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67" r:id="rId3"/>
    <p:sldId id="263" r:id="rId4"/>
    <p:sldId id="264" r:id="rId5"/>
    <p:sldId id="39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590" autoAdjust="0"/>
  </p:normalViewPr>
  <p:slideViewPr>
    <p:cSldViewPr snapToGrid="0">
      <p:cViewPr varScale="1">
        <p:scale>
          <a:sx n="46" d="100"/>
          <a:sy n="46"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44F2F-B3C9-4EE2-ACC6-7ECC2B5E55CF}" type="datetimeFigureOut">
              <a:rPr lang="en-US" smtClean="0"/>
              <a:t>8/14/2020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0BCC-C81C-427F-BAC9-E9623E22473F}" type="slidenum">
              <a:rPr lang="en-US" smtClean="0"/>
              <a:t>‹#›</a:t>
            </a:fld>
            <a:endParaRPr lang="en-US"/>
          </a:p>
        </p:txBody>
      </p:sp>
    </p:spTree>
    <p:extLst>
      <p:ext uri="{BB962C8B-B14F-4D97-AF65-F5344CB8AC3E}">
        <p14:creationId xmlns:p14="http://schemas.microsoft.com/office/powerpoint/2010/main" val="456983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fld id="{0F200BCC-C81C-427F-BAC9-E9623E22473F}" type="slidenum">
              <a:rPr lang="en-US" smtClean="0"/>
              <a:t>5</a:t>
            </a:fld>
            <a:endParaRPr lang="en-US"/>
          </a:p>
        </p:txBody>
      </p:sp>
    </p:spTree>
    <p:extLst>
      <p:ext uri="{BB962C8B-B14F-4D97-AF65-F5344CB8AC3E}">
        <p14:creationId xmlns:p14="http://schemas.microsoft.com/office/powerpoint/2010/main" val="251166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6D0-3FC7-48DE-A169-C6D48660D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6FB54E-F7D6-42B8-93E9-ACFE033D9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24EDC-04B5-4064-B4E0-00889E1FCA6E}"/>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5" name="Footer Placeholder 4">
            <a:extLst>
              <a:ext uri="{FF2B5EF4-FFF2-40B4-BE49-F238E27FC236}">
                <a16:creationId xmlns:a16="http://schemas.microsoft.com/office/drawing/2014/main" id="{482C9072-A680-49A4-A77E-064083F26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B84B-AF4B-4EB9-ACF7-F1CC6EFC08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53608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7173-9469-410E-9780-9B1F2CA7A7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B02F-26BF-4F6F-A59E-6A2DE501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B8D76-B477-4382-968D-9FDB1F9DA4C8}"/>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5" name="Footer Placeholder 4">
            <a:extLst>
              <a:ext uri="{FF2B5EF4-FFF2-40B4-BE49-F238E27FC236}">
                <a16:creationId xmlns:a16="http://schemas.microsoft.com/office/drawing/2014/main" id="{5D100299-6874-4E81-B496-A01EF024C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DB754-228F-4E51-8F9F-0C799891765E}"/>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6384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318A-CA5A-4371-9D57-604E3B17D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198A49-D41E-493D-9132-5B1A090613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3AAFE-1343-4CA3-8A7C-1B9C68A5F8FA}"/>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5" name="Footer Placeholder 4">
            <a:extLst>
              <a:ext uri="{FF2B5EF4-FFF2-40B4-BE49-F238E27FC236}">
                <a16:creationId xmlns:a16="http://schemas.microsoft.com/office/drawing/2014/main" id="{47307716-9A40-4148-B942-693998812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2BBBB-0D57-46FA-B641-630F71CB3B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4139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04433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37EE-B959-49E3-A0D6-9E1B8F77A4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539F74-B925-4A7B-9A38-6154EF48E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684A3-0D18-43A0-8D5B-6C459593C6AA}"/>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5" name="Footer Placeholder 4">
            <a:extLst>
              <a:ext uri="{FF2B5EF4-FFF2-40B4-BE49-F238E27FC236}">
                <a16:creationId xmlns:a16="http://schemas.microsoft.com/office/drawing/2014/main" id="{17B017A3-604B-471E-878D-5D1198C7F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D5AD8-DBFA-4B6F-A180-4A233327BE7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94453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D6A-4247-493B-BD0D-B0B4C6168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28B47-CCAA-4252-834E-54391EDC7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E8E13-AA3A-4F46-A6AC-1130FE653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66AA7-D9E6-47CD-807F-DEC972E67C7D}"/>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6" name="Footer Placeholder 5">
            <a:extLst>
              <a:ext uri="{FF2B5EF4-FFF2-40B4-BE49-F238E27FC236}">
                <a16:creationId xmlns:a16="http://schemas.microsoft.com/office/drawing/2014/main" id="{0983CE5A-C6AE-4E7C-976B-69721EF72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B184D-4A6A-4442-AF29-5349528FE2E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45277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07C8-2AD2-4AAF-BA06-131DA198B0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C4D45-4088-40B1-AA07-D990371E0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E44A4-1D39-4200-86D5-A94F75551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826B-639A-4B81-ABF9-9B104274F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72226-FA54-4EEB-A6C9-1ADD530A2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43223-EB9E-4212-922B-D6498D09C89B}"/>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8" name="Footer Placeholder 7">
            <a:extLst>
              <a:ext uri="{FF2B5EF4-FFF2-40B4-BE49-F238E27FC236}">
                <a16:creationId xmlns:a16="http://schemas.microsoft.com/office/drawing/2014/main" id="{170AF060-F581-4A2F-8808-26F239A3FA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EEBE6-CB89-4FA7-9435-3FAE5B1DA939}"/>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79205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E274-81C3-42B7-9582-9EF787B1F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B8C55-CF7F-4518-ABDA-E3D3EF000607}"/>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4" name="Footer Placeholder 3">
            <a:extLst>
              <a:ext uri="{FF2B5EF4-FFF2-40B4-BE49-F238E27FC236}">
                <a16:creationId xmlns:a16="http://schemas.microsoft.com/office/drawing/2014/main" id="{9D45AD7C-D367-456B-82C6-A4053F17E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CD656-F35D-4856-AE36-2D1C2F177692}"/>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2880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D546A-2F6A-4D8E-BC76-659E64D0BE54}"/>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3" name="Footer Placeholder 2">
            <a:extLst>
              <a:ext uri="{FF2B5EF4-FFF2-40B4-BE49-F238E27FC236}">
                <a16:creationId xmlns:a16="http://schemas.microsoft.com/office/drawing/2014/main" id="{23C85935-652F-442B-97E4-3DE1266B9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32A59-3F6C-4BEC-9F12-9CEAFAB59CA6}"/>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2729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E293-90FD-412D-8181-86AD7DD12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D63AB9-A155-4FF9-9CDF-B0E27F9FB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1FA67-297B-4EBC-9C3F-29FAEDFD5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0B9B2-BE6C-4C9B-9642-2D726C58FF58}"/>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6" name="Footer Placeholder 5">
            <a:extLst>
              <a:ext uri="{FF2B5EF4-FFF2-40B4-BE49-F238E27FC236}">
                <a16:creationId xmlns:a16="http://schemas.microsoft.com/office/drawing/2014/main" id="{38AD2F41-6DEA-4F1E-83BA-6CF6EB32E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E53BC-E9A1-4164-9DC8-35EA9A49FA61}"/>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50491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9AA-B8E9-40B0-950E-0D4C0380D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96655-66B0-4AFA-9C38-ACCC9B66A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E8DDEB-026B-4D4C-B604-D27A9D3E4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48266-F96E-441E-92F0-560E3FA32AB5}"/>
              </a:ext>
            </a:extLst>
          </p:cNvPr>
          <p:cNvSpPr>
            <a:spLocks noGrp="1"/>
          </p:cNvSpPr>
          <p:nvPr>
            <p:ph type="dt" sz="half" idx="10"/>
          </p:nvPr>
        </p:nvSpPr>
        <p:spPr/>
        <p:txBody>
          <a:bodyPr/>
          <a:lstStyle/>
          <a:p>
            <a:fld id="{F201E405-9471-4BE3-8A8B-95E639A9EAAC}" type="datetimeFigureOut">
              <a:rPr lang="en-US" smtClean="0"/>
              <a:t>8/14/2020</a:t>
            </a:fld>
            <a:endParaRPr lang="en-US"/>
          </a:p>
        </p:txBody>
      </p:sp>
      <p:sp>
        <p:nvSpPr>
          <p:cNvPr id="6" name="Footer Placeholder 5">
            <a:extLst>
              <a:ext uri="{FF2B5EF4-FFF2-40B4-BE49-F238E27FC236}">
                <a16:creationId xmlns:a16="http://schemas.microsoft.com/office/drawing/2014/main" id="{2F4231DA-F8BC-4D8F-A6AE-2DB1A7354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9405A-2434-463F-98B5-69133A05B91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4159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55FF-88FF-42CA-8B7F-A2EE736D1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2251B-2445-4199-8DEE-3D991E2E9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0C35-DFA6-4424-B446-5E61B8F3C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1E405-9471-4BE3-8A8B-95E639A9EAAC}" type="datetimeFigureOut">
              <a:rPr lang="en-US" smtClean="0"/>
              <a:t>8/14/2020</a:t>
            </a:fld>
            <a:endParaRPr lang="en-US"/>
          </a:p>
        </p:txBody>
      </p:sp>
      <p:sp>
        <p:nvSpPr>
          <p:cNvPr id="5" name="Footer Placeholder 4">
            <a:extLst>
              <a:ext uri="{FF2B5EF4-FFF2-40B4-BE49-F238E27FC236}">
                <a16:creationId xmlns:a16="http://schemas.microsoft.com/office/drawing/2014/main" id="{C752D876-480C-43E1-91F0-B51504775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31EC2-4A99-417D-A10F-90E40D845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ABFE1-7BFF-4DCF-BF00-F60FE2D7F04D}" type="slidenum">
              <a:rPr lang="en-US" smtClean="0"/>
              <a:t>‹#›</a:t>
            </a:fld>
            <a:endParaRPr lang="en-US"/>
          </a:p>
        </p:txBody>
      </p:sp>
    </p:spTree>
    <p:extLst>
      <p:ext uri="{BB962C8B-B14F-4D97-AF65-F5344CB8AC3E}">
        <p14:creationId xmlns:p14="http://schemas.microsoft.com/office/powerpoint/2010/main" val="315865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1.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24" Type="http://schemas.openxmlformats.org/officeDocument/2006/relationships/image" Target="../media/image31.png"/><Relationship Id="rId5" Type="http://schemas.openxmlformats.org/officeDocument/2006/relationships/image" Target="../media/image12.sv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8.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E8EF-F08A-4697-A0C4-EC1BE5F60C31}"/>
              </a:ext>
            </a:extLst>
          </p:cNvPr>
          <p:cNvSpPr>
            <a:spLocks noGrp="1"/>
          </p:cNvSpPr>
          <p:nvPr>
            <p:ph type="title"/>
          </p:nvPr>
        </p:nvSpPr>
        <p:spPr>
          <a:xfrm>
            <a:off x="838200" y="365125"/>
            <a:ext cx="10515600" cy="1325563"/>
          </a:xfrm>
        </p:spPr>
        <p:txBody>
          <a:bodyPr/>
          <a:lstStyle/>
          <a:p>
            <a:r>
              <a:rPr lang="en-US" dirty="0"/>
              <a:t>Quality Improvement Ecosystem</a:t>
            </a:r>
          </a:p>
        </p:txBody>
      </p:sp>
      <p:sp>
        <p:nvSpPr>
          <p:cNvPr id="56" name="TextBox 55">
            <a:extLst>
              <a:ext uri="{FF2B5EF4-FFF2-40B4-BE49-F238E27FC236}">
                <a16:creationId xmlns:a16="http://schemas.microsoft.com/office/drawing/2014/main" id="{261DBFD1-1BF8-489A-B090-89B99C9A9447}"/>
              </a:ext>
            </a:extLst>
          </p:cNvPr>
          <p:cNvSpPr txBox="1"/>
          <p:nvPr/>
        </p:nvSpPr>
        <p:spPr>
          <a:xfrm>
            <a:off x="1761864" y="2671064"/>
            <a:ext cx="2169322" cy="830997"/>
          </a:xfrm>
          <a:prstGeom prst="rect">
            <a:avLst/>
          </a:prstGeom>
          <a:noFill/>
        </p:spPr>
        <p:txBody>
          <a:bodyPr wrap="square" rtlCol="0">
            <a:spAutoFit/>
          </a:bodyPr>
          <a:lstStyle/>
          <a:p>
            <a:pPr algn="ctr"/>
            <a:r>
              <a:rPr lang="en-US" sz="1600" b="1" dirty="0"/>
              <a:t>1. RESEARCH, PAYER &amp; PUBLIC HEALTH SURVEILLANCE</a:t>
            </a:r>
          </a:p>
        </p:txBody>
      </p:sp>
      <p:sp>
        <p:nvSpPr>
          <p:cNvPr id="57" name="TextBox 56">
            <a:extLst>
              <a:ext uri="{FF2B5EF4-FFF2-40B4-BE49-F238E27FC236}">
                <a16:creationId xmlns:a16="http://schemas.microsoft.com/office/drawing/2014/main" id="{C95949AD-377D-4930-AD53-6A96513F74C8}"/>
              </a:ext>
            </a:extLst>
          </p:cNvPr>
          <p:cNvSpPr txBox="1"/>
          <p:nvPr/>
        </p:nvSpPr>
        <p:spPr>
          <a:xfrm>
            <a:off x="1954641" y="3436310"/>
            <a:ext cx="1724824" cy="461665"/>
          </a:xfrm>
          <a:prstGeom prst="rect">
            <a:avLst/>
          </a:prstGeom>
          <a:noFill/>
        </p:spPr>
        <p:txBody>
          <a:bodyPr wrap="square" rtlCol="0">
            <a:spAutoFit/>
          </a:bodyPr>
          <a:lstStyle/>
          <a:p>
            <a:pPr algn="ctr"/>
            <a:r>
              <a:rPr lang="en-US" sz="1200" dirty="0">
                <a:solidFill>
                  <a:schemeClr val="accent4">
                    <a:lumMod val="75000"/>
                  </a:schemeClr>
                </a:solidFill>
              </a:rPr>
              <a:t>What is ACTUALLY happening and why?  </a:t>
            </a:r>
          </a:p>
        </p:txBody>
      </p:sp>
      <p:pic>
        <p:nvPicPr>
          <p:cNvPr id="58" name="Picture 57">
            <a:extLst>
              <a:ext uri="{FF2B5EF4-FFF2-40B4-BE49-F238E27FC236}">
                <a16:creationId xmlns:a16="http://schemas.microsoft.com/office/drawing/2014/main" id="{64724405-0692-45F9-BED1-D07F151E91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1682" y="1830937"/>
            <a:ext cx="588485" cy="1023453"/>
          </a:xfrm>
          <a:prstGeom prst="rect">
            <a:avLst/>
          </a:prstGeom>
        </p:spPr>
      </p:pic>
      <p:sp>
        <p:nvSpPr>
          <p:cNvPr id="59" name="TextBox 58">
            <a:extLst>
              <a:ext uri="{FF2B5EF4-FFF2-40B4-BE49-F238E27FC236}">
                <a16:creationId xmlns:a16="http://schemas.microsoft.com/office/drawing/2014/main" id="{4104B11D-EE7E-4AE1-8341-A137E53ED68D}"/>
              </a:ext>
            </a:extLst>
          </p:cNvPr>
          <p:cNvSpPr txBox="1"/>
          <p:nvPr/>
        </p:nvSpPr>
        <p:spPr>
          <a:xfrm>
            <a:off x="4168343" y="2534341"/>
            <a:ext cx="2081594" cy="769441"/>
          </a:xfrm>
          <a:prstGeom prst="rect">
            <a:avLst/>
          </a:prstGeom>
          <a:noFill/>
        </p:spPr>
        <p:txBody>
          <a:bodyPr wrap="square" rtlCol="0">
            <a:spAutoFit/>
          </a:bodyPr>
          <a:lstStyle/>
          <a:p>
            <a:pPr algn="ctr"/>
            <a:r>
              <a:rPr lang="en-US" sz="1600" b="1" dirty="0"/>
              <a:t>2. GUIDELINES </a:t>
            </a:r>
          </a:p>
          <a:p>
            <a:pPr algn="ctr"/>
            <a:r>
              <a:rPr lang="en-US" sz="1400" b="1" dirty="0"/>
              <a:t>(Professional Societies, CDC, etc.)</a:t>
            </a:r>
          </a:p>
        </p:txBody>
      </p:sp>
      <p:sp>
        <p:nvSpPr>
          <p:cNvPr id="60" name="TextBox 59">
            <a:extLst>
              <a:ext uri="{FF2B5EF4-FFF2-40B4-BE49-F238E27FC236}">
                <a16:creationId xmlns:a16="http://schemas.microsoft.com/office/drawing/2014/main" id="{C9DC7D3E-A723-463D-A6E0-59D84199CF40}"/>
              </a:ext>
            </a:extLst>
          </p:cNvPr>
          <p:cNvSpPr txBox="1"/>
          <p:nvPr/>
        </p:nvSpPr>
        <p:spPr>
          <a:xfrm>
            <a:off x="4125670" y="3216587"/>
            <a:ext cx="2081595" cy="461665"/>
          </a:xfrm>
          <a:prstGeom prst="rect">
            <a:avLst/>
          </a:prstGeom>
          <a:noFill/>
        </p:spPr>
        <p:txBody>
          <a:bodyPr wrap="square" rtlCol="0">
            <a:spAutoFit/>
          </a:bodyPr>
          <a:lstStyle/>
          <a:p>
            <a:pPr algn="ctr"/>
            <a:r>
              <a:rPr lang="en-US" sz="1200" dirty="0">
                <a:solidFill>
                  <a:schemeClr val="accent4">
                    <a:lumMod val="75000"/>
                  </a:schemeClr>
                </a:solidFill>
              </a:rPr>
              <a:t>What SHOULD happen. What do we want to happen? </a:t>
            </a:r>
          </a:p>
        </p:txBody>
      </p:sp>
      <p:pic>
        <p:nvPicPr>
          <p:cNvPr id="61" name="Picture 60">
            <a:extLst>
              <a:ext uri="{FF2B5EF4-FFF2-40B4-BE49-F238E27FC236}">
                <a16:creationId xmlns:a16="http://schemas.microsoft.com/office/drawing/2014/main" id="{274AFC73-6931-4875-BFEB-77E7BCF6A3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8913" y="1851389"/>
            <a:ext cx="1236766" cy="695680"/>
          </a:xfrm>
          <a:prstGeom prst="rect">
            <a:avLst/>
          </a:prstGeom>
        </p:spPr>
      </p:pic>
      <p:sp>
        <p:nvSpPr>
          <p:cNvPr id="62" name="TextBox 61">
            <a:extLst>
              <a:ext uri="{FF2B5EF4-FFF2-40B4-BE49-F238E27FC236}">
                <a16:creationId xmlns:a16="http://schemas.microsoft.com/office/drawing/2014/main" id="{DBE5FC02-F7A6-4AB3-BDEA-4BAF9DA6E445}"/>
              </a:ext>
            </a:extLst>
          </p:cNvPr>
          <p:cNvSpPr txBox="1"/>
          <p:nvPr/>
        </p:nvSpPr>
        <p:spPr>
          <a:xfrm>
            <a:off x="3575777" y="5052965"/>
            <a:ext cx="1552197" cy="338554"/>
          </a:xfrm>
          <a:prstGeom prst="rect">
            <a:avLst/>
          </a:prstGeom>
          <a:noFill/>
        </p:spPr>
        <p:txBody>
          <a:bodyPr wrap="square" rtlCol="0">
            <a:spAutoFit/>
          </a:bodyPr>
          <a:lstStyle/>
          <a:p>
            <a:pPr algn="r"/>
            <a:r>
              <a:rPr lang="en-US" sz="1600" b="1" dirty="0"/>
              <a:t>6. REPORTING</a:t>
            </a:r>
          </a:p>
        </p:txBody>
      </p:sp>
      <p:sp>
        <p:nvSpPr>
          <p:cNvPr id="63" name="TextBox 62">
            <a:extLst>
              <a:ext uri="{FF2B5EF4-FFF2-40B4-BE49-F238E27FC236}">
                <a16:creationId xmlns:a16="http://schemas.microsoft.com/office/drawing/2014/main" id="{161602B3-C846-4070-97FD-D963CE4C0945}"/>
              </a:ext>
            </a:extLst>
          </p:cNvPr>
          <p:cNvSpPr txBox="1"/>
          <p:nvPr/>
        </p:nvSpPr>
        <p:spPr>
          <a:xfrm>
            <a:off x="3895630" y="5424304"/>
            <a:ext cx="1280338" cy="646331"/>
          </a:xfrm>
          <a:prstGeom prst="rect">
            <a:avLst/>
          </a:prstGeom>
          <a:noFill/>
        </p:spPr>
        <p:txBody>
          <a:bodyPr wrap="square" rtlCol="0">
            <a:spAutoFit/>
          </a:bodyPr>
          <a:lstStyle/>
          <a:p>
            <a:pPr marL="114300" indent="-114300">
              <a:buFont typeface="Arial" panose="020B0604020202020204" pitchFamily="34" charset="0"/>
              <a:buChar char="•"/>
            </a:pPr>
            <a:r>
              <a:rPr lang="en-US" sz="1200" dirty="0">
                <a:solidFill>
                  <a:schemeClr val="accent4">
                    <a:lumMod val="75000"/>
                  </a:schemeClr>
                </a:solidFill>
              </a:rPr>
              <a:t>Public Health </a:t>
            </a:r>
          </a:p>
          <a:p>
            <a:pPr marL="114300" indent="-114300">
              <a:buFont typeface="Arial" panose="020B0604020202020204" pitchFamily="34" charset="0"/>
              <a:buChar char="•"/>
            </a:pPr>
            <a:r>
              <a:rPr lang="en-US" sz="1200" dirty="0">
                <a:solidFill>
                  <a:schemeClr val="accent4">
                    <a:lumMod val="75000"/>
                  </a:schemeClr>
                </a:solidFill>
              </a:rPr>
              <a:t>Quality</a:t>
            </a:r>
          </a:p>
          <a:p>
            <a:pPr marL="114300" indent="-114300">
              <a:buFont typeface="Arial" panose="020B0604020202020204" pitchFamily="34" charset="0"/>
              <a:buChar char="•"/>
            </a:pPr>
            <a:r>
              <a:rPr lang="en-US" sz="1200" dirty="0">
                <a:solidFill>
                  <a:schemeClr val="accent4">
                    <a:lumMod val="75000"/>
                  </a:schemeClr>
                </a:solidFill>
              </a:rPr>
              <a:t>Safety</a:t>
            </a:r>
          </a:p>
        </p:txBody>
      </p:sp>
      <p:pic>
        <p:nvPicPr>
          <p:cNvPr id="64" name="Picture 63">
            <a:extLst>
              <a:ext uri="{FF2B5EF4-FFF2-40B4-BE49-F238E27FC236}">
                <a16:creationId xmlns:a16="http://schemas.microsoft.com/office/drawing/2014/main" id="{7A8AF27A-2010-4102-A1BD-92294BBD53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6878" y="5088364"/>
            <a:ext cx="1159047" cy="977946"/>
          </a:xfrm>
          <a:prstGeom prst="rect">
            <a:avLst/>
          </a:prstGeom>
          <a:noFill/>
        </p:spPr>
      </p:pic>
      <p:sp>
        <p:nvSpPr>
          <p:cNvPr id="65" name="TextBox 64">
            <a:extLst>
              <a:ext uri="{FF2B5EF4-FFF2-40B4-BE49-F238E27FC236}">
                <a16:creationId xmlns:a16="http://schemas.microsoft.com/office/drawing/2014/main" id="{DBAA027C-0DFE-4014-B5CA-F0A413B63481}"/>
              </a:ext>
            </a:extLst>
          </p:cNvPr>
          <p:cNvSpPr txBox="1"/>
          <p:nvPr/>
        </p:nvSpPr>
        <p:spPr>
          <a:xfrm>
            <a:off x="7478720" y="1968927"/>
            <a:ext cx="1236765" cy="830997"/>
          </a:xfrm>
          <a:prstGeom prst="rect">
            <a:avLst/>
          </a:prstGeom>
          <a:noFill/>
        </p:spPr>
        <p:txBody>
          <a:bodyPr wrap="square" rtlCol="0">
            <a:spAutoFit/>
          </a:bodyPr>
          <a:lstStyle/>
          <a:p>
            <a:r>
              <a:rPr lang="en-US" sz="1600" b="1" dirty="0"/>
              <a:t>3. CLINICAL DECISION SUPPORT</a:t>
            </a:r>
          </a:p>
        </p:txBody>
      </p:sp>
      <p:sp>
        <p:nvSpPr>
          <p:cNvPr id="66" name="TextBox 65">
            <a:extLst>
              <a:ext uri="{FF2B5EF4-FFF2-40B4-BE49-F238E27FC236}">
                <a16:creationId xmlns:a16="http://schemas.microsoft.com/office/drawing/2014/main" id="{D1921C7B-0E2D-462F-9E9A-0C92FCFC828C}"/>
              </a:ext>
            </a:extLst>
          </p:cNvPr>
          <p:cNvSpPr txBox="1"/>
          <p:nvPr/>
        </p:nvSpPr>
        <p:spPr>
          <a:xfrm>
            <a:off x="7498342" y="2739462"/>
            <a:ext cx="1319859" cy="646331"/>
          </a:xfrm>
          <a:prstGeom prst="rect">
            <a:avLst/>
          </a:prstGeom>
          <a:noFill/>
        </p:spPr>
        <p:txBody>
          <a:bodyPr wrap="square" rtlCol="0">
            <a:spAutoFit/>
          </a:bodyPr>
          <a:lstStyle/>
          <a:p>
            <a:r>
              <a:rPr lang="en-US" sz="1200" dirty="0">
                <a:solidFill>
                  <a:schemeClr val="accent4">
                    <a:lumMod val="75000"/>
                  </a:schemeClr>
                </a:solidFill>
              </a:rPr>
              <a:t>MAKING it happen within local workflow.</a:t>
            </a:r>
          </a:p>
        </p:txBody>
      </p:sp>
      <p:pic>
        <p:nvPicPr>
          <p:cNvPr id="67" name="Picture 66">
            <a:extLst>
              <a:ext uri="{FF2B5EF4-FFF2-40B4-BE49-F238E27FC236}">
                <a16:creationId xmlns:a16="http://schemas.microsoft.com/office/drawing/2014/main" id="{91C8B2B0-D2AE-4486-9F54-B3416160E4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8729" y="2248539"/>
            <a:ext cx="931135" cy="921587"/>
          </a:xfrm>
          <a:prstGeom prst="rect">
            <a:avLst/>
          </a:prstGeom>
        </p:spPr>
      </p:pic>
      <p:sp>
        <p:nvSpPr>
          <p:cNvPr id="68" name="TextBox 67">
            <a:extLst>
              <a:ext uri="{FF2B5EF4-FFF2-40B4-BE49-F238E27FC236}">
                <a16:creationId xmlns:a16="http://schemas.microsoft.com/office/drawing/2014/main" id="{3CE50687-C376-4601-9B8B-5A1BA3FE0696}"/>
              </a:ext>
            </a:extLst>
          </p:cNvPr>
          <p:cNvSpPr txBox="1"/>
          <p:nvPr/>
        </p:nvSpPr>
        <p:spPr>
          <a:xfrm>
            <a:off x="6535300" y="4995574"/>
            <a:ext cx="2260806" cy="584775"/>
          </a:xfrm>
          <a:prstGeom prst="rect">
            <a:avLst/>
          </a:prstGeom>
          <a:noFill/>
        </p:spPr>
        <p:txBody>
          <a:bodyPr wrap="square" rtlCol="0">
            <a:spAutoFit/>
          </a:bodyPr>
          <a:lstStyle/>
          <a:p>
            <a:r>
              <a:rPr lang="en-US" sz="1600" b="1" dirty="0"/>
              <a:t>5. MEASUREMENT ANALYTICS</a:t>
            </a:r>
          </a:p>
        </p:txBody>
      </p:sp>
      <p:sp>
        <p:nvSpPr>
          <p:cNvPr id="69" name="TextBox 68">
            <a:extLst>
              <a:ext uri="{FF2B5EF4-FFF2-40B4-BE49-F238E27FC236}">
                <a16:creationId xmlns:a16="http://schemas.microsoft.com/office/drawing/2014/main" id="{EEFB8484-5220-4F95-8B3C-1FC563D67F24}"/>
              </a:ext>
            </a:extLst>
          </p:cNvPr>
          <p:cNvSpPr txBox="1"/>
          <p:nvPr/>
        </p:nvSpPr>
        <p:spPr>
          <a:xfrm>
            <a:off x="6535300" y="5560516"/>
            <a:ext cx="1963746" cy="646331"/>
          </a:xfrm>
          <a:prstGeom prst="rect">
            <a:avLst/>
          </a:prstGeom>
          <a:noFill/>
        </p:spPr>
        <p:txBody>
          <a:bodyPr wrap="square" rtlCol="0">
            <a:spAutoFit/>
          </a:bodyPr>
          <a:lstStyle/>
          <a:p>
            <a:r>
              <a:rPr lang="en-US" sz="1200" dirty="0">
                <a:solidFill>
                  <a:schemeClr val="accent4">
                    <a:lumMod val="75000"/>
                  </a:schemeClr>
                </a:solidFill>
              </a:rPr>
              <a:t>What DID happen? What processes and outcomes have been achieved? </a:t>
            </a:r>
          </a:p>
        </p:txBody>
      </p:sp>
      <p:pic>
        <p:nvPicPr>
          <p:cNvPr id="70" name="Picture 69">
            <a:extLst>
              <a:ext uri="{FF2B5EF4-FFF2-40B4-BE49-F238E27FC236}">
                <a16:creationId xmlns:a16="http://schemas.microsoft.com/office/drawing/2014/main" id="{4753B1CA-0350-4457-A4B5-C7EF9B2583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3688" y="4425329"/>
            <a:ext cx="921529" cy="633552"/>
          </a:xfrm>
          <a:prstGeom prst="rect">
            <a:avLst/>
          </a:prstGeom>
        </p:spPr>
      </p:pic>
      <p:cxnSp>
        <p:nvCxnSpPr>
          <p:cNvPr id="71" name="Straight Arrow Connector 70">
            <a:extLst>
              <a:ext uri="{FF2B5EF4-FFF2-40B4-BE49-F238E27FC236}">
                <a16:creationId xmlns:a16="http://schemas.microsoft.com/office/drawing/2014/main" id="{E44011DC-41D1-490F-BA09-67C42C7AC1D3}"/>
              </a:ext>
            </a:extLst>
          </p:cNvPr>
          <p:cNvCxnSpPr>
            <a:cxnSpLocks/>
          </p:cNvCxnSpPr>
          <p:nvPr/>
        </p:nvCxnSpPr>
        <p:spPr>
          <a:xfrm>
            <a:off x="3448616" y="2215217"/>
            <a:ext cx="945223"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FAA7D3F-C064-4138-9A1C-D9D019AC1236}"/>
              </a:ext>
            </a:extLst>
          </p:cNvPr>
          <p:cNvCxnSpPr/>
          <p:nvPr/>
        </p:nvCxnSpPr>
        <p:spPr>
          <a:xfrm>
            <a:off x="6109152" y="2215217"/>
            <a:ext cx="713996"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992D7D5-E04D-49F8-B187-731275CC4AC7}"/>
              </a:ext>
            </a:extLst>
          </p:cNvPr>
          <p:cNvCxnSpPr>
            <a:cxnSpLocks/>
          </p:cNvCxnSpPr>
          <p:nvPr/>
        </p:nvCxnSpPr>
        <p:spPr>
          <a:xfrm>
            <a:off x="7271628" y="3448317"/>
            <a:ext cx="22825" cy="839617"/>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78165D4-A138-4193-AF5D-D24457DE9CCB}"/>
              </a:ext>
            </a:extLst>
          </p:cNvPr>
          <p:cNvCxnSpPr>
            <a:cxnSpLocks/>
          </p:cNvCxnSpPr>
          <p:nvPr/>
        </p:nvCxnSpPr>
        <p:spPr>
          <a:xfrm flipH="1">
            <a:off x="5211327" y="5474166"/>
            <a:ext cx="995938"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18">
            <a:extLst>
              <a:ext uri="{FF2B5EF4-FFF2-40B4-BE49-F238E27FC236}">
                <a16:creationId xmlns:a16="http://schemas.microsoft.com/office/drawing/2014/main" id="{D79B4200-7CD5-45C4-B92D-9A503944590E}"/>
              </a:ext>
            </a:extLst>
          </p:cNvPr>
          <p:cNvCxnSpPr>
            <a:cxnSpLocks/>
            <a:stCxn id="64" idx="1"/>
          </p:cNvCxnSpPr>
          <p:nvPr/>
        </p:nvCxnSpPr>
        <p:spPr>
          <a:xfrm rot="10800000">
            <a:off x="2530730" y="4083981"/>
            <a:ext cx="346148" cy="1493356"/>
          </a:xfrm>
          <a:prstGeom prst="bentConnector2">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70B4891-0C3B-4104-BE87-B059463F0E7A}"/>
              </a:ext>
            </a:extLst>
          </p:cNvPr>
          <p:cNvSpPr txBox="1"/>
          <p:nvPr/>
        </p:nvSpPr>
        <p:spPr>
          <a:xfrm>
            <a:off x="4148867" y="4150502"/>
            <a:ext cx="2712115" cy="200055"/>
          </a:xfrm>
          <a:prstGeom prst="rect">
            <a:avLst/>
          </a:prstGeom>
          <a:noFill/>
        </p:spPr>
        <p:txBody>
          <a:bodyPr wrap="square" lIns="0" tIns="0" rIns="0" bIns="0" rtlCol="0">
            <a:spAutoFit/>
          </a:bodyPr>
          <a:lstStyle/>
          <a:p>
            <a:r>
              <a:rPr lang="en-US" sz="1300" dirty="0"/>
              <a:t>Patient, provider, population, public</a:t>
            </a:r>
          </a:p>
        </p:txBody>
      </p:sp>
      <p:pic>
        <p:nvPicPr>
          <p:cNvPr id="77" name="Picture 76">
            <a:extLst>
              <a:ext uri="{FF2B5EF4-FFF2-40B4-BE49-F238E27FC236}">
                <a16:creationId xmlns:a16="http://schemas.microsoft.com/office/drawing/2014/main" id="{99ABF394-C9F9-4928-83F6-9560E2BFBEE9}"/>
              </a:ext>
            </a:extLst>
          </p:cNvPr>
          <p:cNvPicPr>
            <a:picLocks noChangeAspect="1"/>
          </p:cNvPicPr>
          <p:nvPr/>
        </p:nvPicPr>
        <p:blipFill>
          <a:blip r:embed="rId7"/>
          <a:stretch>
            <a:fillRect/>
          </a:stretch>
        </p:blipFill>
        <p:spPr>
          <a:xfrm>
            <a:off x="3369499" y="3935399"/>
            <a:ext cx="799655" cy="649320"/>
          </a:xfrm>
          <a:prstGeom prst="rect">
            <a:avLst/>
          </a:prstGeom>
        </p:spPr>
      </p:pic>
      <p:sp>
        <p:nvSpPr>
          <p:cNvPr id="78" name="TextBox 77">
            <a:extLst>
              <a:ext uri="{FF2B5EF4-FFF2-40B4-BE49-F238E27FC236}">
                <a16:creationId xmlns:a16="http://schemas.microsoft.com/office/drawing/2014/main" id="{57203055-5D7B-43D8-84F9-29C07B8B15BF}"/>
              </a:ext>
            </a:extLst>
          </p:cNvPr>
          <p:cNvSpPr txBox="1"/>
          <p:nvPr/>
        </p:nvSpPr>
        <p:spPr>
          <a:xfrm>
            <a:off x="8926132" y="3392932"/>
            <a:ext cx="1193912" cy="584775"/>
          </a:xfrm>
          <a:prstGeom prst="rect">
            <a:avLst/>
          </a:prstGeom>
          <a:noFill/>
        </p:spPr>
        <p:txBody>
          <a:bodyPr wrap="square" rtlCol="0">
            <a:spAutoFit/>
          </a:bodyPr>
          <a:lstStyle/>
          <a:p>
            <a:r>
              <a:rPr lang="en-US" sz="1600" b="1" dirty="0"/>
              <a:t>4. CLINICAL CARE</a:t>
            </a:r>
          </a:p>
        </p:txBody>
      </p:sp>
      <p:sp>
        <p:nvSpPr>
          <p:cNvPr id="79" name="TextBox 78">
            <a:extLst>
              <a:ext uri="{FF2B5EF4-FFF2-40B4-BE49-F238E27FC236}">
                <a16:creationId xmlns:a16="http://schemas.microsoft.com/office/drawing/2014/main" id="{0EDCC91C-3311-45D7-86E9-F6A488903631}"/>
              </a:ext>
            </a:extLst>
          </p:cNvPr>
          <p:cNvSpPr txBox="1"/>
          <p:nvPr/>
        </p:nvSpPr>
        <p:spPr>
          <a:xfrm>
            <a:off x="8986176" y="3860931"/>
            <a:ext cx="1342467" cy="461665"/>
          </a:xfrm>
          <a:prstGeom prst="rect">
            <a:avLst/>
          </a:prstGeom>
          <a:noFill/>
        </p:spPr>
        <p:txBody>
          <a:bodyPr wrap="square" rtlCol="0">
            <a:spAutoFit/>
          </a:bodyPr>
          <a:lstStyle/>
          <a:p>
            <a:r>
              <a:rPr lang="en-US" sz="1200" dirty="0">
                <a:solidFill>
                  <a:schemeClr val="accent4">
                    <a:lumMod val="75000"/>
                  </a:schemeClr>
                </a:solidFill>
              </a:rPr>
              <a:t>Clinician and Patient Workflow.</a:t>
            </a:r>
          </a:p>
        </p:txBody>
      </p:sp>
      <p:pic>
        <p:nvPicPr>
          <p:cNvPr id="80" name="Picture 79">
            <a:extLst>
              <a:ext uri="{FF2B5EF4-FFF2-40B4-BE49-F238E27FC236}">
                <a16:creationId xmlns:a16="http://schemas.microsoft.com/office/drawing/2014/main" id="{0850B545-2EA6-4588-A007-541A6AE939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63194" y="3570362"/>
            <a:ext cx="1045989" cy="634131"/>
          </a:xfrm>
          <a:prstGeom prst="rect">
            <a:avLst/>
          </a:prstGeom>
        </p:spPr>
      </p:pic>
      <p:cxnSp>
        <p:nvCxnSpPr>
          <p:cNvPr id="81" name="Straight Arrow Connector 80">
            <a:extLst>
              <a:ext uri="{FF2B5EF4-FFF2-40B4-BE49-F238E27FC236}">
                <a16:creationId xmlns:a16="http://schemas.microsoft.com/office/drawing/2014/main" id="{75DF8450-2378-4191-983D-EFB42DE54D36}"/>
              </a:ext>
            </a:extLst>
          </p:cNvPr>
          <p:cNvCxnSpPr>
            <a:cxnSpLocks/>
          </p:cNvCxnSpPr>
          <p:nvPr/>
        </p:nvCxnSpPr>
        <p:spPr>
          <a:xfrm flipH="1">
            <a:off x="7441738" y="3808431"/>
            <a:ext cx="658036" cy="0"/>
          </a:xfrm>
          <a:prstGeom prst="straightConnector1">
            <a:avLst/>
          </a:prstGeom>
          <a:ln w="60325">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0A15FE3-40C3-4CB0-B33B-A98F6FF397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160428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E8EF-F08A-4697-A0C4-EC1BE5F60C31}"/>
              </a:ext>
            </a:extLst>
          </p:cNvPr>
          <p:cNvSpPr>
            <a:spLocks noGrp="1"/>
          </p:cNvSpPr>
          <p:nvPr>
            <p:ph type="title"/>
          </p:nvPr>
        </p:nvSpPr>
        <p:spPr>
          <a:xfrm>
            <a:off x="838200" y="365125"/>
            <a:ext cx="10515600" cy="1325563"/>
          </a:xfrm>
        </p:spPr>
        <p:txBody>
          <a:bodyPr/>
          <a:lstStyle/>
          <a:p>
            <a:r>
              <a:rPr lang="en-US" dirty="0"/>
              <a:t>Quality Improvement Ecosystem</a:t>
            </a:r>
          </a:p>
        </p:txBody>
      </p:sp>
      <p:sp>
        <p:nvSpPr>
          <p:cNvPr id="56" name="TextBox 55">
            <a:extLst>
              <a:ext uri="{FF2B5EF4-FFF2-40B4-BE49-F238E27FC236}">
                <a16:creationId xmlns:a16="http://schemas.microsoft.com/office/drawing/2014/main" id="{261DBFD1-1BF8-489A-B090-89B99C9A9447}"/>
              </a:ext>
            </a:extLst>
          </p:cNvPr>
          <p:cNvSpPr txBox="1"/>
          <p:nvPr/>
        </p:nvSpPr>
        <p:spPr>
          <a:xfrm>
            <a:off x="1761864" y="2671064"/>
            <a:ext cx="2169322" cy="830997"/>
          </a:xfrm>
          <a:prstGeom prst="rect">
            <a:avLst/>
          </a:prstGeom>
          <a:noFill/>
        </p:spPr>
        <p:txBody>
          <a:bodyPr wrap="square" rtlCol="0">
            <a:spAutoFit/>
          </a:bodyPr>
          <a:lstStyle/>
          <a:p>
            <a:pPr algn="ctr"/>
            <a:r>
              <a:rPr lang="en-US" sz="1600" b="1" dirty="0"/>
              <a:t>1. RESEARCH, PAYER &amp; PUBLIC HEALTH SURVEILLANCE</a:t>
            </a:r>
          </a:p>
        </p:txBody>
      </p:sp>
      <p:sp>
        <p:nvSpPr>
          <p:cNvPr id="57" name="TextBox 56">
            <a:extLst>
              <a:ext uri="{FF2B5EF4-FFF2-40B4-BE49-F238E27FC236}">
                <a16:creationId xmlns:a16="http://schemas.microsoft.com/office/drawing/2014/main" id="{C95949AD-377D-4930-AD53-6A96513F74C8}"/>
              </a:ext>
            </a:extLst>
          </p:cNvPr>
          <p:cNvSpPr txBox="1"/>
          <p:nvPr/>
        </p:nvSpPr>
        <p:spPr>
          <a:xfrm>
            <a:off x="1954641" y="3436310"/>
            <a:ext cx="1724824" cy="461665"/>
          </a:xfrm>
          <a:prstGeom prst="rect">
            <a:avLst/>
          </a:prstGeom>
          <a:noFill/>
        </p:spPr>
        <p:txBody>
          <a:bodyPr wrap="square" rtlCol="0">
            <a:spAutoFit/>
          </a:bodyPr>
          <a:lstStyle/>
          <a:p>
            <a:pPr algn="ctr"/>
            <a:r>
              <a:rPr lang="en-US" sz="1200" dirty="0">
                <a:solidFill>
                  <a:schemeClr val="accent4">
                    <a:lumMod val="75000"/>
                  </a:schemeClr>
                </a:solidFill>
              </a:rPr>
              <a:t>What is ACTUALLY happening and why?  </a:t>
            </a:r>
          </a:p>
        </p:txBody>
      </p:sp>
      <p:pic>
        <p:nvPicPr>
          <p:cNvPr id="58" name="Picture 57">
            <a:extLst>
              <a:ext uri="{FF2B5EF4-FFF2-40B4-BE49-F238E27FC236}">
                <a16:creationId xmlns:a16="http://schemas.microsoft.com/office/drawing/2014/main" id="{64724405-0692-45F9-BED1-D07F151E91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1682" y="1830937"/>
            <a:ext cx="588485" cy="1023453"/>
          </a:xfrm>
          <a:prstGeom prst="rect">
            <a:avLst/>
          </a:prstGeom>
        </p:spPr>
      </p:pic>
      <p:sp>
        <p:nvSpPr>
          <p:cNvPr id="59" name="TextBox 58">
            <a:extLst>
              <a:ext uri="{FF2B5EF4-FFF2-40B4-BE49-F238E27FC236}">
                <a16:creationId xmlns:a16="http://schemas.microsoft.com/office/drawing/2014/main" id="{4104B11D-EE7E-4AE1-8341-A137E53ED68D}"/>
              </a:ext>
            </a:extLst>
          </p:cNvPr>
          <p:cNvSpPr txBox="1"/>
          <p:nvPr/>
        </p:nvSpPr>
        <p:spPr>
          <a:xfrm>
            <a:off x="4168343" y="2534341"/>
            <a:ext cx="2081594" cy="769441"/>
          </a:xfrm>
          <a:prstGeom prst="rect">
            <a:avLst/>
          </a:prstGeom>
          <a:noFill/>
        </p:spPr>
        <p:txBody>
          <a:bodyPr wrap="square" rtlCol="0">
            <a:spAutoFit/>
          </a:bodyPr>
          <a:lstStyle/>
          <a:p>
            <a:pPr algn="ctr"/>
            <a:r>
              <a:rPr lang="en-US" sz="1600" b="1" dirty="0"/>
              <a:t>2. GUIDELINES </a:t>
            </a:r>
          </a:p>
          <a:p>
            <a:pPr algn="ctr"/>
            <a:r>
              <a:rPr lang="en-US" sz="1400" b="1" dirty="0"/>
              <a:t>(Professional Societies, CDC, etc.)</a:t>
            </a:r>
          </a:p>
        </p:txBody>
      </p:sp>
      <p:sp>
        <p:nvSpPr>
          <p:cNvPr id="60" name="TextBox 59">
            <a:extLst>
              <a:ext uri="{FF2B5EF4-FFF2-40B4-BE49-F238E27FC236}">
                <a16:creationId xmlns:a16="http://schemas.microsoft.com/office/drawing/2014/main" id="{C9DC7D3E-A723-463D-A6E0-59D84199CF40}"/>
              </a:ext>
            </a:extLst>
          </p:cNvPr>
          <p:cNvSpPr txBox="1"/>
          <p:nvPr/>
        </p:nvSpPr>
        <p:spPr>
          <a:xfrm>
            <a:off x="4125670" y="3216587"/>
            <a:ext cx="2081595" cy="461665"/>
          </a:xfrm>
          <a:prstGeom prst="rect">
            <a:avLst/>
          </a:prstGeom>
          <a:noFill/>
        </p:spPr>
        <p:txBody>
          <a:bodyPr wrap="square" rtlCol="0">
            <a:spAutoFit/>
          </a:bodyPr>
          <a:lstStyle/>
          <a:p>
            <a:pPr algn="ctr"/>
            <a:r>
              <a:rPr lang="en-US" sz="1200" dirty="0">
                <a:solidFill>
                  <a:schemeClr val="accent4">
                    <a:lumMod val="75000"/>
                  </a:schemeClr>
                </a:solidFill>
              </a:rPr>
              <a:t>What SHOULD happen. What do we want to happen? </a:t>
            </a:r>
          </a:p>
        </p:txBody>
      </p:sp>
      <p:pic>
        <p:nvPicPr>
          <p:cNvPr id="61" name="Picture 60">
            <a:extLst>
              <a:ext uri="{FF2B5EF4-FFF2-40B4-BE49-F238E27FC236}">
                <a16:creationId xmlns:a16="http://schemas.microsoft.com/office/drawing/2014/main" id="{274AFC73-6931-4875-BFEB-77E7BCF6A3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8913" y="1851389"/>
            <a:ext cx="1236766" cy="695680"/>
          </a:xfrm>
          <a:prstGeom prst="rect">
            <a:avLst/>
          </a:prstGeom>
        </p:spPr>
      </p:pic>
      <p:sp>
        <p:nvSpPr>
          <p:cNvPr id="62" name="TextBox 61">
            <a:extLst>
              <a:ext uri="{FF2B5EF4-FFF2-40B4-BE49-F238E27FC236}">
                <a16:creationId xmlns:a16="http://schemas.microsoft.com/office/drawing/2014/main" id="{DBE5FC02-F7A6-4AB3-BDEA-4BAF9DA6E445}"/>
              </a:ext>
            </a:extLst>
          </p:cNvPr>
          <p:cNvSpPr txBox="1"/>
          <p:nvPr/>
        </p:nvSpPr>
        <p:spPr>
          <a:xfrm>
            <a:off x="3575777" y="5052965"/>
            <a:ext cx="1552197" cy="338554"/>
          </a:xfrm>
          <a:prstGeom prst="rect">
            <a:avLst/>
          </a:prstGeom>
          <a:noFill/>
        </p:spPr>
        <p:txBody>
          <a:bodyPr wrap="square" rtlCol="0">
            <a:spAutoFit/>
          </a:bodyPr>
          <a:lstStyle/>
          <a:p>
            <a:pPr algn="r"/>
            <a:r>
              <a:rPr lang="en-US" sz="1600" b="1" dirty="0"/>
              <a:t>6. REPORTING</a:t>
            </a:r>
          </a:p>
        </p:txBody>
      </p:sp>
      <p:sp>
        <p:nvSpPr>
          <p:cNvPr id="63" name="TextBox 62">
            <a:extLst>
              <a:ext uri="{FF2B5EF4-FFF2-40B4-BE49-F238E27FC236}">
                <a16:creationId xmlns:a16="http://schemas.microsoft.com/office/drawing/2014/main" id="{161602B3-C846-4070-97FD-D963CE4C0945}"/>
              </a:ext>
            </a:extLst>
          </p:cNvPr>
          <p:cNvSpPr txBox="1"/>
          <p:nvPr/>
        </p:nvSpPr>
        <p:spPr>
          <a:xfrm>
            <a:off x="3895630" y="5424304"/>
            <a:ext cx="1280338" cy="646331"/>
          </a:xfrm>
          <a:prstGeom prst="rect">
            <a:avLst/>
          </a:prstGeom>
          <a:noFill/>
        </p:spPr>
        <p:txBody>
          <a:bodyPr wrap="square" rtlCol="0">
            <a:spAutoFit/>
          </a:bodyPr>
          <a:lstStyle/>
          <a:p>
            <a:pPr marL="114300" indent="-114300">
              <a:buFont typeface="Arial" panose="020B0604020202020204" pitchFamily="34" charset="0"/>
              <a:buChar char="•"/>
            </a:pPr>
            <a:r>
              <a:rPr lang="en-US" sz="1200" dirty="0">
                <a:solidFill>
                  <a:schemeClr val="accent4">
                    <a:lumMod val="75000"/>
                  </a:schemeClr>
                </a:solidFill>
              </a:rPr>
              <a:t>Public Health </a:t>
            </a:r>
          </a:p>
          <a:p>
            <a:pPr marL="114300" indent="-114300">
              <a:buFont typeface="Arial" panose="020B0604020202020204" pitchFamily="34" charset="0"/>
              <a:buChar char="•"/>
            </a:pPr>
            <a:r>
              <a:rPr lang="en-US" sz="1200" dirty="0">
                <a:solidFill>
                  <a:schemeClr val="accent4">
                    <a:lumMod val="75000"/>
                  </a:schemeClr>
                </a:solidFill>
              </a:rPr>
              <a:t>Quality</a:t>
            </a:r>
          </a:p>
          <a:p>
            <a:pPr marL="114300" indent="-114300">
              <a:buFont typeface="Arial" panose="020B0604020202020204" pitchFamily="34" charset="0"/>
              <a:buChar char="•"/>
            </a:pPr>
            <a:r>
              <a:rPr lang="en-US" sz="1200" dirty="0">
                <a:solidFill>
                  <a:schemeClr val="accent4">
                    <a:lumMod val="75000"/>
                  </a:schemeClr>
                </a:solidFill>
              </a:rPr>
              <a:t>Safety</a:t>
            </a:r>
          </a:p>
        </p:txBody>
      </p:sp>
      <p:pic>
        <p:nvPicPr>
          <p:cNvPr id="64" name="Picture 63">
            <a:extLst>
              <a:ext uri="{FF2B5EF4-FFF2-40B4-BE49-F238E27FC236}">
                <a16:creationId xmlns:a16="http://schemas.microsoft.com/office/drawing/2014/main" id="{7A8AF27A-2010-4102-A1BD-92294BBD53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6878" y="5088364"/>
            <a:ext cx="1159047" cy="977946"/>
          </a:xfrm>
          <a:prstGeom prst="rect">
            <a:avLst/>
          </a:prstGeom>
          <a:noFill/>
        </p:spPr>
      </p:pic>
      <p:sp>
        <p:nvSpPr>
          <p:cNvPr id="65" name="TextBox 64">
            <a:extLst>
              <a:ext uri="{FF2B5EF4-FFF2-40B4-BE49-F238E27FC236}">
                <a16:creationId xmlns:a16="http://schemas.microsoft.com/office/drawing/2014/main" id="{DBAA027C-0DFE-4014-B5CA-F0A413B63481}"/>
              </a:ext>
            </a:extLst>
          </p:cNvPr>
          <p:cNvSpPr txBox="1"/>
          <p:nvPr/>
        </p:nvSpPr>
        <p:spPr>
          <a:xfrm>
            <a:off x="7478720" y="1968927"/>
            <a:ext cx="1236765" cy="830997"/>
          </a:xfrm>
          <a:prstGeom prst="rect">
            <a:avLst/>
          </a:prstGeom>
          <a:noFill/>
        </p:spPr>
        <p:txBody>
          <a:bodyPr wrap="square" rtlCol="0">
            <a:spAutoFit/>
          </a:bodyPr>
          <a:lstStyle/>
          <a:p>
            <a:r>
              <a:rPr lang="en-US" sz="1600" b="1" dirty="0"/>
              <a:t>3. CLINICAL DECISION SUPPORT</a:t>
            </a:r>
          </a:p>
        </p:txBody>
      </p:sp>
      <p:sp>
        <p:nvSpPr>
          <p:cNvPr id="66" name="TextBox 65">
            <a:extLst>
              <a:ext uri="{FF2B5EF4-FFF2-40B4-BE49-F238E27FC236}">
                <a16:creationId xmlns:a16="http://schemas.microsoft.com/office/drawing/2014/main" id="{D1921C7B-0E2D-462F-9E9A-0C92FCFC828C}"/>
              </a:ext>
            </a:extLst>
          </p:cNvPr>
          <p:cNvSpPr txBox="1"/>
          <p:nvPr/>
        </p:nvSpPr>
        <p:spPr>
          <a:xfrm>
            <a:off x="7498342" y="2739462"/>
            <a:ext cx="1319859" cy="646331"/>
          </a:xfrm>
          <a:prstGeom prst="rect">
            <a:avLst/>
          </a:prstGeom>
          <a:noFill/>
        </p:spPr>
        <p:txBody>
          <a:bodyPr wrap="square" rtlCol="0">
            <a:spAutoFit/>
          </a:bodyPr>
          <a:lstStyle/>
          <a:p>
            <a:r>
              <a:rPr lang="en-US" sz="1200" dirty="0">
                <a:solidFill>
                  <a:schemeClr val="accent4">
                    <a:lumMod val="75000"/>
                  </a:schemeClr>
                </a:solidFill>
              </a:rPr>
              <a:t>MAKING it happen within local workflow.</a:t>
            </a:r>
          </a:p>
        </p:txBody>
      </p:sp>
      <p:pic>
        <p:nvPicPr>
          <p:cNvPr id="67" name="Picture 66">
            <a:extLst>
              <a:ext uri="{FF2B5EF4-FFF2-40B4-BE49-F238E27FC236}">
                <a16:creationId xmlns:a16="http://schemas.microsoft.com/office/drawing/2014/main" id="{91C8B2B0-D2AE-4486-9F54-B3416160E4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8729" y="2248539"/>
            <a:ext cx="931135" cy="921587"/>
          </a:xfrm>
          <a:prstGeom prst="rect">
            <a:avLst/>
          </a:prstGeom>
        </p:spPr>
      </p:pic>
      <p:sp>
        <p:nvSpPr>
          <p:cNvPr id="68" name="TextBox 67">
            <a:extLst>
              <a:ext uri="{FF2B5EF4-FFF2-40B4-BE49-F238E27FC236}">
                <a16:creationId xmlns:a16="http://schemas.microsoft.com/office/drawing/2014/main" id="{3CE50687-C376-4601-9B8B-5A1BA3FE0696}"/>
              </a:ext>
            </a:extLst>
          </p:cNvPr>
          <p:cNvSpPr txBox="1"/>
          <p:nvPr/>
        </p:nvSpPr>
        <p:spPr>
          <a:xfrm>
            <a:off x="6535300" y="4995574"/>
            <a:ext cx="2260806" cy="584775"/>
          </a:xfrm>
          <a:prstGeom prst="rect">
            <a:avLst/>
          </a:prstGeom>
          <a:noFill/>
        </p:spPr>
        <p:txBody>
          <a:bodyPr wrap="square" rtlCol="0">
            <a:spAutoFit/>
          </a:bodyPr>
          <a:lstStyle/>
          <a:p>
            <a:r>
              <a:rPr lang="en-US" sz="1600" b="1" dirty="0"/>
              <a:t>5. MEASUREMENT ANALYTICS</a:t>
            </a:r>
          </a:p>
        </p:txBody>
      </p:sp>
      <p:sp>
        <p:nvSpPr>
          <p:cNvPr id="69" name="TextBox 68">
            <a:extLst>
              <a:ext uri="{FF2B5EF4-FFF2-40B4-BE49-F238E27FC236}">
                <a16:creationId xmlns:a16="http://schemas.microsoft.com/office/drawing/2014/main" id="{EEFB8484-5220-4F95-8B3C-1FC563D67F24}"/>
              </a:ext>
            </a:extLst>
          </p:cNvPr>
          <p:cNvSpPr txBox="1"/>
          <p:nvPr/>
        </p:nvSpPr>
        <p:spPr>
          <a:xfrm>
            <a:off x="6535300" y="5560516"/>
            <a:ext cx="1963746" cy="646331"/>
          </a:xfrm>
          <a:prstGeom prst="rect">
            <a:avLst/>
          </a:prstGeom>
          <a:noFill/>
        </p:spPr>
        <p:txBody>
          <a:bodyPr wrap="square" rtlCol="0">
            <a:spAutoFit/>
          </a:bodyPr>
          <a:lstStyle/>
          <a:p>
            <a:r>
              <a:rPr lang="en-US" sz="1200" dirty="0">
                <a:solidFill>
                  <a:schemeClr val="accent4">
                    <a:lumMod val="75000"/>
                  </a:schemeClr>
                </a:solidFill>
              </a:rPr>
              <a:t>What DID happen? What processes and outcomes have been achieved? </a:t>
            </a:r>
          </a:p>
        </p:txBody>
      </p:sp>
      <p:pic>
        <p:nvPicPr>
          <p:cNvPr id="70" name="Picture 69">
            <a:extLst>
              <a:ext uri="{FF2B5EF4-FFF2-40B4-BE49-F238E27FC236}">
                <a16:creationId xmlns:a16="http://schemas.microsoft.com/office/drawing/2014/main" id="{4753B1CA-0350-4457-A4B5-C7EF9B2583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3688" y="4425329"/>
            <a:ext cx="921529" cy="633552"/>
          </a:xfrm>
          <a:prstGeom prst="rect">
            <a:avLst/>
          </a:prstGeom>
        </p:spPr>
      </p:pic>
      <p:cxnSp>
        <p:nvCxnSpPr>
          <p:cNvPr id="71" name="Straight Arrow Connector 70">
            <a:extLst>
              <a:ext uri="{FF2B5EF4-FFF2-40B4-BE49-F238E27FC236}">
                <a16:creationId xmlns:a16="http://schemas.microsoft.com/office/drawing/2014/main" id="{E44011DC-41D1-490F-BA09-67C42C7AC1D3}"/>
              </a:ext>
            </a:extLst>
          </p:cNvPr>
          <p:cNvCxnSpPr>
            <a:cxnSpLocks/>
          </p:cNvCxnSpPr>
          <p:nvPr/>
        </p:nvCxnSpPr>
        <p:spPr>
          <a:xfrm>
            <a:off x="3448616" y="2215217"/>
            <a:ext cx="945223"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FAA7D3F-C064-4138-9A1C-D9D019AC1236}"/>
              </a:ext>
            </a:extLst>
          </p:cNvPr>
          <p:cNvCxnSpPr/>
          <p:nvPr/>
        </p:nvCxnSpPr>
        <p:spPr>
          <a:xfrm>
            <a:off x="6109152" y="2215217"/>
            <a:ext cx="713996"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992D7D5-E04D-49F8-B187-731275CC4AC7}"/>
              </a:ext>
            </a:extLst>
          </p:cNvPr>
          <p:cNvCxnSpPr>
            <a:cxnSpLocks/>
          </p:cNvCxnSpPr>
          <p:nvPr/>
        </p:nvCxnSpPr>
        <p:spPr>
          <a:xfrm>
            <a:off x="7271628" y="3448317"/>
            <a:ext cx="22825" cy="839617"/>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78165D4-A138-4193-AF5D-D24457DE9CCB}"/>
              </a:ext>
            </a:extLst>
          </p:cNvPr>
          <p:cNvCxnSpPr>
            <a:cxnSpLocks/>
          </p:cNvCxnSpPr>
          <p:nvPr/>
        </p:nvCxnSpPr>
        <p:spPr>
          <a:xfrm flipH="1">
            <a:off x="5211327" y="5474166"/>
            <a:ext cx="995938"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18">
            <a:extLst>
              <a:ext uri="{FF2B5EF4-FFF2-40B4-BE49-F238E27FC236}">
                <a16:creationId xmlns:a16="http://schemas.microsoft.com/office/drawing/2014/main" id="{D79B4200-7CD5-45C4-B92D-9A503944590E}"/>
              </a:ext>
            </a:extLst>
          </p:cNvPr>
          <p:cNvCxnSpPr>
            <a:cxnSpLocks/>
            <a:stCxn id="64" idx="1"/>
          </p:cNvCxnSpPr>
          <p:nvPr/>
        </p:nvCxnSpPr>
        <p:spPr>
          <a:xfrm rot="10800000">
            <a:off x="2530730" y="4083981"/>
            <a:ext cx="346148" cy="1493356"/>
          </a:xfrm>
          <a:prstGeom prst="bentConnector2">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70B4891-0C3B-4104-BE87-B059463F0E7A}"/>
              </a:ext>
            </a:extLst>
          </p:cNvPr>
          <p:cNvSpPr txBox="1"/>
          <p:nvPr/>
        </p:nvSpPr>
        <p:spPr>
          <a:xfrm>
            <a:off x="4148867" y="4150502"/>
            <a:ext cx="2712115" cy="200055"/>
          </a:xfrm>
          <a:prstGeom prst="rect">
            <a:avLst/>
          </a:prstGeom>
          <a:noFill/>
        </p:spPr>
        <p:txBody>
          <a:bodyPr wrap="square" lIns="0" tIns="0" rIns="0" bIns="0" rtlCol="0">
            <a:spAutoFit/>
          </a:bodyPr>
          <a:lstStyle/>
          <a:p>
            <a:r>
              <a:rPr lang="en-US" sz="1300" dirty="0"/>
              <a:t>Patient, provider, population, public</a:t>
            </a:r>
          </a:p>
        </p:txBody>
      </p:sp>
      <p:pic>
        <p:nvPicPr>
          <p:cNvPr id="77" name="Picture 76">
            <a:extLst>
              <a:ext uri="{FF2B5EF4-FFF2-40B4-BE49-F238E27FC236}">
                <a16:creationId xmlns:a16="http://schemas.microsoft.com/office/drawing/2014/main" id="{99ABF394-C9F9-4928-83F6-9560E2BFBEE9}"/>
              </a:ext>
            </a:extLst>
          </p:cNvPr>
          <p:cNvPicPr>
            <a:picLocks noChangeAspect="1"/>
          </p:cNvPicPr>
          <p:nvPr/>
        </p:nvPicPr>
        <p:blipFill>
          <a:blip r:embed="rId7"/>
          <a:stretch>
            <a:fillRect/>
          </a:stretch>
        </p:blipFill>
        <p:spPr>
          <a:xfrm>
            <a:off x="3369499" y="3935399"/>
            <a:ext cx="799655" cy="649320"/>
          </a:xfrm>
          <a:prstGeom prst="rect">
            <a:avLst/>
          </a:prstGeom>
        </p:spPr>
      </p:pic>
      <p:sp>
        <p:nvSpPr>
          <p:cNvPr id="78" name="TextBox 77">
            <a:extLst>
              <a:ext uri="{FF2B5EF4-FFF2-40B4-BE49-F238E27FC236}">
                <a16:creationId xmlns:a16="http://schemas.microsoft.com/office/drawing/2014/main" id="{57203055-5D7B-43D8-84F9-29C07B8B15BF}"/>
              </a:ext>
            </a:extLst>
          </p:cNvPr>
          <p:cNvSpPr txBox="1"/>
          <p:nvPr/>
        </p:nvSpPr>
        <p:spPr>
          <a:xfrm>
            <a:off x="8926132" y="3392932"/>
            <a:ext cx="1193912" cy="584775"/>
          </a:xfrm>
          <a:prstGeom prst="rect">
            <a:avLst/>
          </a:prstGeom>
          <a:noFill/>
        </p:spPr>
        <p:txBody>
          <a:bodyPr wrap="square" rtlCol="0">
            <a:spAutoFit/>
          </a:bodyPr>
          <a:lstStyle/>
          <a:p>
            <a:r>
              <a:rPr lang="en-US" sz="1600" b="1" dirty="0"/>
              <a:t>4. CLINICAL CARE</a:t>
            </a:r>
          </a:p>
        </p:txBody>
      </p:sp>
      <p:sp>
        <p:nvSpPr>
          <p:cNvPr id="79" name="TextBox 78">
            <a:extLst>
              <a:ext uri="{FF2B5EF4-FFF2-40B4-BE49-F238E27FC236}">
                <a16:creationId xmlns:a16="http://schemas.microsoft.com/office/drawing/2014/main" id="{0EDCC91C-3311-45D7-86E9-F6A488903631}"/>
              </a:ext>
            </a:extLst>
          </p:cNvPr>
          <p:cNvSpPr txBox="1"/>
          <p:nvPr/>
        </p:nvSpPr>
        <p:spPr>
          <a:xfrm>
            <a:off x="8986176" y="3860931"/>
            <a:ext cx="1342467" cy="461665"/>
          </a:xfrm>
          <a:prstGeom prst="rect">
            <a:avLst/>
          </a:prstGeom>
          <a:noFill/>
        </p:spPr>
        <p:txBody>
          <a:bodyPr wrap="square" rtlCol="0">
            <a:spAutoFit/>
          </a:bodyPr>
          <a:lstStyle/>
          <a:p>
            <a:r>
              <a:rPr lang="en-US" sz="1200" dirty="0">
                <a:solidFill>
                  <a:schemeClr val="accent4">
                    <a:lumMod val="75000"/>
                  </a:schemeClr>
                </a:solidFill>
              </a:rPr>
              <a:t>Clinician and Patient Workflow.</a:t>
            </a:r>
          </a:p>
        </p:txBody>
      </p:sp>
      <p:pic>
        <p:nvPicPr>
          <p:cNvPr id="80" name="Picture 79">
            <a:extLst>
              <a:ext uri="{FF2B5EF4-FFF2-40B4-BE49-F238E27FC236}">
                <a16:creationId xmlns:a16="http://schemas.microsoft.com/office/drawing/2014/main" id="{0850B545-2EA6-4588-A007-541A6AE939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63194" y="3570362"/>
            <a:ext cx="1045989" cy="634131"/>
          </a:xfrm>
          <a:prstGeom prst="rect">
            <a:avLst/>
          </a:prstGeom>
        </p:spPr>
      </p:pic>
      <p:cxnSp>
        <p:nvCxnSpPr>
          <p:cNvPr id="81" name="Straight Arrow Connector 80">
            <a:extLst>
              <a:ext uri="{FF2B5EF4-FFF2-40B4-BE49-F238E27FC236}">
                <a16:creationId xmlns:a16="http://schemas.microsoft.com/office/drawing/2014/main" id="{75DF8450-2378-4191-983D-EFB42DE54D36}"/>
              </a:ext>
            </a:extLst>
          </p:cNvPr>
          <p:cNvCxnSpPr>
            <a:cxnSpLocks/>
          </p:cNvCxnSpPr>
          <p:nvPr/>
        </p:nvCxnSpPr>
        <p:spPr>
          <a:xfrm flipH="1">
            <a:off x="7441738" y="3808431"/>
            <a:ext cx="658036" cy="0"/>
          </a:xfrm>
          <a:prstGeom prst="straightConnector1">
            <a:avLst/>
          </a:prstGeom>
          <a:ln w="60325">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1859A90-D428-4C9A-B69D-2716BF187A9B}"/>
              </a:ext>
            </a:extLst>
          </p:cNvPr>
          <p:cNvGrpSpPr/>
          <p:nvPr/>
        </p:nvGrpSpPr>
        <p:grpSpPr>
          <a:xfrm>
            <a:off x="8685261" y="5745669"/>
            <a:ext cx="1071080" cy="469360"/>
            <a:chOff x="573231" y="6245052"/>
            <a:chExt cx="1071080" cy="469360"/>
          </a:xfrm>
        </p:grpSpPr>
        <p:sp>
          <p:nvSpPr>
            <p:cNvPr id="31" name="Rectangle: Rounded Corners 30">
              <a:extLst>
                <a:ext uri="{FF2B5EF4-FFF2-40B4-BE49-F238E27FC236}">
                  <a16:creationId xmlns:a16="http://schemas.microsoft.com/office/drawing/2014/main" id="{D8B556D5-2842-4BED-9559-E68D556A161E}"/>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CBE7FC7B-9D0F-4D9A-960A-04BB633A8756}"/>
                </a:ext>
              </a:extLst>
            </p:cNvPr>
            <p:cNvPicPr>
              <a:picLocks noChangeAspect="1"/>
            </p:cNvPicPr>
            <p:nvPr/>
          </p:nvPicPr>
          <p:blipFill>
            <a:blip r:embed="rId9"/>
            <a:stretch>
              <a:fillRect/>
            </a:stretch>
          </p:blipFill>
          <p:spPr>
            <a:xfrm>
              <a:off x="626852" y="6333797"/>
              <a:ext cx="278075" cy="318157"/>
            </a:xfrm>
            <a:prstGeom prst="rect">
              <a:avLst/>
            </a:prstGeom>
          </p:spPr>
        </p:pic>
        <p:sp>
          <p:nvSpPr>
            <p:cNvPr id="33" name="TextBox 32">
              <a:extLst>
                <a:ext uri="{FF2B5EF4-FFF2-40B4-BE49-F238E27FC236}">
                  <a16:creationId xmlns:a16="http://schemas.microsoft.com/office/drawing/2014/main" id="{7382C399-B4E6-4106-B0BE-D5908E1020C2}"/>
                </a:ext>
              </a:extLst>
            </p:cNvPr>
            <p:cNvSpPr txBox="1"/>
            <p:nvPr/>
          </p:nvSpPr>
          <p:spPr>
            <a:xfrm>
              <a:off x="837680" y="6308209"/>
              <a:ext cx="806631" cy="369332"/>
            </a:xfrm>
            <a:prstGeom prst="rect">
              <a:avLst/>
            </a:prstGeom>
            <a:noFill/>
          </p:spPr>
          <p:txBody>
            <a:bodyPr wrap="none" rtlCol="0">
              <a:spAutoFit/>
            </a:bodyPr>
            <a:lstStyle/>
            <a:p>
              <a:r>
                <a:rPr lang="en-US" b="1" dirty="0">
                  <a:solidFill>
                    <a:schemeClr val="bg1"/>
                  </a:solidFill>
                </a:rPr>
                <a:t>QM IG</a:t>
              </a:r>
            </a:p>
          </p:txBody>
        </p:sp>
      </p:grpSp>
      <p:grpSp>
        <p:nvGrpSpPr>
          <p:cNvPr id="34" name="Group 33">
            <a:extLst>
              <a:ext uri="{FF2B5EF4-FFF2-40B4-BE49-F238E27FC236}">
                <a16:creationId xmlns:a16="http://schemas.microsoft.com/office/drawing/2014/main" id="{3FC7E7CF-5574-41F5-AB77-B435712FA1BD}"/>
              </a:ext>
            </a:extLst>
          </p:cNvPr>
          <p:cNvGrpSpPr/>
          <p:nvPr/>
        </p:nvGrpSpPr>
        <p:grpSpPr>
          <a:xfrm>
            <a:off x="6207265" y="1452941"/>
            <a:ext cx="1140877" cy="469360"/>
            <a:chOff x="189466" y="3622532"/>
            <a:chExt cx="1140877" cy="469360"/>
          </a:xfrm>
        </p:grpSpPr>
        <p:sp>
          <p:nvSpPr>
            <p:cNvPr id="35" name="Rectangle: Rounded Corners 34">
              <a:extLst>
                <a:ext uri="{FF2B5EF4-FFF2-40B4-BE49-F238E27FC236}">
                  <a16:creationId xmlns:a16="http://schemas.microsoft.com/office/drawing/2014/main" id="{107E568F-812A-429D-A3A9-1B5A3DF26E7B}"/>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821C6E45-888A-4D65-B397-7A4936F3C94D}"/>
                </a:ext>
              </a:extLst>
            </p:cNvPr>
            <p:cNvPicPr>
              <a:picLocks noChangeAspect="1"/>
            </p:cNvPicPr>
            <p:nvPr/>
          </p:nvPicPr>
          <p:blipFill>
            <a:blip r:embed="rId9"/>
            <a:stretch>
              <a:fillRect/>
            </a:stretch>
          </p:blipFill>
          <p:spPr>
            <a:xfrm>
              <a:off x="280824" y="3699630"/>
              <a:ext cx="278075" cy="318157"/>
            </a:xfrm>
            <a:prstGeom prst="rect">
              <a:avLst/>
            </a:prstGeom>
            <a:solidFill>
              <a:schemeClr val="accent1"/>
            </a:solidFill>
            <a:ln>
              <a:solidFill>
                <a:schemeClr val="bg1"/>
              </a:solidFill>
            </a:ln>
          </p:spPr>
        </p:pic>
        <p:sp>
          <p:nvSpPr>
            <p:cNvPr id="37" name="TextBox 36">
              <a:extLst>
                <a:ext uri="{FF2B5EF4-FFF2-40B4-BE49-F238E27FC236}">
                  <a16:creationId xmlns:a16="http://schemas.microsoft.com/office/drawing/2014/main" id="{1391EC3C-98AB-4204-A324-C916F1DBBE8E}"/>
                </a:ext>
              </a:extLst>
            </p:cNvPr>
            <p:cNvSpPr txBox="1"/>
            <p:nvPr/>
          </p:nvSpPr>
          <p:spPr>
            <a:xfrm>
              <a:off x="491652" y="3674042"/>
              <a:ext cx="838691" cy="369332"/>
            </a:xfrm>
            <a:prstGeom prst="rect">
              <a:avLst/>
            </a:prstGeom>
            <a:noFill/>
          </p:spPr>
          <p:txBody>
            <a:bodyPr wrap="none" rtlCol="0">
              <a:spAutoFit/>
            </a:bodyPr>
            <a:lstStyle/>
            <a:p>
              <a:r>
                <a:rPr lang="en-US" b="1" dirty="0"/>
                <a:t>CPG IG</a:t>
              </a:r>
            </a:p>
          </p:txBody>
        </p:sp>
      </p:grpSp>
      <p:grpSp>
        <p:nvGrpSpPr>
          <p:cNvPr id="38" name="Group 37">
            <a:extLst>
              <a:ext uri="{FF2B5EF4-FFF2-40B4-BE49-F238E27FC236}">
                <a16:creationId xmlns:a16="http://schemas.microsoft.com/office/drawing/2014/main" id="{A0D4381E-FE67-4463-BE81-E624698D1533}"/>
              </a:ext>
            </a:extLst>
          </p:cNvPr>
          <p:cNvGrpSpPr/>
          <p:nvPr/>
        </p:nvGrpSpPr>
        <p:grpSpPr>
          <a:xfrm>
            <a:off x="8601754" y="2795720"/>
            <a:ext cx="1466490" cy="469360"/>
            <a:chOff x="5446652" y="6210853"/>
            <a:chExt cx="1466490" cy="469360"/>
          </a:xfrm>
        </p:grpSpPr>
        <p:sp>
          <p:nvSpPr>
            <p:cNvPr id="39" name="Rectangle: Rounded Corners 38">
              <a:extLst>
                <a:ext uri="{FF2B5EF4-FFF2-40B4-BE49-F238E27FC236}">
                  <a16:creationId xmlns:a16="http://schemas.microsoft.com/office/drawing/2014/main" id="{FFE67871-21BC-4804-8380-6283678D87C3}"/>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2E8AF269-F4F4-4E4D-B447-AA1F186F68FC}"/>
                </a:ext>
              </a:extLst>
            </p:cNvPr>
            <p:cNvPicPr>
              <a:picLocks noChangeAspect="1"/>
            </p:cNvPicPr>
            <p:nvPr/>
          </p:nvPicPr>
          <p:blipFill>
            <a:blip r:embed="rId9"/>
            <a:stretch>
              <a:fillRect/>
            </a:stretch>
          </p:blipFill>
          <p:spPr>
            <a:xfrm>
              <a:off x="5481305" y="6292628"/>
              <a:ext cx="278075" cy="318157"/>
            </a:xfrm>
            <a:prstGeom prst="rect">
              <a:avLst/>
            </a:prstGeom>
          </p:spPr>
        </p:pic>
        <p:sp>
          <p:nvSpPr>
            <p:cNvPr id="41" name="TextBox 40">
              <a:extLst>
                <a:ext uri="{FF2B5EF4-FFF2-40B4-BE49-F238E27FC236}">
                  <a16:creationId xmlns:a16="http://schemas.microsoft.com/office/drawing/2014/main" id="{2FD7AFAC-5802-4849-A270-B13534C0DE3D}"/>
                </a:ext>
              </a:extLst>
            </p:cNvPr>
            <p:cNvSpPr txBox="1"/>
            <p:nvPr/>
          </p:nvSpPr>
          <p:spPr>
            <a:xfrm>
              <a:off x="5706080" y="6272683"/>
              <a:ext cx="1207062" cy="369332"/>
            </a:xfrm>
            <a:prstGeom prst="rect">
              <a:avLst/>
            </a:prstGeom>
            <a:noFill/>
          </p:spPr>
          <p:txBody>
            <a:bodyPr wrap="none" rtlCol="0">
              <a:spAutoFit/>
            </a:bodyPr>
            <a:lstStyle/>
            <a:p>
              <a:r>
                <a:rPr lang="en-US" b="1" dirty="0"/>
                <a:t>CDS Hooks</a:t>
              </a:r>
            </a:p>
          </p:txBody>
        </p:sp>
      </p:grpSp>
      <p:grpSp>
        <p:nvGrpSpPr>
          <p:cNvPr id="42" name="Group 41">
            <a:extLst>
              <a:ext uri="{FF2B5EF4-FFF2-40B4-BE49-F238E27FC236}">
                <a16:creationId xmlns:a16="http://schemas.microsoft.com/office/drawing/2014/main" id="{3C91E37C-7EC5-4341-9D2A-1F2A51D59303}"/>
              </a:ext>
            </a:extLst>
          </p:cNvPr>
          <p:cNvGrpSpPr/>
          <p:nvPr/>
        </p:nvGrpSpPr>
        <p:grpSpPr>
          <a:xfrm>
            <a:off x="3418036" y="1452941"/>
            <a:ext cx="1083966" cy="469360"/>
            <a:chOff x="189466" y="3622532"/>
            <a:chExt cx="1083966" cy="469360"/>
          </a:xfrm>
        </p:grpSpPr>
        <p:sp>
          <p:nvSpPr>
            <p:cNvPr id="43" name="Rectangle: Rounded Corners 42">
              <a:extLst>
                <a:ext uri="{FF2B5EF4-FFF2-40B4-BE49-F238E27FC236}">
                  <a16:creationId xmlns:a16="http://schemas.microsoft.com/office/drawing/2014/main" id="{4FB2345A-2BA8-41EB-BBB8-B8CCC0023239}"/>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28309C9C-9496-4144-8752-CBB789EAF799}"/>
                </a:ext>
              </a:extLst>
            </p:cNvPr>
            <p:cNvPicPr>
              <a:picLocks noChangeAspect="1"/>
            </p:cNvPicPr>
            <p:nvPr/>
          </p:nvPicPr>
          <p:blipFill>
            <a:blip r:embed="rId9"/>
            <a:stretch>
              <a:fillRect/>
            </a:stretch>
          </p:blipFill>
          <p:spPr>
            <a:xfrm>
              <a:off x="280824" y="3699630"/>
              <a:ext cx="278075" cy="318157"/>
            </a:xfrm>
            <a:prstGeom prst="rect">
              <a:avLst/>
            </a:prstGeom>
            <a:solidFill>
              <a:schemeClr val="accent1"/>
            </a:solidFill>
            <a:ln>
              <a:solidFill>
                <a:schemeClr val="bg1"/>
              </a:solidFill>
            </a:ln>
          </p:spPr>
        </p:pic>
        <p:sp>
          <p:nvSpPr>
            <p:cNvPr id="45" name="TextBox 44">
              <a:extLst>
                <a:ext uri="{FF2B5EF4-FFF2-40B4-BE49-F238E27FC236}">
                  <a16:creationId xmlns:a16="http://schemas.microsoft.com/office/drawing/2014/main" id="{0B32677E-B555-4CF9-AF9A-933AEB717F60}"/>
                </a:ext>
              </a:extLst>
            </p:cNvPr>
            <p:cNvSpPr txBox="1"/>
            <p:nvPr/>
          </p:nvSpPr>
          <p:spPr>
            <a:xfrm>
              <a:off x="491652" y="3674042"/>
              <a:ext cx="628698" cy="369332"/>
            </a:xfrm>
            <a:prstGeom prst="rect">
              <a:avLst/>
            </a:prstGeom>
            <a:noFill/>
          </p:spPr>
          <p:txBody>
            <a:bodyPr wrap="none" rtlCol="0">
              <a:spAutoFit/>
            </a:bodyPr>
            <a:lstStyle/>
            <a:p>
              <a:r>
                <a:rPr lang="en-US" b="1" dirty="0"/>
                <a:t>EBM</a:t>
              </a:r>
            </a:p>
          </p:txBody>
        </p:sp>
      </p:grpSp>
      <p:grpSp>
        <p:nvGrpSpPr>
          <p:cNvPr id="46" name="Group 45">
            <a:extLst>
              <a:ext uri="{FF2B5EF4-FFF2-40B4-BE49-F238E27FC236}">
                <a16:creationId xmlns:a16="http://schemas.microsoft.com/office/drawing/2014/main" id="{5BD40F32-1C5C-40EE-A2F5-7870AA41D55D}"/>
              </a:ext>
            </a:extLst>
          </p:cNvPr>
          <p:cNvGrpSpPr/>
          <p:nvPr/>
        </p:nvGrpSpPr>
        <p:grpSpPr>
          <a:xfrm>
            <a:off x="5007378" y="3667142"/>
            <a:ext cx="1207061" cy="469360"/>
            <a:chOff x="8127101" y="6122756"/>
            <a:chExt cx="1207061" cy="469360"/>
          </a:xfrm>
        </p:grpSpPr>
        <p:sp>
          <p:nvSpPr>
            <p:cNvPr id="47" name="Rectangle: Rounded Corners 46">
              <a:extLst>
                <a:ext uri="{FF2B5EF4-FFF2-40B4-BE49-F238E27FC236}">
                  <a16:creationId xmlns:a16="http://schemas.microsoft.com/office/drawing/2014/main" id="{6E528DCF-4BDD-4414-81D2-39612F04DBCC}"/>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FE7FFACD-ABEF-43BE-A18E-C391D4CA5041}"/>
                </a:ext>
              </a:extLst>
            </p:cNvPr>
            <p:cNvPicPr>
              <a:picLocks noChangeAspect="1"/>
            </p:cNvPicPr>
            <p:nvPr/>
          </p:nvPicPr>
          <p:blipFill>
            <a:blip r:embed="rId9"/>
            <a:stretch>
              <a:fillRect/>
            </a:stretch>
          </p:blipFill>
          <p:spPr>
            <a:xfrm>
              <a:off x="8221454" y="6206857"/>
              <a:ext cx="278075" cy="318157"/>
            </a:xfrm>
            <a:prstGeom prst="rect">
              <a:avLst/>
            </a:prstGeom>
          </p:spPr>
        </p:pic>
        <p:sp>
          <p:nvSpPr>
            <p:cNvPr id="49" name="TextBox 48">
              <a:extLst>
                <a:ext uri="{FF2B5EF4-FFF2-40B4-BE49-F238E27FC236}">
                  <a16:creationId xmlns:a16="http://schemas.microsoft.com/office/drawing/2014/main" id="{4E472C9F-F56A-4D14-961D-FF610AB2584B}"/>
                </a:ext>
              </a:extLst>
            </p:cNvPr>
            <p:cNvSpPr txBox="1"/>
            <p:nvPr/>
          </p:nvSpPr>
          <p:spPr>
            <a:xfrm>
              <a:off x="8432282" y="6181269"/>
              <a:ext cx="897040" cy="369332"/>
            </a:xfrm>
            <a:prstGeom prst="rect">
              <a:avLst/>
            </a:prstGeom>
            <a:noFill/>
          </p:spPr>
          <p:txBody>
            <a:bodyPr wrap="none" rtlCol="0">
              <a:spAutoFit/>
            </a:bodyPr>
            <a:lstStyle/>
            <a:p>
              <a:r>
                <a:rPr lang="en-US" b="1" dirty="0">
                  <a:solidFill>
                    <a:schemeClr val="bg1"/>
                  </a:solidFill>
                </a:rPr>
                <a:t>QI Core</a:t>
              </a:r>
            </a:p>
          </p:txBody>
        </p:sp>
      </p:grpSp>
      <p:grpSp>
        <p:nvGrpSpPr>
          <p:cNvPr id="50" name="Group 49">
            <a:extLst>
              <a:ext uri="{FF2B5EF4-FFF2-40B4-BE49-F238E27FC236}">
                <a16:creationId xmlns:a16="http://schemas.microsoft.com/office/drawing/2014/main" id="{9123FF6E-3CDE-4756-83D3-36E504C49533}"/>
              </a:ext>
            </a:extLst>
          </p:cNvPr>
          <p:cNvGrpSpPr/>
          <p:nvPr/>
        </p:nvGrpSpPr>
        <p:grpSpPr>
          <a:xfrm>
            <a:off x="5230796" y="5745669"/>
            <a:ext cx="1068039" cy="469360"/>
            <a:chOff x="2716212" y="6306901"/>
            <a:chExt cx="1068039" cy="469360"/>
          </a:xfrm>
        </p:grpSpPr>
        <p:sp>
          <p:nvSpPr>
            <p:cNvPr id="51" name="Rectangle: Rounded Corners 50">
              <a:extLst>
                <a:ext uri="{FF2B5EF4-FFF2-40B4-BE49-F238E27FC236}">
                  <a16:creationId xmlns:a16="http://schemas.microsoft.com/office/drawing/2014/main" id="{60129FEE-7A90-4D3A-85A3-34CEC364724E}"/>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B522C727-280F-406A-8395-8A6DCD5CED3B}"/>
                </a:ext>
              </a:extLst>
            </p:cNvPr>
            <p:cNvPicPr>
              <a:picLocks noChangeAspect="1"/>
            </p:cNvPicPr>
            <p:nvPr/>
          </p:nvPicPr>
          <p:blipFill>
            <a:blip r:embed="rId9"/>
            <a:stretch>
              <a:fillRect/>
            </a:stretch>
          </p:blipFill>
          <p:spPr>
            <a:xfrm>
              <a:off x="2773973" y="6397468"/>
              <a:ext cx="278075" cy="318157"/>
            </a:xfrm>
            <a:prstGeom prst="rect">
              <a:avLst/>
            </a:prstGeom>
          </p:spPr>
        </p:pic>
        <p:sp>
          <p:nvSpPr>
            <p:cNvPr id="53" name="TextBox 52">
              <a:extLst>
                <a:ext uri="{FF2B5EF4-FFF2-40B4-BE49-F238E27FC236}">
                  <a16:creationId xmlns:a16="http://schemas.microsoft.com/office/drawing/2014/main" id="{DE66723B-50CF-4A10-A762-6F1476171314}"/>
                </a:ext>
              </a:extLst>
            </p:cNvPr>
            <p:cNvSpPr txBox="1"/>
            <p:nvPr/>
          </p:nvSpPr>
          <p:spPr>
            <a:xfrm>
              <a:off x="2984801" y="6371880"/>
              <a:ext cx="799450" cy="369332"/>
            </a:xfrm>
            <a:prstGeom prst="rect">
              <a:avLst/>
            </a:prstGeom>
            <a:noFill/>
          </p:spPr>
          <p:txBody>
            <a:bodyPr wrap="none" rtlCol="0">
              <a:spAutoFit/>
            </a:bodyPr>
            <a:lstStyle/>
            <a:p>
              <a:r>
                <a:rPr lang="en-US" b="1" dirty="0">
                  <a:solidFill>
                    <a:schemeClr val="bg1"/>
                  </a:solidFill>
                </a:rPr>
                <a:t>DEQM</a:t>
              </a:r>
            </a:p>
          </p:txBody>
        </p:sp>
      </p:grpSp>
      <p:grpSp>
        <p:nvGrpSpPr>
          <p:cNvPr id="54" name="Group 53">
            <a:extLst>
              <a:ext uri="{FF2B5EF4-FFF2-40B4-BE49-F238E27FC236}">
                <a16:creationId xmlns:a16="http://schemas.microsoft.com/office/drawing/2014/main" id="{F3FEECBE-C83A-49DE-B1A7-8B14403EE452}"/>
              </a:ext>
            </a:extLst>
          </p:cNvPr>
          <p:cNvGrpSpPr/>
          <p:nvPr/>
        </p:nvGrpSpPr>
        <p:grpSpPr>
          <a:xfrm>
            <a:off x="4103666" y="3676488"/>
            <a:ext cx="864688" cy="469360"/>
            <a:chOff x="125913" y="5331262"/>
            <a:chExt cx="864688" cy="469360"/>
          </a:xfrm>
        </p:grpSpPr>
        <p:sp>
          <p:nvSpPr>
            <p:cNvPr id="55" name="Rectangle: Rounded Corners 54">
              <a:extLst>
                <a:ext uri="{FF2B5EF4-FFF2-40B4-BE49-F238E27FC236}">
                  <a16:creationId xmlns:a16="http://schemas.microsoft.com/office/drawing/2014/main" id="{E1401F7C-321C-4131-BDD7-CE994F719F30}"/>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1116EC26-8D34-47D2-ABC1-7058F17CE522}"/>
                </a:ext>
              </a:extLst>
            </p:cNvPr>
            <p:cNvPicPr>
              <a:picLocks noChangeAspect="1"/>
            </p:cNvPicPr>
            <p:nvPr/>
          </p:nvPicPr>
          <p:blipFill>
            <a:blip r:embed="rId9"/>
            <a:stretch>
              <a:fillRect/>
            </a:stretch>
          </p:blipFill>
          <p:spPr>
            <a:xfrm>
              <a:off x="162362" y="5431290"/>
              <a:ext cx="278075" cy="318157"/>
            </a:xfrm>
            <a:prstGeom prst="rect">
              <a:avLst/>
            </a:prstGeom>
          </p:spPr>
        </p:pic>
        <p:sp>
          <p:nvSpPr>
            <p:cNvPr id="83" name="TextBox 82">
              <a:extLst>
                <a:ext uri="{FF2B5EF4-FFF2-40B4-BE49-F238E27FC236}">
                  <a16:creationId xmlns:a16="http://schemas.microsoft.com/office/drawing/2014/main" id="{46CB00EC-A64C-4718-A1DB-67D957165486}"/>
                </a:ext>
              </a:extLst>
            </p:cNvPr>
            <p:cNvSpPr txBox="1"/>
            <p:nvPr/>
          </p:nvSpPr>
          <p:spPr>
            <a:xfrm>
              <a:off x="373190" y="5405702"/>
              <a:ext cx="559320" cy="369332"/>
            </a:xfrm>
            <a:prstGeom prst="rect">
              <a:avLst/>
            </a:prstGeom>
            <a:noFill/>
          </p:spPr>
          <p:txBody>
            <a:bodyPr wrap="none" rtlCol="0">
              <a:spAutoFit/>
            </a:bodyPr>
            <a:lstStyle/>
            <a:p>
              <a:r>
                <a:rPr lang="en-US" b="1" dirty="0"/>
                <a:t>CQL</a:t>
              </a:r>
            </a:p>
          </p:txBody>
        </p:sp>
      </p:grpSp>
      <p:grpSp>
        <p:nvGrpSpPr>
          <p:cNvPr id="84" name="Group 83">
            <a:extLst>
              <a:ext uri="{FF2B5EF4-FFF2-40B4-BE49-F238E27FC236}">
                <a16:creationId xmlns:a16="http://schemas.microsoft.com/office/drawing/2014/main" id="{27F0B9CD-2614-4F52-9207-53A7EC9CC452}"/>
              </a:ext>
            </a:extLst>
          </p:cNvPr>
          <p:cNvGrpSpPr/>
          <p:nvPr/>
        </p:nvGrpSpPr>
        <p:grpSpPr>
          <a:xfrm>
            <a:off x="6253559" y="3667142"/>
            <a:ext cx="864688" cy="469360"/>
            <a:chOff x="125913" y="5331262"/>
            <a:chExt cx="864688" cy="469360"/>
          </a:xfrm>
        </p:grpSpPr>
        <p:sp>
          <p:nvSpPr>
            <p:cNvPr id="85" name="Rectangle: Rounded Corners 84">
              <a:extLst>
                <a:ext uri="{FF2B5EF4-FFF2-40B4-BE49-F238E27FC236}">
                  <a16:creationId xmlns:a16="http://schemas.microsoft.com/office/drawing/2014/main" id="{7498804A-2DF7-4383-B4E5-812BD81917D4}"/>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9865AEA2-91A8-42B9-A662-8EB8C72353D6}"/>
                </a:ext>
              </a:extLst>
            </p:cNvPr>
            <p:cNvPicPr>
              <a:picLocks noChangeAspect="1"/>
            </p:cNvPicPr>
            <p:nvPr/>
          </p:nvPicPr>
          <p:blipFill>
            <a:blip r:embed="rId9"/>
            <a:stretch>
              <a:fillRect/>
            </a:stretch>
          </p:blipFill>
          <p:spPr>
            <a:xfrm>
              <a:off x="162362" y="5431290"/>
              <a:ext cx="278075" cy="318157"/>
            </a:xfrm>
            <a:prstGeom prst="rect">
              <a:avLst/>
            </a:prstGeom>
          </p:spPr>
        </p:pic>
        <p:sp>
          <p:nvSpPr>
            <p:cNvPr id="87" name="TextBox 86">
              <a:extLst>
                <a:ext uri="{FF2B5EF4-FFF2-40B4-BE49-F238E27FC236}">
                  <a16:creationId xmlns:a16="http://schemas.microsoft.com/office/drawing/2014/main" id="{9CC302DA-D44C-4915-AF77-58D43E408848}"/>
                </a:ext>
              </a:extLst>
            </p:cNvPr>
            <p:cNvSpPr txBox="1"/>
            <p:nvPr/>
          </p:nvSpPr>
          <p:spPr>
            <a:xfrm>
              <a:off x="373190" y="5405702"/>
              <a:ext cx="436338" cy="369332"/>
            </a:xfrm>
            <a:prstGeom prst="rect">
              <a:avLst/>
            </a:prstGeom>
            <a:noFill/>
          </p:spPr>
          <p:txBody>
            <a:bodyPr wrap="none" rtlCol="0">
              <a:spAutoFit/>
            </a:bodyPr>
            <a:lstStyle/>
            <a:p>
              <a:r>
                <a:rPr lang="en-US" b="1" dirty="0"/>
                <a:t>CR</a:t>
              </a:r>
            </a:p>
          </p:txBody>
        </p:sp>
      </p:grpSp>
      <p:grpSp>
        <p:nvGrpSpPr>
          <p:cNvPr id="88" name="Group 87">
            <a:extLst>
              <a:ext uri="{FF2B5EF4-FFF2-40B4-BE49-F238E27FC236}">
                <a16:creationId xmlns:a16="http://schemas.microsoft.com/office/drawing/2014/main" id="{A3797EEA-A193-40F0-93E4-AF8C8A63C9F1}"/>
              </a:ext>
            </a:extLst>
          </p:cNvPr>
          <p:cNvGrpSpPr/>
          <p:nvPr/>
        </p:nvGrpSpPr>
        <p:grpSpPr>
          <a:xfrm>
            <a:off x="1773290" y="5745669"/>
            <a:ext cx="1071080" cy="469360"/>
            <a:chOff x="573231" y="6245052"/>
            <a:chExt cx="1071080" cy="469360"/>
          </a:xfrm>
          <a:solidFill>
            <a:srgbClr val="C00000"/>
          </a:solidFill>
        </p:grpSpPr>
        <p:sp>
          <p:nvSpPr>
            <p:cNvPr id="89" name="Rectangle: Rounded Corners 88">
              <a:extLst>
                <a:ext uri="{FF2B5EF4-FFF2-40B4-BE49-F238E27FC236}">
                  <a16:creationId xmlns:a16="http://schemas.microsoft.com/office/drawing/2014/main" id="{075DF316-1951-446D-9FB1-BDDBDB0AD91A}"/>
                </a:ext>
              </a:extLst>
            </p:cNvPr>
            <p:cNvSpPr/>
            <p:nvPr/>
          </p:nvSpPr>
          <p:spPr>
            <a:xfrm>
              <a:off x="573231" y="6245052"/>
              <a:ext cx="1071080"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7F7F0A6B-3E2A-441E-8DEE-E9146833C6A9}"/>
                </a:ext>
              </a:extLst>
            </p:cNvPr>
            <p:cNvSpPr txBox="1"/>
            <p:nvPr/>
          </p:nvSpPr>
          <p:spPr>
            <a:xfrm>
              <a:off x="837680" y="6308209"/>
              <a:ext cx="657552" cy="369332"/>
            </a:xfrm>
            <a:prstGeom prst="rect">
              <a:avLst/>
            </a:prstGeom>
            <a:grpFill/>
          </p:spPr>
          <p:txBody>
            <a:bodyPr wrap="none" rtlCol="0">
              <a:spAutoFit/>
            </a:bodyPr>
            <a:lstStyle/>
            <a:p>
              <a:r>
                <a:rPr lang="en-US" b="1" dirty="0">
                  <a:solidFill>
                    <a:schemeClr val="bg1"/>
                  </a:solidFill>
                </a:rPr>
                <a:t>  </a:t>
              </a:r>
              <a:r>
                <a:rPr lang="en-US" b="1" dirty="0" err="1">
                  <a:solidFill>
                    <a:schemeClr val="bg1"/>
                  </a:solidFill>
                </a:rPr>
                <a:t>eCR</a:t>
              </a:r>
              <a:endParaRPr lang="en-US" b="1" dirty="0">
                <a:solidFill>
                  <a:schemeClr val="bg1"/>
                </a:solidFill>
              </a:endParaRPr>
            </a:p>
          </p:txBody>
        </p:sp>
        <p:pic>
          <p:nvPicPr>
            <p:cNvPr id="90" name="Picture 89">
              <a:extLst>
                <a:ext uri="{FF2B5EF4-FFF2-40B4-BE49-F238E27FC236}">
                  <a16:creationId xmlns:a16="http://schemas.microsoft.com/office/drawing/2014/main" id="{E4E98DAE-AA7E-4DE6-BC83-2A7007BFD1E5}"/>
                </a:ext>
              </a:extLst>
            </p:cNvPr>
            <p:cNvPicPr>
              <a:picLocks noChangeAspect="1"/>
            </p:cNvPicPr>
            <p:nvPr/>
          </p:nvPicPr>
          <p:blipFill>
            <a:blip r:embed="rId9"/>
            <a:stretch>
              <a:fillRect/>
            </a:stretch>
          </p:blipFill>
          <p:spPr>
            <a:xfrm>
              <a:off x="626852" y="6333797"/>
              <a:ext cx="278075" cy="318157"/>
            </a:xfrm>
            <a:prstGeom prst="rect">
              <a:avLst/>
            </a:prstGeom>
            <a:grpFill/>
          </p:spPr>
        </p:pic>
      </p:grpSp>
      <p:pic>
        <p:nvPicPr>
          <p:cNvPr id="3" name="Picture 2">
            <a:extLst>
              <a:ext uri="{FF2B5EF4-FFF2-40B4-BE49-F238E27FC236}">
                <a16:creationId xmlns:a16="http://schemas.microsoft.com/office/drawing/2014/main" id="{4323F97B-673F-44E7-9C2F-0AD4BCECB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299341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A4E2-247F-4E85-958C-C5E0D2DF50FB}"/>
              </a:ext>
            </a:extLst>
          </p:cNvPr>
          <p:cNvSpPr>
            <a:spLocks noGrp="1"/>
          </p:cNvSpPr>
          <p:nvPr>
            <p:ph type="title"/>
          </p:nvPr>
        </p:nvSpPr>
        <p:spPr/>
        <p:txBody>
          <a:bodyPr/>
          <a:lstStyle/>
          <a:p>
            <a:r>
              <a:rPr lang="en-US" dirty="0"/>
              <a:t>Quality Improvement Standards</a:t>
            </a:r>
          </a:p>
        </p:txBody>
      </p:sp>
      <p:sp>
        <p:nvSpPr>
          <p:cNvPr id="4" name="Rectangle: Rounded Corners 3">
            <a:extLst>
              <a:ext uri="{FF2B5EF4-FFF2-40B4-BE49-F238E27FC236}">
                <a16:creationId xmlns:a16="http://schemas.microsoft.com/office/drawing/2014/main" id="{FE708D5C-AF49-4098-BF67-C01BAA1E3150}"/>
              </a:ext>
            </a:extLst>
          </p:cNvPr>
          <p:cNvSpPr/>
          <p:nvPr/>
        </p:nvSpPr>
        <p:spPr>
          <a:xfrm>
            <a:off x="1397000" y="1690688"/>
            <a:ext cx="4699000" cy="4343264"/>
          </a:xfrm>
          <a:prstGeom prst="roundRect">
            <a:avLst>
              <a:gd name="adj" fmla="val 23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8CACEBC-8ADB-40ED-9A4A-C6520E21FC8A}"/>
              </a:ext>
            </a:extLst>
          </p:cNvPr>
          <p:cNvSpPr/>
          <p:nvPr/>
        </p:nvSpPr>
        <p:spPr>
          <a:xfrm>
            <a:off x="6248400" y="1690688"/>
            <a:ext cx="4699000" cy="4343264"/>
          </a:xfrm>
          <a:prstGeom prst="roundRect">
            <a:avLst>
              <a:gd name="adj" fmla="val 23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64A71B6-0CCB-41BC-BC46-62C53796FE62}"/>
              </a:ext>
            </a:extLst>
          </p:cNvPr>
          <p:cNvSpPr/>
          <p:nvPr/>
        </p:nvSpPr>
        <p:spPr>
          <a:xfrm>
            <a:off x="4727575" y="4591302"/>
            <a:ext cx="2927347" cy="1257556"/>
          </a:xfrm>
          <a:prstGeom prst="roundRect">
            <a:avLst>
              <a:gd name="adj" fmla="val 1031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Model Guidance</a:t>
            </a:r>
          </a:p>
        </p:txBody>
      </p:sp>
      <p:sp>
        <p:nvSpPr>
          <p:cNvPr id="7" name="Rectangle: Rounded Corners 6">
            <a:extLst>
              <a:ext uri="{FF2B5EF4-FFF2-40B4-BE49-F238E27FC236}">
                <a16:creationId xmlns:a16="http://schemas.microsoft.com/office/drawing/2014/main" id="{DD494243-F2AE-40FE-AE0A-C67369089817}"/>
              </a:ext>
            </a:extLst>
          </p:cNvPr>
          <p:cNvSpPr/>
          <p:nvPr/>
        </p:nvSpPr>
        <p:spPr>
          <a:xfrm>
            <a:off x="1647828" y="3994985"/>
            <a:ext cx="9020173" cy="502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a:p>
            <a:pPr algn="ctr"/>
            <a:r>
              <a:rPr lang="en-US" b="1" dirty="0"/>
              <a:t>Logic</a:t>
            </a:r>
          </a:p>
          <a:p>
            <a:pPr algn="ctr"/>
            <a:endParaRPr lang="en-US" b="1" dirty="0"/>
          </a:p>
        </p:txBody>
      </p:sp>
      <p:sp>
        <p:nvSpPr>
          <p:cNvPr id="8" name="Rectangle: Rounded Corners 7">
            <a:extLst>
              <a:ext uri="{FF2B5EF4-FFF2-40B4-BE49-F238E27FC236}">
                <a16:creationId xmlns:a16="http://schemas.microsoft.com/office/drawing/2014/main" id="{41A134AB-F9FC-4DE9-B47F-D66F87C54907}"/>
              </a:ext>
            </a:extLst>
          </p:cNvPr>
          <p:cNvSpPr/>
          <p:nvPr/>
        </p:nvSpPr>
        <p:spPr>
          <a:xfrm>
            <a:off x="7788274" y="4591302"/>
            <a:ext cx="2882897" cy="1257556"/>
          </a:xfrm>
          <a:prstGeom prst="roundRect">
            <a:avLst>
              <a:gd name="adj" fmla="val 1031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r"/>
            <a:r>
              <a:rPr lang="en-US" b="1" dirty="0"/>
              <a:t>Implementation Guidance  </a:t>
            </a:r>
          </a:p>
          <a:p>
            <a:pPr algn="ctr"/>
            <a:endParaRPr lang="en-US" dirty="0"/>
          </a:p>
        </p:txBody>
      </p:sp>
      <p:sp>
        <p:nvSpPr>
          <p:cNvPr id="9" name="Rectangle: Rounded Corners 8">
            <a:extLst>
              <a:ext uri="{FF2B5EF4-FFF2-40B4-BE49-F238E27FC236}">
                <a16:creationId xmlns:a16="http://schemas.microsoft.com/office/drawing/2014/main" id="{643AC33E-F1A4-42F2-9F7C-DCE813215D88}"/>
              </a:ext>
            </a:extLst>
          </p:cNvPr>
          <p:cNvSpPr/>
          <p:nvPr/>
        </p:nvSpPr>
        <p:spPr>
          <a:xfrm>
            <a:off x="1647828" y="4591302"/>
            <a:ext cx="2927347" cy="1257556"/>
          </a:xfrm>
          <a:prstGeom prst="roundRect">
            <a:avLst>
              <a:gd name="adj" fmla="val 1031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r>
              <a:rPr lang="en-US" b="1" dirty="0"/>
              <a:t>Authoring Guidance</a:t>
            </a:r>
          </a:p>
          <a:p>
            <a:pPr algn="ctr"/>
            <a:endParaRPr lang="en-US" dirty="0"/>
          </a:p>
        </p:txBody>
      </p:sp>
      <p:sp>
        <p:nvSpPr>
          <p:cNvPr id="10" name="Rectangle: Rounded Corners 9">
            <a:extLst>
              <a:ext uri="{FF2B5EF4-FFF2-40B4-BE49-F238E27FC236}">
                <a16:creationId xmlns:a16="http://schemas.microsoft.com/office/drawing/2014/main" id="{3CFB8581-9037-439C-AFF0-B7D2E9EC3301}"/>
              </a:ext>
            </a:extLst>
          </p:cNvPr>
          <p:cNvSpPr/>
          <p:nvPr/>
        </p:nvSpPr>
        <p:spPr>
          <a:xfrm>
            <a:off x="1650998" y="2170750"/>
            <a:ext cx="9020173" cy="1724451"/>
          </a:xfrm>
          <a:prstGeom prst="roundRect">
            <a:avLst>
              <a:gd name="adj" fmla="val 71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Model</a:t>
            </a:r>
          </a:p>
          <a:p>
            <a:pPr algn="ctr"/>
            <a:endParaRPr lang="en-US" sz="1200" b="1" dirty="0"/>
          </a:p>
          <a:p>
            <a:pPr algn="ctr"/>
            <a:endParaRPr lang="en-US" b="1" dirty="0"/>
          </a:p>
          <a:p>
            <a:pPr algn="ctr"/>
            <a:endParaRPr lang="en-US" dirty="0"/>
          </a:p>
        </p:txBody>
      </p:sp>
      <p:sp>
        <p:nvSpPr>
          <p:cNvPr id="11" name="TextBox 10">
            <a:extLst>
              <a:ext uri="{FF2B5EF4-FFF2-40B4-BE49-F238E27FC236}">
                <a16:creationId xmlns:a16="http://schemas.microsoft.com/office/drawing/2014/main" id="{57546B10-63E7-49D4-AFE2-65E08DDA9941}"/>
              </a:ext>
            </a:extLst>
          </p:cNvPr>
          <p:cNvSpPr txBox="1"/>
          <p:nvPr/>
        </p:nvSpPr>
        <p:spPr>
          <a:xfrm>
            <a:off x="1397000" y="1690688"/>
            <a:ext cx="3060700" cy="369332"/>
          </a:xfrm>
          <a:prstGeom prst="rect">
            <a:avLst/>
          </a:prstGeom>
          <a:noFill/>
        </p:spPr>
        <p:txBody>
          <a:bodyPr wrap="square" rtlCol="0">
            <a:spAutoFit/>
          </a:bodyPr>
          <a:lstStyle/>
          <a:p>
            <a:r>
              <a:rPr lang="en-US" b="1" dirty="0"/>
              <a:t>Specification</a:t>
            </a:r>
          </a:p>
        </p:txBody>
      </p:sp>
      <p:sp>
        <p:nvSpPr>
          <p:cNvPr id="12" name="TextBox 11">
            <a:extLst>
              <a:ext uri="{FF2B5EF4-FFF2-40B4-BE49-F238E27FC236}">
                <a16:creationId xmlns:a16="http://schemas.microsoft.com/office/drawing/2014/main" id="{AFFFB635-0F7A-4C0C-A464-CE662C828CAD}"/>
              </a:ext>
            </a:extLst>
          </p:cNvPr>
          <p:cNvSpPr txBox="1"/>
          <p:nvPr/>
        </p:nvSpPr>
        <p:spPr>
          <a:xfrm>
            <a:off x="8259119" y="1712614"/>
            <a:ext cx="2540000" cy="369332"/>
          </a:xfrm>
          <a:prstGeom prst="rect">
            <a:avLst/>
          </a:prstGeom>
          <a:noFill/>
        </p:spPr>
        <p:txBody>
          <a:bodyPr wrap="square" rtlCol="0">
            <a:spAutoFit/>
          </a:bodyPr>
          <a:lstStyle/>
          <a:p>
            <a:pPr algn="r"/>
            <a:r>
              <a:rPr lang="en-US" b="1" dirty="0"/>
              <a:t>Implementation</a:t>
            </a:r>
          </a:p>
        </p:txBody>
      </p:sp>
      <p:sp>
        <p:nvSpPr>
          <p:cNvPr id="13" name="Rectangle: Rounded Corners 12">
            <a:extLst>
              <a:ext uri="{FF2B5EF4-FFF2-40B4-BE49-F238E27FC236}">
                <a16:creationId xmlns:a16="http://schemas.microsoft.com/office/drawing/2014/main" id="{F20F4941-26E2-4094-99CD-3AE2E85FABD7}"/>
              </a:ext>
            </a:extLst>
          </p:cNvPr>
          <p:cNvSpPr/>
          <p:nvPr/>
        </p:nvSpPr>
        <p:spPr>
          <a:xfrm>
            <a:off x="3168649" y="2518800"/>
            <a:ext cx="1968501" cy="1724452"/>
          </a:xfrm>
          <a:prstGeom prst="roundRect">
            <a:avLst>
              <a:gd name="adj" fmla="val 63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E7F392F1-AA1A-44B3-8F64-FBE4349F958D}"/>
              </a:ext>
            </a:extLst>
          </p:cNvPr>
          <p:cNvSpPr/>
          <p:nvPr/>
        </p:nvSpPr>
        <p:spPr>
          <a:xfrm>
            <a:off x="7181849" y="2518800"/>
            <a:ext cx="1968501" cy="1724452"/>
          </a:xfrm>
          <a:prstGeom prst="roundRect">
            <a:avLst>
              <a:gd name="adj" fmla="val 63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960F39D6-73AD-423E-B212-6E73D49747A6}"/>
              </a:ext>
            </a:extLst>
          </p:cNvPr>
          <p:cNvSpPr txBox="1"/>
          <p:nvPr/>
        </p:nvSpPr>
        <p:spPr>
          <a:xfrm>
            <a:off x="3101976" y="2510611"/>
            <a:ext cx="1968501" cy="369332"/>
          </a:xfrm>
          <a:prstGeom prst="rect">
            <a:avLst/>
          </a:prstGeom>
          <a:noFill/>
        </p:spPr>
        <p:txBody>
          <a:bodyPr wrap="square" rtlCol="0">
            <a:spAutoFit/>
          </a:bodyPr>
          <a:lstStyle/>
          <a:p>
            <a:pPr algn="ctr"/>
            <a:r>
              <a:rPr lang="en-US" b="1" dirty="0"/>
              <a:t>Data Producers</a:t>
            </a:r>
          </a:p>
        </p:txBody>
      </p:sp>
      <p:sp>
        <p:nvSpPr>
          <p:cNvPr id="16" name="TextBox 15">
            <a:extLst>
              <a:ext uri="{FF2B5EF4-FFF2-40B4-BE49-F238E27FC236}">
                <a16:creationId xmlns:a16="http://schemas.microsoft.com/office/drawing/2014/main" id="{F4FFE03F-E7A1-45AD-88CF-D267238AF445}"/>
              </a:ext>
            </a:extLst>
          </p:cNvPr>
          <p:cNvSpPr txBox="1"/>
          <p:nvPr/>
        </p:nvSpPr>
        <p:spPr>
          <a:xfrm>
            <a:off x="7142851" y="2492570"/>
            <a:ext cx="1968501" cy="369332"/>
          </a:xfrm>
          <a:prstGeom prst="rect">
            <a:avLst/>
          </a:prstGeom>
          <a:noFill/>
        </p:spPr>
        <p:txBody>
          <a:bodyPr wrap="square" rtlCol="0">
            <a:spAutoFit/>
          </a:bodyPr>
          <a:lstStyle/>
          <a:p>
            <a:pPr algn="ctr"/>
            <a:r>
              <a:rPr lang="en-US" b="1" dirty="0"/>
              <a:t>Data Consumers</a:t>
            </a:r>
          </a:p>
        </p:txBody>
      </p:sp>
      <p:sp>
        <p:nvSpPr>
          <p:cNvPr id="17" name="Arrow: Left-Right 16">
            <a:extLst>
              <a:ext uri="{FF2B5EF4-FFF2-40B4-BE49-F238E27FC236}">
                <a16:creationId xmlns:a16="http://schemas.microsoft.com/office/drawing/2014/main" id="{1FBB5093-5488-436C-B299-1CD0CE37E2ED}"/>
              </a:ext>
            </a:extLst>
          </p:cNvPr>
          <p:cNvSpPr/>
          <p:nvPr/>
        </p:nvSpPr>
        <p:spPr>
          <a:xfrm>
            <a:off x="5146677" y="3183722"/>
            <a:ext cx="2025650" cy="51590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DA40A4E2-53C2-45C5-B1E4-5FCF2C0981B7}"/>
              </a:ext>
            </a:extLst>
          </p:cNvPr>
          <p:cNvSpPr txBox="1"/>
          <p:nvPr/>
        </p:nvSpPr>
        <p:spPr>
          <a:xfrm>
            <a:off x="5449737" y="3253636"/>
            <a:ext cx="1428753" cy="369332"/>
          </a:xfrm>
          <a:prstGeom prst="rect">
            <a:avLst/>
          </a:prstGeom>
          <a:noFill/>
        </p:spPr>
        <p:txBody>
          <a:bodyPr wrap="square" rtlCol="0">
            <a:spAutoFit/>
          </a:bodyPr>
          <a:lstStyle/>
          <a:p>
            <a:pPr algn="ctr"/>
            <a:r>
              <a:rPr lang="en-US" dirty="0"/>
              <a:t>Interactions</a:t>
            </a:r>
          </a:p>
        </p:txBody>
      </p:sp>
      <p:sp>
        <p:nvSpPr>
          <p:cNvPr id="19" name="Flowchart: Multidocument 18">
            <a:extLst>
              <a:ext uri="{FF2B5EF4-FFF2-40B4-BE49-F238E27FC236}">
                <a16:creationId xmlns:a16="http://schemas.microsoft.com/office/drawing/2014/main" id="{6F15E573-BC0D-4CF5-99CA-36E73286F737}"/>
              </a:ext>
            </a:extLst>
          </p:cNvPr>
          <p:cNvSpPr/>
          <p:nvPr/>
        </p:nvSpPr>
        <p:spPr>
          <a:xfrm>
            <a:off x="9272735" y="3572404"/>
            <a:ext cx="1272881" cy="10185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3C9717C1-3C99-425C-A7C4-055BCE1F5579}"/>
              </a:ext>
            </a:extLst>
          </p:cNvPr>
          <p:cNvSpPr txBox="1"/>
          <p:nvPr/>
        </p:nvSpPr>
        <p:spPr>
          <a:xfrm>
            <a:off x="9189348" y="3865695"/>
            <a:ext cx="1272881" cy="461665"/>
          </a:xfrm>
          <a:prstGeom prst="rect">
            <a:avLst/>
          </a:prstGeom>
          <a:noFill/>
        </p:spPr>
        <p:txBody>
          <a:bodyPr wrap="square" rtlCol="0">
            <a:spAutoFit/>
          </a:bodyPr>
          <a:lstStyle/>
          <a:p>
            <a:pPr algn="ctr"/>
            <a:r>
              <a:rPr lang="en-US" sz="1200" dirty="0"/>
              <a:t>Guidance, Care Gaps, Reports</a:t>
            </a:r>
          </a:p>
        </p:txBody>
      </p:sp>
      <p:sp>
        <p:nvSpPr>
          <p:cNvPr id="21" name="TextBox 20">
            <a:extLst>
              <a:ext uri="{FF2B5EF4-FFF2-40B4-BE49-F238E27FC236}">
                <a16:creationId xmlns:a16="http://schemas.microsoft.com/office/drawing/2014/main" id="{FAF12AD4-FB0C-4F6F-848D-B2C6EE94CA81}"/>
              </a:ext>
            </a:extLst>
          </p:cNvPr>
          <p:cNvSpPr txBox="1"/>
          <p:nvPr/>
        </p:nvSpPr>
        <p:spPr>
          <a:xfrm>
            <a:off x="3360420" y="2873399"/>
            <a:ext cx="1481142" cy="1277273"/>
          </a:xfrm>
          <a:prstGeom prst="rect">
            <a:avLst/>
          </a:prstGeom>
          <a:noFill/>
        </p:spPr>
        <p:txBody>
          <a:bodyPr wrap="square" rtlCol="0">
            <a:spAutoFit/>
          </a:bodyPr>
          <a:lstStyle/>
          <a:p>
            <a:r>
              <a:rPr lang="en-US" sz="1100" dirty="0"/>
              <a:t>Providers</a:t>
            </a:r>
          </a:p>
          <a:p>
            <a:r>
              <a:rPr lang="en-US" sz="1100" dirty="0"/>
              <a:t>Patients</a:t>
            </a:r>
          </a:p>
          <a:p>
            <a:r>
              <a:rPr lang="en-US" sz="1100" dirty="0"/>
              <a:t>Care Givers</a:t>
            </a:r>
          </a:p>
          <a:p>
            <a:r>
              <a:rPr lang="en-US" sz="1100" dirty="0"/>
              <a:t>Clinical Systems</a:t>
            </a:r>
          </a:p>
          <a:p>
            <a:r>
              <a:rPr lang="en-US" sz="1100" dirty="0"/>
              <a:t>Patient Engagement</a:t>
            </a:r>
          </a:p>
          <a:p>
            <a:r>
              <a:rPr lang="en-US" sz="1100" dirty="0"/>
              <a:t>Healthcare Systems</a:t>
            </a:r>
          </a:p>
          <a:p>
            <a:r>
              <a:rPr lang="en-US" sz="1100" dirty="0"/>
              <a:t>Labs and Imaging</a:t>
            </a:r>
          </a:p>
        </p:txBody>
      </p:sp>
      <p:sp>
        <p:nvSpPr>
          <p:cNvPr id="22" name="TextBox 21">
            <a:extLst>
              <a:ext uri="{FF2B5EF4-FFF2-40B4-BE49-F238E27FC236}">
                <a16:creationId xmlns:a16="http://schemas.microsoft.com/office/drawing/2014/main" id="{C027A616-0064-4A42-A465-3AB6F48D8083}"/>
              </a:ext>
            </a:extLst>
          </p:cNvPr>
          <p:cNvSpPr txBox="1"/>
          <p:nvPr/>
        </p:nvSpPr>
        <p:spPr>
          <a:xfrm>
            <a:off x="7378705" y="2855454"/>
            <a:ext cx="1612897" cy="938719"/>
          </a:xfrm>
          <a:prstGeom prst="rect">
            <a:avLst/>
          </a:prstGeom>
          <a:noFill/>
        </p:spPr>
        <p:txBody>
          <a:bodyPr wrap="square" rtlCol="0">
            <a:spAutoFit/>
          </a:bodyPr>
          <a:lstStyle/>
          <a:p>
            <a:r>
              <a:rPr lang="en-US" sz="1100" dirty="0"/>
              <a:t>CDS Services</a:t>
            </a:r>
          </a:p>
          <a:p>
            <a:r>
              <a:rPr lang="en-US" sz="1100" dirty="0"/>
              <a:t>Aggregators</a:t>
            </a:r>
          </a:p>
          <a:p>
            <a:r>
              <a:rPr lang="en-US" sz="1100" dirty="0"/>
              <a:t>Clinical Registries</a:t>
            </a:r>
          </a:p>
          <a:p>
            <a:r>
              <a:rPr lang="en-US" sz="1100" dirty="0"/>
              <a:t>Public Health Agencies</a:t>
            </a:r>
          </a:p>
          <a:p>
            <a:r>
              <a:rPr lang="en-US" sz="1100" dirty="0"/>
              <a:t>Population Health</a:t>
            </a:r>
          </a:p>
        </p:txBody>
      </p:sp>
      <p:sp>
        <p:nvSpPr>
          <p:cNvPr id="23" name="Rectangle: Rounded Corners 22">
            <a:extLst>
              <a:ext uri="{FF2B5EF4-FFF2-40B4-BE49-F238E27FC236}">
                <a16:creationId xmlns:a16="http://schemas.microsoft.com/office/drawing/2014/main" id="{AD3E1B3C-006C-4D6E-9E1E-B4B5BBA4B699}"/>
              </a:ext>
            </a:extLst>
          </p:cNvPr>
          <p:cNvSpPr/>
          <p:nvPr/>
        </p:nvSpPr>
        <p:spPr>
          <a:xfrm>
            <a:off x="3761583" y="4412739"/>
            <a:ext cx="4795834" cy="10185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E68C6BFA-7308-4BB7-9292-4BFF0D30DCF1}"/>
              </a:ext>
            </a:extLst>
          </p:cNvPr>
          <p:cNvSpPr txBox="1"/>
          <p:nvPr/>
        </p:nvSpPr>
        <p:spPr>
          <a:xfrm>
            <a:off x="3653231" y="4779518"/>
            <a:ext cx="1968501" cy="369332"/>
          </a:xfrm>
          <a:prstGeom prst="rect">
            <a:avLst/>
          </a:prstGeom>
          <a:noFill/>
        </p:spPr>
        <p:txBody>
          <a:bodyPr wrap="square" rtlCol="0">
            <a:spAutoFit/>
          </a:bodyPr>
          <a:lstStyle/>
          <a:p>
            <a:pPr algn="ctr"/>
            <a:r>
              <a:rPr lang="en-US" b="1" dirty="0"/>
              <a:t>Specifiers</a:t>
            </a:r>
          </a:p>
        </p:txBody>
      </p:sp>
      <p:sp>
        <p:nvSpPr>
          <p:cNvPr id="25" name="TextBox 24">
            <a:extLst>
              <a:ext uri="{FF2B5EF4-FFF2-40B4-BE49-F238E27FC236}">
                <a16:creationId xmlns:a16="http://schemas.microsoft.com/office/drawing/2014/main" id="{42A05776-1BA8-4940-B7B0-22CD8EE37D69}"/>
              </a:ext>
            </a:extLst>
          </p:cNvPr>
          <p:cNvSpPr txBox="1"/>
          <p:nvPr/>
        </p:nvSpPr>
        <p:spPr>
          <a:xfrm>
            <a:off x="5362577" y="4582579"/>
            <a:ext cx="1968501" cy="769441"/>
          </a:xfrm>
          <a:prstGeom prst="rect">
            <a:avLst/>
          </a:prstGeom>
          <a:noFill/>
        </p:spPr>
        <p:txBody>
          <a:bodyPr wrap="square" rtlCol="0">
            <a:spAutoFit/>
          </a:bodyPr>
          <a:lstStyle/>
          <a:p>
            <a:r>
              <a:rPr lang="en-US" sz="1100" dirty="0"/>
              <a:t>Quality Agencies</a:t>
            </a:r>
          </a:p>
          <a:p>
            <a:r>
              <a:rPr lang="en-US" sz="1100" dirty="0"/>
              <a:t>Government Agencies</a:t>
            </a:r>
          </a:p>
          <a:p>
            <a:r>
              <a:rPr lang="en-US" sz="1100" dirty="0"/>
              <a:t>Industry Consortiums</a:t>
            </a:r>
          </a:p>
          <a:p>
            <a:r>
              <a:rPr lang="en-US" sz="1100" dirty="0"/>
              <a:t>Clinical Professional Societies</a:t>
            </a:r>
          </a:p>
        </p:txBody>
      </p:sp>
      <p:sp>
        <p:nvSpPr>
          <p:cNvPr id="26" name="Flowchart: Multidocument 25">
            <a:extLst>
              <a:ext uri="{FF2B5EF4-FFF2-40B4-BE49-F238E27FC236}">
                <a16:creationId xmlns:a16="http://schemas.microsoft.com/office/drawing/2014/main" id="{ECEE3DEB-6F60-4592-8C3C-6B8720CC93A1}"/>
              </a:ext>
            </a:extLst>
          </p:cNvPr>
          <p:cNvSpPr/>
          <p:nvPr/>
        </p:nvSpPr>
        <p:spPr>
          <a:xfrm>
            <a:off x="1772354" y="3572404"/>
            <a:ext cx="1272881" cy="10185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C4466302-BF14-4406-B344-666E47DD8E34}"/>
              </a:ext>
            </a:extLst>
          </p:cNvPr>
          <p:cNvSpPr txBox="1"/>
          <p:nvPr/>
        </p:nvSpPr>
        <p:spPr>
          <a:xfrm>
            <a:off x="1695751" y="3875345"/>
            <a:ext cx="1289050" cy="461665"/>
          </a:xfrm>
          <a:prstGeom prst="rect">
            <a:avLst/>
          </a:prstGeom>
          <a:noFill/>
        </p:spPr>
        <p:txBody>
          <a:bodyPr wrap="square" rtlCol="0">
            <a:spAutoFit/>
          </a:bodyPr>
          <a:lstStyle/>
          <a:p>
            <a:pPr algn="ctr"/>
            <a:r>
              <a:rPr lang="en-US" sz="1200" dirty="0"/>
              <a:t>Rules, Libraries, Measures</a:t>
            </a:r>
          </a:p>
        </p:txBody>
      </p:sp>
      <p:pic>
        <p:nvPicPr>
          <p:cNvPr id="3" name="Picture 2">
            <a:extLst>
              <a:ext uri="{FF2B5EF4-FFF2-40B4-BE49-F238E27FC236}">
                <a16:creationId xmlns:a16="http://schemas.microsoft.com/office/drawing/2014/main" id="{6FF3DD59-766E-4726-93A3-E03985BD5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291170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A4E2-247F-4E85-958C-C5E0D2DF50FB}"/>
              </a:ext>
            </a:extLst>
          </p:cNvPr>
          <p:cNvSpPr>
            <a:spLocks noGrp="1"/>
          </p:cNvSpPr>
          <p:nvPr>
            <p:ph type="title"/>
          </p:nvPr>
        </p:nvSpPr>
        <p:spPr/>
        <p:txBody>
          <a:bodyPr/>
          <a:lstStyle/>
          <a:p>
            <a:r>
              <a:rPr lang="en-US" dirty="0"/>
              <a:t>Quality Improvement Standards</a:t>
            </a:r>
          </a:p>
        </p:txBody>
      </p:sp>
      <p:sp>
        <p:nvSpPr>
          <p:cNvPr id="4" name="Rectangle: Rounded Corners 3">
            <a:extLst>
              <a:ext uri="{FF2B5EF4-FFF2-40B4-BE49-F238E27FC236}">
                <a16:creationId xmlns:a16="http://schemas.microsoft.com/office/drawing/2014/main" id="{FE708D5C-AF49-4098-BF67-C01BAA1E3150}"/>
              </a:ext>
            </a:extLst>
          </p:cNvPr>
          <p:cNvSpPr/>
          <p:nvPr/>
        </p:nvSpPr>
        <p:spPr>
          <a:xfrm>
            <a:off x="1397000" y="1690688"/>
            <a:ext cx="4699000" cy="4343264"/>
          </a:xfrm>
          <a:prstGeom prst="roundRect">
            <a:avLst>
              <a:gd name="adj" fmla="val 23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8CACEBC-8ADB-40ED-9A4A-C6520E21FC8A}"/>
              </a:ext>
            </a:extLst>
          </p:cNvPr>
          <p:cNvSpPr/>
          <p:nvPr/>
        </p:nvSpPr>
        <p:spPr>
          <a:xfrm>
            <a:off x="6248400" y="1690688"/>
            <a:ext cx="4699000" cy="4343264"/>
          </a:xfrm>
          <a:prstGeom prst="roundRect">
            <a:avLst>
              <a:gd name="adj" fmla="val 23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64A71B6-0CCB-41BC-BC46-62C53796FE62}"/>
              </a:ext>
            </a:extLst>
          </p:cNvPr>
          <p:cNvSpPr/>
          <p:nvPr/>
        </p:nvSpPr>
        <p:spPr>
          <a:xfrm>
            <a:off x="4727575" y="4591302"/>
            <a:ext cx="2927347" cy="1257556"/>
          </a:xfrm>
          <a:prstGeom prst="roundRect">
            <a:avLst>
              <a:gd name="adj" fmla="val 1031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Model Guidance</a:t>
            </a:r>
          </a:p>
        </p:txBody>
      </p:sp>
      <p:sp>
        <p:nvSpPr>
          <p:cNvPr id="7" name="Rectangle: Rounded Corners 6">
            <a:extLst>
              <a:ext uri="{FF2B5EF4-FFF2-40B4-BE49-F238E27FC236}">
                <a16:creationId xmlns:a16="http://schemas.microsoft.com/office/drawing/2014/main" id="{DD494243-F2AE-40FE-AE0A-C67369089817}"/>
              </a:ext>
            </a:extLst>
          </p:cNvPr>
          <p:cNvSpPr/>
          <p:nvPr/>
        </p:nvSpPr>
        <p:spPr>
          <a:xfrm>
            <a:off x="1647828" y="3994985"/>
            <a:ext cx="9020173" cy="502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a:p>
            <a:pPr algn="ctr"/>
            <a:r>
              <a:rPr lang="en-US" b="1" dirty="0"/>
              <a:t>Logic</a:t>
            </a:r>
          </a:p>
          <a:p>
            <a:pPr algn="ctr"/>
            <a:endParaRPr lang="en-US" b="1" dirty="0"/>
          </a:p>
        </p:txBody>
      </p:sp>
      <p:sp>
        <p:nvSpPr>
          <p:cNvPr id="8" name="Rectangle: Rounded Corners 7">
            <a:extLst>
              <a:ext uri="{FF2B5EF4-FFF2-40B4-BE49-F238E27FC236}">
                <a16:creationId xmlns:a16="http://schemas.microsoft.com/office/drawing/2014/main" id="{41A134AB-F9FC-4DE9-B47F-D66F87C54907}"/>
              </a:ext>
            </a:extLst>
          </p:cNvPr>
          <p:cNvSpPr/>
          <p:nvPr/>
        </p:nvSpPr>
        <p:spPr>
          <a:xfrm>
            <a:off x="7788274" y="4591302"/>
            <a:ext cx="2882897" cy="1257556"/>
          </a:xfrm>
          <a:prstGeom prst="roundRect">
            <a:avLst>
              <a:gd name="adj" fmla="val 1031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r"/>
            <a:r>
              <a:rPr lang="en-US" b="1" dirty="0"/>
              <a:t>Implementation Guidance  </a:t>
            </a:r>
          </a:p>
          <a:p>
            <a:pPr algn="ctr"/>
            <a:endParaRPr lang="en-US" dirty="0"/>
          </a:p>
        </p:txBody>
      </p:sp>
      <p:sp>
        <p:nvSpPr>
          <p:cNvPr id="9" name="Rectangle: Rounded Corners 8">
            <a:extLst>
              <a:ext uri="{FF2B5EF4-FFF2-40B4-BE49-F238E27FC236}">
                <a16:creationId xmlns:a16="http://schemas.microsoft.com/office/drawing/2014/main" id="{643AC33E-F1A4-42F2-9F7C-DCE813215D88}"/>
              </a:ext>
            </a:extLst>
          </p:cNvPr>
          <p:cNvSpPr/>
          <p:nvPr/>
        </p:nvSpPr>
        <p:spPr>
          <a:xfrm>
            <a:off x="1647828" y="4591302"/>
            <a:ext cx="2927347" cy="1257556"/>
          </a:xfrm>
          <a:prstGeom prst="roundRect">
            <a:avLst>
              <a:gd name="adj" fmla="val 1031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r>
              <a:rPr lang="en-US" b="1" dirty="0"/>
              <a:t>Authoring Guidance</a:t>
            </a:r>
          </a:p>
          <a:p>
            <a:pPr algn="ctr"/>
            <a:endParaRPr lang="en-US" dirty="0"/>
          </a:p>
        </p:txBody>
      </p:sp>
      <p:sp>
        <p:nvSpPr>
          <p:cNvPr id="10" name="Rectangle: Rounded Corners 9">
            <a:extLst>
              <a:ext uri="{FF2B5EF4-FFF2-40B4-BE49-F238E27FC236}">
                <a16:creationId xmlns:a16="http://schemas.microsoft.com/office/drawing/2014/main" id="{3CFB8581-9037-439C-AFF0-B7D2E9EC3301}"/>
              </a:ext>
            </a:extLst>
          </p:cNvPr>
          <p:cNvSpPr/>
          <p:nvPr/>
        </p:nvSpPr>
        <p:spPr>
          <a:xfrm>
            <a:off x="1650998" y="2170750"/>
            <a:ext cx="9020173" cy="1724451"/>
          </a:xfrm>
          <a:prstGeom prst="roundRect">
            <a:avLst>
              <a:gd name="adj" fmla="val 71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Model</a:t>
            </a:r>
          </a:p>
          <a:p>
            <a:pPr algn="ctr"/>
            <a:endParaRPr lang="en-US" sz="1200" b="1" dirty="0"/>
          </a:p>
          <a:p>
            <a:pPr algn="ctr"/>
            <a:endParaRPr lang="en-US" b="1" dirty="0"/>
          </a:p>
          <a:p>
            <a:pPr algn="ctr"/>
            <a:endParaRPr lang="en-US" dirty="0"/>
          </a:p>
        </p:txBody>
      </p:sp>
      <p:sp>
        <p:nvSpPr>
          <p:cNvPr id="11" name="TextBox 10">
            <a:extLst>
              <a:ext uri="{FF2B5EF4-FFF2-40B4-BE49-F238E27FC236}">
                <a16:creationId xmlns:a16="http://schemas.microsoft.com/office/drawing/2014/main" id="{57546B10-63E7-49D4-AFE2-65E08DDA9941}"/>
              </a:ext>
            </a:extLst>
          </p:cNvPr>
          <p:cNvSpPr txBox="1"/>
          <p:nvPr/>
        </p:nvSpPr>
        <p:spPr>
          <a:xfrm>
            <a:off x="1397000" y="1690688"/>
            <a:ext cx="3060700" cy="369332"/>
          </a:xfrm>
          <a:prstGeom prst="rect">
            <a:avLst/>
          </a:prstGeom>
          <a:noFill/>
        </p:spPr>
        <p:txBody>
          <a:bodyPr wrap="square" rtlCol="0">
            <a:spAutoFit/>
          </a:bodyPr>
          <a:lstStyle/>
          <a:p>
            <a:r>
              <a:rPr lang="en-US" b="1" dirty="0"/>
              <a:t>Specification</a:t>
            </a:r>
          </a:p>
        </p:txBody>
      </p:sp>
      <p:sp>
        <p:nvSpPr>
          <p:cNvPr id="12" name="TextBox 11">
            <a:extLst>
              <a:ext uri="{FF2B5EF4-FFF2-40B4-BE49-F238E27FC236}">
                <a16:creationId xmlns:a16="http://schemas.microsoft.com/office/drawing/2014/main" id="{AFFFB635-0F7A-4C0C-A464-CE662C828CAD}"/>
              </a:ext>
            </a:extLst>
          </p:cNvPr>
          <p:cNvSpPr txBox="1"/>
          <p:nvPr/>
        </p:nvSpPr>
        <p:spPr>
          <a:xfrm>
            <a:off x="8259119" y="1712614"/>
            <a:ext cx="2540000" cy="369332"/>
          </a:xfrm>
          <a:prstGeom prst="rect">
            <a:avLst/>
          </a:prstGeom>
          <a:noFill/>
        </p:spPr>
        <p:txBody>
          <a:bodyPr wrap="square" rtlCol="0">
            <a:spAutoFit/>
          </a:bodyPr>
          <a:lstStyle/>
          <a:p>
            <a:pPr algn="r"/>
            <a:r>
              <a:rPr lang="en-US" b="1" dirty="0"/>
              <a:t>Implementation</a:t>
            </a:r>
          </a:p>
        </p:txBody>
      </p:sp>
      <p:sp>
        <p:nvSpPr>
          <p:cNvPr id="13" name="Rectangle: Rounded Corners 12">
            <a:extLst>
              <a:ext uri="{FF2B5EF4-FFF2-40B4-BE49-F238E27FC236}">
                <a16:creationId xmlns:a16="http://schemas.microsoft.com/office/drawing/2014/main" id="{F20F4941-26E2-4094-99CD-3AE2E85FABD7}"/>
              </a:ext>
            </a:extLst>
          </p:cNvPr>
          <p:cNvSpPr/>
          <p:nvPr/>
        </p:nvSpPr>
        <p:spPr>
          <a:xfrm>
            <a:off x="3168649" y="2518800"/>
            <a:ext cx="1968501" cy="1724452"/>
          </a:xfrm>
          <a:prstGeom prst="roundRect">
            <a:avLst>
              <a:gd name="adj" fmla="val 63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E7F392F1-AA1A-44B3-8F64-FBE4349F958D}"/>
              </a:ext>
            </a:extLst>
          </p:cNvPr>
          <p:cNvSpPr/>
          <p:nvPr/>
        </p:nvSpPr>
        <p:spPr>
          <a:xfrm>
            <a:off x="7181849" y="2518800"/>
            <a:ext cx="1968501" cy="1724452"/>
          </a:xfrm>
          <a:prstGeom prst="roundRect">
            <a:avLst>
              <a:gd name="adj" fmla="val 63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960F39D6-73AD-423E-B212-6E73D49747A6}"/>
              </a:ext>
            </a:extLst>
          </p:cNvPr>
          <p:cNvSpPr txBox="1"/>
          <p:nvPr/>
        </p:nvSpPr>
        <p:spPr>
          <a:xfrm>
            <a:off x="3101976" y="2510611"/>
            <a:ext cx="1968501" cy="369332"/>
          </a:xfrm>
          <a:prstGeom prst="rect">
            <a:avLst/>
          </a:prstGeom>
          <a:noFill/>
        </p:spPr>
        <p:txBody>
          <a:bodyPr wrap="square" rtlCol="0">
            <a:spAutoFit/>
          </a:bodyPr>
          <a:lstStyle/>
          <a:p>
            <a:pPr algn="ctr"/>
            <a:r>
              <a:rPr lang="en-US" b="1" dirty="0"/>
              <a:t>Data Producers</a:t>
            </a:r>
          </a:p>
        </p:txBody>
      </p:sp>
      <p:sp>
        <p:nvSpPr>
          <p:cNvPr id="16" name="TextBox 15">
            <a:extLst>
              <a:ext uri="{FF2B5EF4-FFF2-40B4-BE49-F238E27FC236}">
                <a16:creationId xmlns:a16="http://schemas.microsoft.com/office/drawing/2014/main" id="{F4FFE03F-E7A1-45AD-88CF-D267238AF445}"/>
              </a:ext>
            </a:extLst>
          </p:cNvPr>
          <p:cNvSpPr txBox="1"/>
          <p:nvPr/>
        </p:nvSpPr>
        <p:spPr>
          <a:xfrm>
            <a:off x="7142851" y="2492570"/>
            <a:ext cx="1968501" cy="369332"/>
          </a:xfrm>
          <a:prstGeom prst="rect">
            <a:avLst/>
          </a:prstGeom>
          <a:noFill/>
        </p:spPr>
        <p:txBody>
          <a:bodyPr wrap="square" rtlCol="0">
            <a:spAutoFit/>
          </a:bodyPr>
          <a:lstStyle/>
          <a:p>
            <a:pPr algn="ctr"/>
            <a:r>
              <a:rPr lang="en-US" b="1" dirty="0"/>
              <a:t>Data Consumers</a:t>
            </a:r>
          </a:p>
        </p:txBody>
      </p:sp>
      <p:sp>
        <p:nvSpPr>
          <p:cNvPr id="17" name="Arrow: Left-Right 16">
            <a:extLst>
              <a:ext uri="{FF2B5EF4-FFF2-40B4-BE49-F238E27FC236}">
                <a16:creationId xmlns:a16="http://schemas.microsoft.com/office/drawing/2014/main" id="{1FBB5093-5488-436C-B299-1CD0CE37E2ED}"/>
              </a:ext>
            </a:extLst>
          </p:cNvPr>
          <p:cNvSpPr/>
          <p:nvPr/>
        </p:nvSpPr>
        <p:spPr>
          <a:xfrm>
            <a:off x="5146677" y="3183722"/>
            <a:ext cx="2025650" cy="51590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DA40A4E2-53C2-45C5-B1E4-5FCF2C0981B7}"/>
              </a:ext>
            </a:extLst>
          </p:cNvPr>
          <p:cNvSpPr txBox="1"/>
          <p:nvPr/>
        </p:nvSpPr>
        <p:spPr>
          <a:xfrm>
            <a:off x="5449737" y="3253636"/>
            <a:ext cx="1428753" cy="369332"/>
          </a:xfrm>
          <a:prstGeom prst="rect">
            <a:avLst/>
          </a:prstGeom>
          <a:noFill/>
        </p:spPr>
        <p:txBody>
          <a:bodyPr wrap="square" rtlCol="0">
            <a:spAutoFit/>
          </a:bodyPr>
          <a:lstStyle/>
          <a:p>
            <a:pPr algn="ctr"/>
            <a:r>
              <a:rPr lang="en-US" dirty="0"/>
              <a:t>Interactions</a:t>
            </a:r>
          </a:p>
        </p:txBody>
      </p:sp>
      <p:sp>
        <p:nvSpPr>
          <p:cNvPr id="19" name="Flowchart: Multidocument 18">
            <a:extLst>
              <a:ext uri="{FF2B5EF4-FFF2-40B4-BE49-F238E27FC236}">
                <a16:creationId xmlns:a16="http://schemas.microsoft.com/office/drawing/2014/main" id="{6F15E573-BC0D-4CF5-99CA-36E73286F737}"/>
              </a:ext>
            </a:extLst>
          </p:cNvPr>
          <p:cNvSpPr/>
          <p:nvPr/>
        </p:nvSpPr>
        <p:spPr>
          <a:xfrm>
            <a:off x="9272735" y="3572404"/>
            <a:ext cx="1272881" cy="10185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3C9717C1-3C99-425C-A7C4-055BCE1F5579}"/>
              </a:ext>
            </a:extLst>
          </p:cNvPr>
          <p:cNvSpPr txBox="1"/>
          <p:nvPr/>
        </p:nvSpPr>
        <p:spPr>
          <a:xfrm>
            <a:off x="9189348" y="3865695"/>
            <a:ext cx="1272881" cy="461665"/>
          </a:xfrm>
          <a:prstGeom prst="rect">
            <a:avLst/>
          </a:prstGeom>
          <a:noFill/>
        </p:spPr>
        <p:txBody>
          <a:bodyPr wrap="square" rtlCol="0">
            <a:spAutoFit/>
          </a:bodyPr>
          <a:lstStyle/>
          <a:p>
            <a:pPr algn="ctr"/>
            <a:r>
              <a:rPr lang="en-US" sz="1200" dirty="0"/>
              <a:t>Guidance, Care Gaps, Reports</a:t>
            </a:r>
          </a:p>
        </p:txBody>
      </p:sp>
      <p:sp>
        <p:nvSpPr>
          <p:cNvPr id="21" name="TextBox 20">
            <a:extLst>
              <a:ext uri="{FF2B5EF4-FFF2-40B4-BE49-F238E27FC236}">
                <a16:creationId xmlns:a16="http://schemas.microsoft.com/office/drawing/2014/main" id="{FAF12AD4-FB0C-4F6F-848D-B2C6EE94CA81}"/>
              </a:ext>
            </a:extLst>
          </p:cNvPr>
          <p:cNvSpPr txBox="1"/>
          <p:nvPr/>
        </p:nvSpPr>
        <p:spPr>
          <a:xfrm>
            <a:off x="3360420" y="2873399"/>
            <a:ext cx="1481142" cy="1277273"/>
          </a:xfrm>
          <a:prstGeom prst="rect">
            <a:avLst/>
          </a:prstGeom>
          <a:noFill/>
        </p:spPr>
        <p:txBody>
          <a:bodyPr wrap="square" rtlCol="0">
            <a:spAutoFit/>
          </a:bodyPr>
          <a:lstStyle/>
          <a:p>
            <a:r>
              <a:rPr lang="en-US" sz="1100" dirty="0"/>
              <a:t>Providers</a:t>
            </a:r>
          </a:p>
          <a:p>
            <a:r>
              <a:rPr lang="en-US" sz="1100" dirty="0"/>
              <a:t>Patients</a:t>
            </a:r>
          </a:p>
          <a:p>
            <a:r>
              <a:rPr lang="en-US" sz="1100" dirty="0"/>
              <a:t>Care Givers</a:t>
            </a:r>
          </a:p>
          <a:p>
            <a:r>
              <a:rPr lang="en-US" sz="1100" dirty="0"/>
              <a:t>Clinical Systems</a:t>
            </a:r>
          </a:p>
          <a:p>
            <a:r>
              <a:rPr lang="en-US" sz="1100" dirty="0"/>
              <a:t>Patient Engagement</a:t>
            </a:r>
          </a:p>
          <a:p>
            <a:r>
              <a:rPr lang="en-US" sz="1100" dirty="0"/>
              <a:t>Healthcare Systems</a:t>
            </a:r>
          </a:p>
          <a:p>
            <a:r>
              <a:rPr lang="en-US" sz="1100" dirty="0"/>
              <a:t>Labs and Imaging</a:t>
            </a:r>
          </a:p>
        </p:txBody>
      </p:sp>
      <p:sp>
        <p:nvSpPr>
          <p:cNvPr id="22" name="TextBox 21">
            <a:extLst>
              <a:ext uri="{FF2B5EF4-FFF2-40B4-BE49-F238E27FC236}">
                <a16:creationId xmlns:a16="http://schemas.microsoft.com/office/drawing/2014/main" id="{C027A616-0064-4A42-A465-3AB6F48D8083}"/>
              </a:ext>
            </a:extLst>
          </p:cNvPr>
          <p:cNvSpPr txBox="1"/>
          <p:nvPr/>
        </p:nvSpPr>
        <p:spPr>
          <a:xfrm>
            <a:off x="7378705" y="2855454"/>
            <a:ext cx="1612897" cy="938719"/>
          </a:xfrm>
          <a:prstGeom prst="rect">
            <a:avLst/>
          </a:prstGeom>
          <a:noFill/>
        </p:spPr>
        <p:txBody>
          <a:bodyPr wrap="square" rtlCol="0">
            <a:spAutoFit/>
          </a:bodyPr>
          <a:lstStyle/>
          <a:p>
            <a:r>
              <a:rPr lang="en-US" sz="1100" dirty="0"/>
              <a:t>CDS Services</a:t>
            </a:r>
          </a:p>
          <a:p>
            <a:r>
              <a:rPr lang="en-US" sz="1100" dirty="0"/>
              <a:t>Aggregators</a:t>
            </a:r>
          </a:p>
          <a:p>
            <a:r>
              <a:rPr lang="en-US" sz="1100" dirty="0"/>
              <a:t>Clinical Registries</a:t>
            </a:r>
          </a:p>
          <a:p>
            <a:r>
              <a:rPr lang="en-US" sz="1100" dirty="0"/>
              <a:t>Public Health Agencies</a:t>
            </a:r>
          </a:p>
          <a:p>
            <a:r>
              <a:rPr lang="en-US" sz="1100" dirty="0"/>
              <a:t>Population Health</a:t>
            </a:r>
          </a:p>
        </p:txBody>
      </p:sp>
      <p:sp>
        <p:nvSpPr>
          <p:cNvPr id="23" name="Rectangle: Rounded Corners 22">
            <a:extLst>
              <a:ext uri="{FF2B5EF4-FFF2-40B4-BE49-F238E27FC236}">
                <a16:creationId xmlns:a16="http://schemas.microsoft.com/office/drawing/2014/main" id="{AD3E1B3C-006C-4D6E-9E1E-B4B5BBA4B699}"/>
              </a:ext>
            </a:extLst>
          </p:cNvPr>
          <p:cNvSpPr/>
          <p:nvPr/>
        </p:nvSpPr>
        <p:spPr>
          <a:xfrm>
            <a:off x="3761583" y="4412739"/>
            <a:ext cx="4795834" cy="10185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E68C6BFA-7308-4BB7-9292-4BFF0D30DCF1}"/>
              </a:ext>
            </a:extLst>
          </p:cNvPr>
          <p:cNvSpPr txBox="1"/>
          <p:nvPr/>
        </p:nvSpPr>
        <p:spPr>
          <a:xfrm>
            <a:off x="3653231" y="4779518"/>
            <a:ext cx="1968501" cy="369332"/>
          </a:xfrm>
          <a:prstGeom prst="rect">
            <a:avLst/>
          </a:prstGeom>
          <a:noFill/>
        </p:spPr>
        <p:txBody>
          <a:bodyPr wrap="square" rtlCol="0">
            <a:spAutoFit/>
          </a:bodyPr>
          <a:lstStyle/>
          <a:p>
            <a:pPr algn="ctr"/>
            <a:r>
              <a:rPr lang="en-US" b="1" dirty="0"/>
              <a:t>Specifiers</a:t>
            </a:r>
          </a:p>
        </p:txBody>
      </p:sp>
      <p:sp>
        <p:nvSpPr>
          <p:cNvPr id="25" name="TextBox 24">
            <a:extLst>
              <a:ext uri="{FF2B5EF4-FFF2-40B4-BE49-F238E27FC236}">
                <a16:creationId xmlns:a16="http://schemas.microsoft.com/office/drawing/2014/main" id="{42A05776-1BA8-4940-B7B0-22CD8EE37D69}"/>
              </a:ext>
            </a:extLst>
          </p:cNvPr>
          <p:cNvSpPr txBox="1"/>
          <p:nvPr/>
        </p:nvSpPr>
        <p:spPr>
          <a:xfrm>
            <a:off x="5362577" y="4582579"/>
            <a:ext cx="1968501" cy="769441"/>
          </a:xfrm>
          <a:prstGeom prst="rect">
            <a:avLst/>
          </a:prstGeom>
          <a:noFill/>
        </p:spPr>
        <p:txBody>
          <a:bodyPr wrap="square" rtlCol="0">
            <a:spAutoFit/>
          </a:bodyPr>
          <a:lstStyle/>
          <a:p>
            <a:r>
              <a:rPr lang="en-US" sz="1100" dirty="0"/>
              <a:t>Quality Agencies</a:t>
            </a:r>
          </a:p>
          <a:p>
            <a:r>
              <a:rPr lang="en-US" sz="1100" dirty="0"/>
              <a:t>Government Agencies</a:t>
            </a:r>
          </a:p>
          <a:p>
            <a:r>
              <a:rPr lang="en-US" sz="1100" dirty="0"/>
              <a:t>Industry Consortiums</a:t>
            </a:r>
          </a:p>
          <a:p>
            <a:r>
              <a:rPr lang="en-US" sz="1100" dirty="0"/>
              <a:t>Clinical Professional Societies</a:t>
            </a:r>
          </a:p>
        </p:txBody>
      </p:sp>
      <p:sp>
        <p:nvSpPr>
          <p:cNvPr id="26" name="Flowchart: Multidocument 25">
            <a:extLst>
              <a:ext uri="{FF2B5EF4-FFF2-40B4-BE49-F238E27FC236}">
                <a16:creationId xmlns:a16="http://schemas.microsoft.com/office/drawing/2014/main" id="{ECEE3DEB-6F60-4592-8C3C-6B8720CC93A1}"/>
              </a:ext>
            </a:extLst>
          </p:cNvPr>
          <p:cNvSpPr/>
          <p:nvPr/>
        </p:nvSpPr>
        <p:spPr>
          <a:xfrm>
            <a:off x="1772354" y="3572404"/>
            <a:ext cx="1272881" cy="10185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C4466302-BF14-4406-B344-666E47DD8E34}"/>
              </a:ext>
            </a:extLst>
          </p:cNvPr>
          <p:cNvSpPr txBox="1"/>
          <p:nvPr/>
        </p:nvSpPr>
        <p:spPr>
          <a:xfrm>
            <a:off x="1695751" y="3875345"/>
            <a:ext cx="1289050" cy="461665"/>
          </a:xfrm>
          <a:prstGeom prst="rect">
            <a:avLst/>
          </a:prstGeom>
          <a:noFill/>
        </p:spPr>
        <p:txBody>
          <a:bodyPr wrap="square" rtlCol="0">
            <a:spAutoFit/>
          </a:bodyPr>
          <a:lstStyle/>
          <a:p>
            <a:pPr algn="ctr"/>
            <a:r>
              <a:rPr lang="en-US" sz="1200" dirty="0"/>
              <a:t>Rules, Libraries, Measures</a:t>
            </a:r>
          </a:p>
        </p:txBody>
      </p:sp>
      <p:grpSp>
        <p:nvGrpSpPr>
          <p:cNvPr id="54" name="Group 53">
            <a:extLst>
              <a:ext uri="{FF2B5EF4-FFF2-40B4-BE49-F238E27FC236}">
                <a16:creationId xmlns:a16="http://schemas.microsoft.com/office/drawing/2014/main" id="{BBC0FE01-6C77-4E3B-A212-7D6FF9902C09}"/>
              </a:ext>
            </a:extLst>
          </p:cNvPr>
          <p:cNvGrpSpPr/>
          <p:nvPr/>
        </p:nvGrpSpPr>
        <p:grpSpPr>
          <a:xfrm>
            <a:off x="6496169" y="3876858"/>
            <a:ext cx="864688" cy="469360"/>
            <a:chOff x="125913" y="5331262"/>
            <a:chExt cx="864688" cy="469360"/>
          </a:xfrm>
        </p:grpSpPr>
        <p:sp>
          <p:nvSpPr>
            <p:cNvPr id="49" name="Rectangle: Rounded Corners 48">
              <a:extLst>
                <a:ext uri="{FF2B5EF4-FFF2-40B4-BE49-F238E27FC236}">
                  <a16:creationId xmlns:a16="http://schemas.microsoft.com/office/drawing/2014/main" id="{96749B2F-B375-4E7E-B452-45CFA239CF9A}"/>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F6727518-E456-40B9-A018-16429D462881}"/>
                </a:ext>
              </a:extLst>
            </p:cNvPr>
            <p:cNvPicPr>
              <a:picLocks noChangeAspect="1"/>
            </p:cNvPicPr>
            <p:nvPr/>
          </p:nvPicPr>
          <p:blipFill>
            <a:blip r:embed="rId2"/>
            <a:stretch>
              <a:fillRect/>
            </a:stretch>
          </p:blipFill>
          <p:spPr>
            <a:xfrm>
              <a:off x="162362" y="5431290"/>
              <a:ext cx="278075" cy="318157"/>
            </a:xfrm>
            <a:prstGeom prst="rect">
              <a:avLst/>
            </a:prstGeom>
          </p:spPr>
        </p:pic>
        <p:sp>
          <p:nvSpPr>
            <p:cNvPr id="33" name="TextBox 32">
              <a:extLst>
                <a:ext uri="{FF2B5EF4-FFF2-40B4-BE49-F238E27FC236}">
                  <a16:creationId xmlns:a16="http://schemas.microsoft.com/office/drawing/2014/main" id="{C92A9D06-BDCC-426B-A123-070E9D7EF2B1}"/>
                </a:ext>
              </a:extLst>
            </p:cNvPr>
            <p:cNvSpPr txBox="1"/>
            <p:nvPr/>
          </p:nvSpPr>
          <p:spPr>
            <a:xfrm>
              <a:off x="373190" y="5405702"/>
              <a:ext cx="559320" cy="369332"/>
            </a:xfrm>
            <a:prstGeom prst="rect">
              <a:avLst/>
            </a:prstGeom>
            <a:noFill/>
          </p:spPr>
          <p:txBody>
            <a:bodyPr wrap="none" rtlCol="0">
              <a:spAutoFit/>
            </a:bodyPr>
            <a:lstStyle/>
            <a:p>
              <a:r>
                <a:rPr lang="en-US" b="1" dirty="0"/>
                <a:t>CQL</a:t>
              </a:r>
            </a:p>
          </p:txBody>
        </p:sp>
      </p:grpSp>
      <p:grpSp>
        <p:nvGrpSpPr>
          <p:cNvPr id="56" name="Group 55">
            <a:extLst>
              <a:ext uri="{FF2B5EF4-FFF2-40B4-BE49-F238E27FC236}">
                <a16:creationId xmlns:a16="http://schemas.microsoft.com/office/drawing/2014/main" id="{6D4781F8-3462-438C-86BA-354F5C785AC9}"/>
              </a:ext>
            </a:extLst>
          </p:cNvPr>
          <p:cNvGrpSpPr/>
          <p:nvPr/>
        </p:nvGrpSpPr>
        <p:grpSpPr>
          <a:xfrm>
            <a:off x="1505830" y="4569436"/>
            <a:ext cx="1071080" cy="469360"/>
            <a:chOff x="573231" y="6245052"/>
            <a:chExt cx="1071080" cy="469360"/>
          </a:xfrm>
        </p:grpSpPr>
        <p:sp>
          <p:nvSpPr>
            <p:cNvPr id="48" name="Rectangle: Rounded Corners 47">
              <a:extLst>
                <a:ext uri="{FF2B5EF4-FFF2-40B4-BE49-F238E27FC236}">
                  <a16:creationId xmlns:a16="http://schemas.microsoft.com/office/drawing/2014/main" id="{11376B30-9058-45D7-B8DC-70BCEE2E293E}"/>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C8B0E0A-24D6-4336-A370-919B056A58BE}"/>
                </a:ext>
              </a:extLst>
            </p:cNvPr>
            <p:cNvPicPr>
              <a:picLocks noChangeAspect="1"/>
            </p:cNvPicPr>
            <p:nvPr/>
          </p:nvPicPr>
          <p:blipFill>
            <a:blip r:embed="rId2"/>
            <a:stretch>
              <a:fillRect/>
            </a:stretch>
          </p:blipFill>
          <p:spPr>
            <a:xfrm>
              <a:off x="626852" y="6333797"/>
              <a:ext cx="278075" cy="318157"/>
            </a:xfrm>
            <a:prstGeom prst="rect">
              <a:avLst/>
            </a:prstGeom>
          </p:spPr>
        </p:pic>
        <p:sp>
          <p:nvSpPr>
            <p:cNvPr id="37" name="TextBox 36">
              <a:extLst>
                <a:ext uri="{FF2B5EF4-FFF2-40B4-BE49-F238E27FC236}">
                  <a16:creationId xmlns:a16="http://schemas.microsoft.com/office/drawing/2014/main" id="{75658CCD-8FC0-4611-AFBB-204EEB3C2982}"/>
                </a:ext>
              </a:extLst>
            </p:cNvPr>
            <p:cNvSpPr txBox="1"/>
            <p:nvPr/>
          </p:nvSpPr>
          <p:spPr>
            <a:xfrm>
              <a:off x="837680" y="6308209"/>
              <a:ext cx="806631" cy="369332"/>
            </a:xfrm>
            <a:prstGeom prst="rect">
              <a:avLst/>
            </a:prstGeom>
            <a:noFill/>
          </p:spPr>
          <p:txBody>
            <a:bodyPr wrap="none" rtlCol="0">
              <a:spAutoFit/>
            </a:bodyPr>
            <a:lstStyle/>
            <a:p>
              <a:r>
                <a:rPr lang="en-US" b="1" dirty="0">
                  <a:solidFill>
                    <a:schemeClr val="bg1"/>
                  </a:solidFill>
                </a:rPr>
                <a:t>QM IG</a:t>
              </a:r>
            </a:p>
          </p:txBody>
        </p:sp>
      </p:grpSp>
      <p:grpSp>
        <p:nvGrpSpPr>
          <p:cNvPr id="57" name="Group 56">
            <a:extLst>
              <a:ext uri="{FF2B5EF4-FFF2-40B4-BE49-F238E27FC236}">
                <a16:creationId xmlns:a16="http://schemas.microsoft.com/office/drawing/2014/main" id="{A9A9E363-8F3B-4E95-867E-653F1DC582F5}"/>
              </a:ext>
            </a:extLst>
          </p:cNvPr>
          <p:cNvGrpSpPr/>
          <p:nvPr/>
        </p:nvGrpSpPr>
        <p:grpSpPr>
          <a:xfrm>
            <a:off x="9668550" y="4751355"/>
            <a:ext cx="1068039" cy="469360"/>
            <a:chOff x="2716212" y="6306901"/>
            <a:chExt cx="1068039" cy="469360"/>
          </a:xfrm>
        </p:grpSpPr>
        <p:sp>
          <p:nvSpPr>
            <p:cNvPr id="51" name="Rectangle: Rounded Corners 50">
              <a:extLst>
                <a:ext uri="{FF2B5EF4-FFF2-40B4-BE49-F238E27FC236}">
                  <a16:creationId xmlns:a16="http://schemas.microsoft.com/office/drawing/2014/main" id="{DA1422B8-056E-43CC-BB45-7F74C4D222AC}"/>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B21DCF10-1568-48CC-B834-81CCD78DDE85}"/>
                </a:ext>
              </a:extLst>
            </p:cNvPr>
            <p:cNvPicPr>
              <a:picLocks noChangeAspect="1"/>
            </p:cNvPicPr>
            <p:nvPr/>
          </p:nvPicPr>
          <p:blipFill>
            <a:blip r:embed="rId2"/>
            <a:stretch>
              <a:fillRect/>
            </a:stretch>
          </p:blipFill>
          <p:spPr>
            <a:xfrm>
              <a:off x="2773973" y="6397468"/>
              <a:ext cx="278075" cy="318157"/>
            </a:xfrm>
            <a:prstGeom prst="rect">
              <a:avLst/>
            </a:prstGeom>
          </p:spPr>
        </p:pic>
        <p:sp>
          <p:nvSpPr>
            <p:cNvPr id="39" name="TextBox 38">
              <a:extLst>
                <a:ext uri="{FF2B5EF4-FFF2-40B4-BE49-F238E27FC236}">
                  <a16:creationId xmlns:a16="http://schemas.microsoft.com/office/drawing/2014/main" id="{A7D823BD-47ED-4B18-9994-53B04073C13E}"/>
                </a:ext>
              </a:extLst>
            </p:cNvPr>
            <p:cNvSpPr txBox="1"/>
            <p:nvPr/>
          </p:nvSpPr>
          <p:spPr>
            <a:xfrm>
              <a:off x="2984801" y="6371880"/>
              <a:ext cx="799450" cy="369332"/>
            </a:xfrm>
            <a:prstGeom prst="rect">
              <a:avLst/>
            </a:prstGeom>
            <a:noFill/>
          </p:spPr>
          <p:txBody>
            <a:bodyPr wrap="none" rtlCol="0">
              <a:spAutoFit/>
            </a:bodyPr>
            <a:lstStyle/>
            <a:p>
              <a:r>
                <a:rPr lang="en-US" b="1" dirty="0">
                  <a:solidFill>
                    <a:schemeClr val="bg1"/>
                  </a:solidFill>
                </a:rPr>
                <a:t>DEQM</a:t>
              </a:r>
            </a:p>
          </p:txBody>
        </p:sp>
      </p:grpSp>
      <p:grpSp>
        <p:nvGrpSpPr>
          <p:cNvPr id="55" name="Group 54">
            <a:extLst>
              <a:ext uri="{FF2B5EF4-FFF2-40B4-BE49-F238E27FC236}">
                <a16:creationId xmlns:a16="http://schemas.microsoft.com/office/drawing/2014/main" id="{66B47CD3-588A-4880-B028-D1327FD8BAF5}"/>
              </a:ext>
            </a:extLst>
          </p:cNvPr>
          <p:cNvGrpSpPr/>
          <p:nvPr/>
        </p:nvGrpSpPr>
        <p:grpSpPr>
          <a:xfrm>
            <a:off x="4716492" y="2879943"/>
            <a:ext cx="1466490" cy="469360"/>
            <a:chOff x="5446652" y="6210853"/>
            <a:chExt cx="1466490" cy="469360"/>
          </a:xfrm>
        </p:grpSpPr>
        <p:sp>
          <p:nvSpPr>
            <p:cNvPr id="50" name="Rectangle: Rounded Corners 49">
              <a:extLst>
                <a:ext uri="{FF2B5EF4-FFF2-40B4-BE49-F238E27FC236}">
                  <a16:creationId xmlns:a16="http://schemas.microsoft.com/office/drawing/2014/main" id="{6A86008C-6493-46B5-BAFB-3F12E32DAA73}"/>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53F0E3A-F1A3-4200-8761-D1C45152EFCC}"/>
                </a:ext>
              </a:extLst>
            </p:cNvPr>
            <p:cNvPicPr>
              <a:picLocks noChangeAspect="1"/>
            </p:cNvPicPr>
            <p:nvPr/>
          </p:nvPicPr>
          <p:blipFill>
            <a:blip r:embed="rId2"/>
            <a:stretch>
              <a:fillRect/>
            </a:stretch>
          </p:blipFill>
          <p:spPr>
            <a:xfrm>
              <a:off x="5481305" y="6292628"/>
              <a:ext cx="278075" cy="318157"/>
            </a:xfrm>
            <a:prstGeom prst="rect">
              <a:avLst/>
            </a:prstGeom>
          </p:spPr>
        </p:pic>
        <p:sp>
          <p:nvSpPr>
            <p:cNvPr id="41" name="TextBox 40">
              <a:extLst>
                <a:ext uri="{FF2B5EF4-FFF2-40B4-BE49-F238E27FC236}">
                  <a16:creationId xmlns:a16="http://schemas.microsoft.com/office/drawing/2014/main" id="{BBB8D77B-936F-496D-B8CC-9A577C5919DB}"/>
                </a:ext>
              </a:extLst>
            </p:cNvPr>
            <p:cNvSpPr txBox="1"/>
            <p:nvPr/>
          </p:nvSpPr>
          <p:spPr>
            <a:xfrm>
              <a:off x="5706080" y="6272683"/>
              <a:ext cx="1207062" cy="369332"/>
            </a:xfrm>
            <a:prstGeom prst="rect">
              <a:avLst/>
            </a:prstGeom>
            <a:noFill/>
          </p:spPr>
          <p:txBody>
            <a:bodyPr wrap="none" rtlCol="0">
              <a:spAutoFit/>
            </a:bodyPr>
            <a:lstStyle/>
            <a:p>
              <a:r>
                <a:rPr lang="en-US" b="1" dirty="0"/>
                <a:t>CDS Hooks</a:t>
              </a:r>
            </a:p>
          </p:txBody>
        </p:sp>
      </p:grpSp>
      <p:grpSp>
        <p:nvGrpSpPr>
          <p:cNvPr id="53" name="Group 52">
            <a:extLst>
              <a:ext uri="{FF2B5EF4-FFF2-40B4-BE49-F238E27FC236}">
                <a16:creationId xmlns:a16="http://schemas.microsoft.com/office/drawing/2014/main" id="{2205180C-0462-4742-88A9-E42F87C7466B}"/>
              </a:ext>
            </a:extLst>
          </p:cNvPr>
          <p:cNvGrpSpPr/>
          <p:nvPr/>
        </p:nvGrpSpPr>
        <p:grpSpPr>
          <a:xfrm>
            <a:off x="1492944" y="5080087"/>
            <a:ext cx="1140877" cy="469360"/>
            <a:chOff x="189466" y="3622532"/>
            <a:chExt cx="1140877" cy="469360"/>
          </a:xfrm>
        </p:grpSpPr>
        <p:sp>
          <p:nvSpPr>
            <p:cNvPr id="47" name="Rectangle: Rounded Corners 46">
              <a:extLst>
                <a:ext uri="{FF2B5EF4-FFF2-40B4-BE49-F238E27FC236}">
                  <a16:creationId xmlns:a16="http://schemas.microsoft.com/office/drawing/2014/main" id="{B9BC2CCB-9AEA-4959-B878-98DB5E480EAD}"/>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E1B5DE6-82F6-4334-8107-A9EBA267F5A8}"/>
                </a:ext>
              </a:extLst>
            </p:cNvPr>
            <p:cNvPicPr>
              <a:picLocks noChangeAspect="1"/>
            </p:cNvPicPr>
            <p:nvPr/>
          </p:nvPicPr>
          <p:blipFill>
            <a:blip r:embed="rId2"/>
            <a:stretch>
              <a:fillRect/>
            </a:stretch>
          </p:blipFill>
          <p:spPr>
            <a:xfrm>
              <a:off x="280824" y="3699630"/>
              <a:ext cx="278075" cy="318157"/>
            </a:xfrm>
            <a:prstGeom prst="rect">
              <a:avLst/>
            </a:prstGeom>
            <a:solidFill>
              <a:schemeClr val="accent1"/>
            </a:solidFill>
            <a:ln>
              <a:solidFill>
                <a:schemeClr val="bg1"/>
              </a:solidFill>
            </a:ln>
          </p:spPr>
        </p:pic>
        <p:sp>
          <p:nvSpPr>
            <p:cNvPr id="43" name="TextBox 42">
              <a:extLst>
                <a:ext uri="{FF2B5EF4-FFF2-40B4-BE49-F238E27FC236}">
                  <a16:creationId xmlns:a16="http://schemas.microsoft.com/office/drawing/2014/main" id="{7C4244B1-B66E-4B98-BC0E-A03E78F480B1}"/>
                </a:ext>
              </a:extLst>
            </p:cNvPr>
            <p:cNvSpPr txBox="1"/>
            <p:nvPr/>
          </p:nvSpPr>
          <p:spPr>
            <a:xfrm>
              <a:off x="491652" y="3674042"/>
              <a:ext cx="838691" cy="369332"/>
            </a:xfrm>
            <a:prstGeom prst="rect">
              <a:avLst/>
            </a:prstGeom>
            <a:noFill/>
          </p:spPr>
          <p:txBody>
            <a:bodyPr wrap="none" rtlCol="0">
              <a:spAutoFit/>
            </a:bodyPr>
            <a:lstStyle/>
            <a:p>
              <a:r>
                <a:rPr lang="en-US" b="1" dirty="0"/>
                <a:t>CPG IG</a:t>
              </a:r>
            </a:p>
          </p:txBody>
        </p:sp>
      </p:grpSp>
      <p:grpSp>
        <p:nvGrpSpPr>
          <p:cNvPr id="58" name="Group 57">
            <a:extLst>
              <a:ext uri="{FF2B5EF4-FFF2-40B4-BE49-F238E27FC236}">
                <a16:creationId xmlns:a16="http://schemas.microsoft.com/office/drawing/2014/main" id="{B9C64349-B4DA-496F-BFB0-B2A1D39D04E4}"/>
              </a:ext>
            </a:extLst>
          </p:cNvPr>
          <p:cNvGrpSpPr/>
          <p:nvPr/>
        </p:nvGrpSpPr>
        <p:grpSpPr>
          <a:xfrm>
            <a:off x="5644869" y="5760648"/>
            <a:ext cx="1207061" cy="469360"/>
            <a:chOff x="8127101" y="6122756"/>
            <a:chExt cx="1207061" cy="469360"/>
          </a:xfrm>
        </p:grpSpPr>
        <p:sp>
          <p:nvSpPr>
            <p:cNvPr id="52" name="Rectangle: Rounded Corners 51">
              <a:extLst>
                <a:ext uri="{FF2B5EF4-FFF2-40B4-BE49-F238E27FC236}">
                  <a16:creationId xmlns:a16="http://schemas.microsoft.com/office/drawing/2014/main" id="{0B610DA9-3D1E-49B6-A450-DCAE83FCBF9A}"/>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27D9B84C-5236-4126-BC50-C409F628016F}"/>
                </a:ext>
              </a:extLst>
            </p:cNvPr>
            <p:cNvPicPr>
              <a:picLocks noChangeAspect="1"/>
            </p:cNvPicPr>
            <p:nvPr/>
          </p:nvPicPr>
          <p:blipFill>
            <a:blip r:embed="rId2"/>
            <a:stretch>
              <a:fillRect/>
            </a:stretch>
          </p:blipFill>
          <p:spPr>
            <a:xfrm>
              <a:off x="8221454" y="6206857"/>
              <a:ext cx="278075" cy="318157"/>
            </a:xfrm>
            <a:prstGeom prst="rect">
              <a:avLst/>
            </a:prstGeom>
          </p:spPr>
        </p:pic>
        <p:sp>
          <p:nvSpPr>
            <p:cNvPr id="45" name="TextBox 44">
              <a:extLst>
                <a:ext uri="{FF2B5EF4-FFF2-40B4-BE49-F238E27FC236}">
                  <a16:creationId xmlns:a16="http://schemas.microsoft.com/office/drawing/2014/main" id="{AEE93511-BE47-46D6-B1DC-93E35B1E9C27}"/>
                </a:ext>
              </a:extLst>
            </p:cNvPr>
            <p:cNvSpPr txBox="1"/>
            <p:nvPr/>
          </p:nvSpPr>
          <p:spPr>
            <a:xfrm>
              <a:off x="8432282" y="6181269"/>
              <a:ext cx="897040" cy="369332"/>
            </a:xfrm>
            <a:prstGeom prst="rect">
              <a:avLst/>
            </a:prstGeom>
            <a:noFill/>
          </p:spPr>
          <p:txBody>
            <a:bodyPr wrap="none" rtlCol="0">
              <a:spAutoFit/>
            </a:bodyPr>
            <a:lstStyle/>
            <a:p>
              <a:r>
                <a:rPr lang="en-US" b="1" dirty="0">
                  <a:solidFill>
                    <a:schemeClr val="bg1"/>
                  </a:solidFill>
                </a:rPr>
                <a:t>QI Core</a:t>
              </a:r>
            </a:p>
          </p:txBody>
        </p:sp>
      </p:grpSp>
      <p:pic>
        <p:nvPicPr>
          <p:cNvPr id="46" name="Picture 45">
            <a:extLst>
              <a:ext uri="{FF2B5EF4-FFF2-40B4-BE49-F238E27FC236}">
                <a16:creationId xmlns:a16="http://schemas.microsoft.com/office/drawing/2014/main" id="{530D46B5-B7C2-4D64-A177-6A15CEB55A1F}"/>
              </a:ext>
            </a:extLst>
          </p:cNvPr>
          <p:cNvPicPr>
            <a:picLocks noChangeAspect="1"/>
          </p:cNvPicPr>
          <p:nvPr/>
        </p:nvPicPr>
        <p:blipFill>
          <a:blip r:embed="rId3"/>
          <a:stretch>
            <a:fillRect/>
          </a:stretch>
        </p:blipFill>
        <p:spPr>
          <a:xfrm>
            <a:off x="5692133" y="1970816"/>
            <a:ext cx="855312" cy="513188"/>
          </a:xfrm>
          <a:prstGeom prst="rect">
            <a:avLst/>
          </a:prstGeom>
        </p:spPr>
      </p:pic>
      <p:pic>
        <p:nvPicPr>
          <p:cNvPr id="3" name="Picture 2">
            <a:extLst>
              <a:ext uri="{FF2B5EF4-FFF2-40B4-BE49-F238E27FC236}">
                <a16:creationId xmlns:a16="http://schemas.microsoft.com/office/drawing/2014/main" id="{8AEEA2A1-B456-448B-893D-C6ED9499C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410230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A608B4B3-6ACA-468C-9B87-D84219668E0A}"/>
              </a:ext>
            </a:extLst>
          </p:cNvPr>
          <p:cNvSpPr/>
          <p:nvPr/>
        </p:nvSpPr>
        <p:spPr>
          <a:xfrm>
            <a:off x="6630477" y="4197082"/>
            <a:ext cx="107029" cy="7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451E572-F133-420E-A19A-95DD3C3141F3}"/>
              </a:ext>
            </a:extLst>
          </p:cNvPr>
          <p:cNvSpPr/>
          <p:nvPr/>
        </p:nvSpPr>
        <p:spPr>
          <a:xfrm>
            <a:off x="4454819" y="4618912"/>
            <a:ext cx="91278" cy="346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71143C50-5FDC-46BC-A593-991634435130}"/>
              </a:ext>
            </a:extLst>
          </p:cNvPr>
          <p:cNvSpPr/>
          <p:nvPr/>
        </p:nvSpPr>
        <p:spPr>
          <a:xfrm>
            <a:off x="5538051" y="4618912"/>
            <a:ext cx="98685" cy="346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2D882D9-63AB-4B59-9154-358DCECA153C}"/>
              </a:ext>
            </a:extLst>
          </p:cNvPr>
          <p:cNvSpPr/>
          <p:nvPr/>
        </p:nvSpPr>
        <p:spPr>
          <a:xfrm>
            <a:off x="7870476" y="2018553"/>
            <a:ext cx="110686" cy="355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9E795C3-B100-4602-B5C1-8BDAC22BC8A2}"/>
              </a:ext>
            </a:extLst>
          </p:cNvPr>
          <p:cNvSpPr/>
          <p:nvPr/>
        </p:nvSpPr>
        <p:spPr>
          <a:xfrm>
            <a:off x="9504824" y="2022643"/>
            <a:ext cx="110686" cy="337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9932099" y="1102780"/>
            <a:ext cx="436817" cy="1564703"/>
          </a:xfrm>
          <a:prstGeom prst="bentArrow">
            <a:avLst>
              <a:gd name="adj1" fmla="val 30020"/>
              <a:gd name="adj2" fmla="val 23858"/>
              <a:gd name="adj3" fmla="val 31853"/>
              <a:gd name="adj4" fmla="val 45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7040147" y="3059041"/>
            <a:ext cx="431451" cy="1919552"/>
          </a:xfrm>
          <a:prstGeom prst="bentArrow">
            <a:avLst>
              <a:gd name="adj1" fmla="val 27528"/>
              <a:gd name="adj2" fmla="val 23858"/>
              <a:gd name="adj3" fmla="val 31853"/>
              <a:gd name="adj4" fmla="val 45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10474452" y="3387302"/>
            <a:ext cx="436817" cy="1257216"/>
          </a:xfrm>
          <a:prstGeom prst="bentArrow">
            <a:avLst>
              <a:gd name="adj1" fmla="val 30020"/>
              <a:gd name="adj2" fmla="val 23858"/>
              <a:gd name="adj3" fmla="val 31853"/>
              <a:gd name="adj4" fmla="val 45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8575101" y="3168426"/>
            <a:ext cx="436817" cy="1694968"/>
          </a:xfrm>
          <a:prstGeom prst="bentArrow">
            <a:avLst>
              <a:gd name="adj1" fmla="val 30020"/>
              <a:gd name="adj2" fmla="val 23858"/>
              <a:gd name="adj3" fmla="val 31853"/>
              <a:gd name="adj4" fmla="val 45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3"/>
          <a:stretch>
            <a:fillRect/>
          </a:stretch>
        </p:blipFill>
        <p:spPr>
          <a:xfrm>
            <a:off x="282511" y="4770379"/>
            <a:ext cx="1409999" cy="8460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579406" y="4964946"/>
            <a:ext cx="1352367" cy="162284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100" dirty="0"/>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679021" y="4964946"/>
            <a:ext cx="1352367" cy="162284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3778636" y="4964946"/>
            <a:ext cx="1352367" cy="162284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4878251" y="4964946"/>
            <a:ext cx="1352367" cy="162284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5977866" y="4964946"/>
            <a:ext cx="1352367" cy="162284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10376327" y="2505317"/>
            <a:ext cx="1352367" cy="1489677"/>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8828642" y="2505368"/>
            <a:ext cx="1352367" cy="1489677"/>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CPG-on-FHIR</a:t>
              </a:r>
            </a:p>
          </p:txBody>
        </p:sp>
      </p:grpSp>
      <p:grpSp>
        <p:nvGrpSpPr>
          <p:cNvPr id="1027" name="Group 1026">
            <a:extLst>
              <a:ext uri="{FF2B5EF4-FFF2-40B4-BE49-F238E27FC236}">
                <a16:creationId xmlns:a16="http://schemas.microsoft.com/office/drawing/2014/main" id="{7DC50A98-5370-4C8B-B8D1-503947AC75CC}"/>
              </a:ext>
            </a:extLst>
          </p:cNvPr>
          <p:cNvGrpSpPr/>
          <p:nvPr/>
        </p:nvGrpSpPr>
        <p:grpSpPr>
          <a:xfrm>
            <a:off x="5748229" y="2497141"/>
            <a:ext cx="1352367" cy="1490500"/>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grpSp>
        <p:nvGrpSpPr>
          <p:cNvPr id="62" name="Group 61">
            <a:extLst>
              <a:ext uri="{FF2B5EF4-FFF2-40B4-BE49-F238E27FC236}">
                <a16:creationId xmlns:a16="http://schemas.microsoft.com/office/drawing/2014/main" id="{946462FD-829B-4345-BCEB-7501ED399846}"/>
              </a:ext>
            </a:extLst>
          </p:cNvPr>
          <p:cNvGrpSpPr/>
          <p:nvPr/>
        </p:nvGrpSpPr>
        <p:grpSpPr>
          <a:xfrm>
            <a:off x="3378951" y="2510985"/>
            <a:ext cx="1352367" cy="1426969"/>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grpSp>
        <p:nvGrpSpPr>
          <p:cNvPr id="61" name="Group 60">
            <a:extLst>
              <a:ext uri="{FF2B5EF4-FFF2-40B4-BE49-F238E27FC236}">
                <a16:creationId xmlns:a16="http://schemas.microsoft.com/office/drawing/2014/main" id="{F9A15AC5-BCB3-4C33-82A6-BBB9B9A0CB16}"/>
              </a:ext>
            </a:extLst>
          </p:cNvPr>
          <p:cNvGrpSpPr/>
          <p:nvPr/>
        </p:nvGrpSpPr>
        <p:grpSpPr>
          <a:xfrm>
            <a:off x="1925670" y="2530532"/>
            <a:ext cx="1352367" cy="1426969"/>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US </a:t>
              </a:r>
              <a:r>
                <a:rPr lang="en-US" sz="1200" kern="1200" dirty="0"/>
                <a:t>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7319149" y="2505367"/>
            <a:ext cx="1352367" cy="1489677"/>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6050265" y="466374"/>
            <a:ext cx="1081487" cy="110364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HEDIS</a:t>
              </a:r>
              <a:endParaRPr lang="en-US" sz="1200" kern="1200" dirty="0"/>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8189880" y="403525"/>
            <a:ext cx="1081487" cy="1124502"/>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CDC Opioid Prescribing</a:t>
              </a:r>
              <a:endParaRPr lang="en-US" sz="1200" kern="1200" dirty="0"/>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10329496" y="412989"/>
            <a:ext cx="1081487" cy="1149447"/>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ANC</a:t>
              </a:r>
              <a:endParaRPr lang="en-US" sz="1200" kern="1200" dirty="0"/>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1" name="Arrow: Left-Right 1050">
            <a:extLst>
              <a:ext uri="{FF2B5EF4-FFF2-40B4-BE49-F238E27FC236}">
                <a16:creationId xmlns:a16="http://schemas.microsoft.com/office/drawing/2014/main" id="{60B2AAAC-87B3-455C-95B7-BB2A507FA255}"/>
              </a:ext>
            </a:extLst>
          </p:cNvPr>
          <p:cNvSpPr/>
          <p:nvPr/>
        </p:nvSpPr>
        <p:spPr>
          <a:xfrm>
            <a:off x="10061887" y="2689845"/>
            <a:ext cx="433561" cy="2358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Arrow: Bent 1053">
            <a:extLst>
              <a:ext uri="{FF2B5EF4-FFF2-40B4-BE49-F238E27FC236}">
                <a16:creationId xmlns:a16="http://schemas.microsoft.com/office/drawing/2014/main" id="{7AB1F3AF-037E-4F34-ABED-47AD164767E0}"/>
              </a:ext>
            </a:extLst>
          </p:cNvPr>
          <p:cNvSpPr/>
          <p:nvPr/>
        </p:nvSpPr>
        <p:spPr>
          <a:xfrm rot="16200000">
            <a:off x="9726068" y="3502617"/>
            <a:ext cx="436817" cy="1026587"/>
          </a:xfrm>
          <a:prstGeom prst="bentArrow">
            <a:avLst>
              <a:gd name="adj1" fmla="val 30020"/>
              <a:gd name="adj2" fmla="val 23858"/>
              <a:gd name="adj3" fmla="val 31853"/>
              <a:gd name="adj4" fmla="val 45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3209046" y="2630950"/>
            <a:ext cx="262067" cy="5310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3725737" y="2774506"/>
            <a:ext cx="690510" cy="3131488"/>
          </a:xfrm>
          <a:prstGeom prst="bentArrow">
            <a:avLst>
              <a:gd name="adj1" fmla="val 14269"/>
              <a:gd name="adj2" fmla="val 19109"/>
              <a:gd name="adj3" fmla="val 23764"/>
              <a:gd name="adj4" fmla="val 24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Arrow: Bent 118">
            <a:extLst>
              <a:ext uri="{FF2B5EF4-FFF2-40B4-BE49-F238E27FC236}">
                <a16:creationId xmlns:a16="http://schemas.microsoft.com/office/drawing/2014/main" id="{EC12D5A4-4075-434D-989F-805BF9D8F083}"/>
              </a:ext>
            </a:extLst>
          </p:cNvPr>
          <p:cNvSpPr/>
          <p:nvPr/>
        </p:nvSpPr>
        <p:spPr>
          <a:xfrm rot="16200000">
            <a:off x="6983872" y="1130358"/>
            <a:ext cx="436817" cy="1557762"/>
          </a:xfrm>
          <a:prstGeom prst="bentArrow">
            <a:avLst>
              <a:gd name="adj1" fmla="val 30020"/>
              <a:gd name="adj2" fmla="val 23858"/>
              <a:gd name="adj3" fmla="val 31853"/>
              <a:gd name="adj4" fmla="val 45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8879418" y="1408034"/>
            <a:ext cx="436817" cy="954195"/>
          </a:xfrm>
          <a:prstGeom prst="bentArrow">
            <a:avLst>
              <a:gd name="adj1" fmla="val 30020"/>
              <a:gd name="adj2" fmla="val 23858"/>
              <a:gd name="adj3" fmla="val 31853"/>
              <a:gd name="adj4" fmla="val 45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Left Brace 33">
            <a:extLst>
              <a:ext uri="{FF2B5EF4-FFF2-40B4-BE49-F238E27FC236}">
                <a16:creationId xmlns:a16="http://schemas.microsoft.com/office/drawing/2014/main" id="{86F3EC75-A9A9-4579-97D5-436BFFE8961B}"/>
              </a:ext>
            </a:extLst>
          </p:cNvPr>
          <p:cNvSpPr/>
          <p:nvPr/>
        </p:nvSpPr>
        <p:spPr>
          <a:xfrm>
            <a:off x="5381139" y="2163195"/>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4280323" y="2885073"/>
            <a:ext cx="1725922" cy="369332"/>
          </a:xfrm>
          <a:prstGeom prst="rect">
            <a:avLst/>
          </a:prstGeom>
          <a:noFill/>
        </p:spPr>
        <p:txBody>
          <a:bodyPr wrap="none" rtlCol="0">
            <a:spAutoFit/>
          </a:bodyPr>
          <a:lstStyle/>
          <a:p>
            <a:r>
              <a:rPr lang="en-US" dirty="0"/>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5607510" y="195150"/>
            <a:ext cx="345815" cy="1471573"/>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4745755" y="702885"/>
            <a:ext cx="1282402" cy="369332"/>
          </a:xfrm>
          <a:prstGeom prst="rect">
            <a:avLst/>
          </a:prstGeom>
          <a:noFill/>
        </p:spPr>
        <p:txBody>
          <a:bodyPr wrap="none" rtlCol="0">
            <a:spAutoFit/>
          </a:bodyPr>
          <a:lstStyle/>
          <a:p>
            <a:r>
              <a:rPr lang="en-US" dirty="0"/>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7077481" y="4964946"/>
            <a:ext cx="1352367" cy="162284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err="1"/>
                    <a:t>FHIRPath</a:t>
                  </a:r>
                  <a:endParaRPr lang="en-US" sz="1200" kern="1200" dirty="0"/>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8177096" y="4964946"/>
            <a:ext cx="1352367" cy="162284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547803" y="2158517"/>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60079" y="2880395"/>
            <a:ext cx="1140056" cy="369332"/>
          </a:xfrm>
          <a:prstGeom prst="rect">
            <a:avLst/>
          </a:prstGeom>
          <a:noFill/>
        </p:spPr>
        <p:txBody>
          <a:bodyPr wrap="none" rtlCol="0">
            <a:spAutoFit/>
          </a:bodyPr>
          <a:lstStyle/>
          <a:p>
            <a:r>
              <a:rPr lang="en-US" dirty="0"/>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709262" y="2530532"/>
            <a:ext cx="1352367" cy="1426969"/>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IPS</a:t>
                </a:r>
                <a:endParaRPr lang="en-US" sz="1200" kern="1200" dirty="0"/>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9276711" y="4964946"/>
            <a:ext cx="1352367" cy="162284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10376326" y="4964946"/>
            <a:ext cx="1352367" cy="162284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
        <p:nvSpPr>
          <p:cNvPr id="57" name="Arrow: Bent 56">
            <a:extLst>
              <a:ext uri="{FF2B5EF4-FFF2-40B4-BE49-F238E27FC236}">
                <a16:creationId xmlns:a16="http://schemas.microsoft.com/office/drawing/2014/main" id="{4AEFB82F-4394-4129-AFCA-443931D9D14E}"/>
              </a:ext>
            </a:extLst>
          </p:cNvPr>
          <p:cNvSpPr/>
          <p:nvPr/>
        </p:nvSpPr>
        <p:spPr>
          <a:xfrm>
            <a:off x="1337482" y="772259"/>
            <a:ext cx="3633430" cy="1246294"/>
          </a:xfrm>
          <a:prstGeom prst="bentArrow">
            <a:avLst>
              <a:gd name="adj1" fmla="val 10631"/>
              <a:gd name="adj2" fmla="val 13495"/>
              <a:gd name="adj3" fmla="val 14332"/>
              <a:gd name="adj4" fmla="val 40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ED02D3AD-4BF4-4E73-8D35-0A05EA5835E8}"/>
              </a:ext>
            </a:extLst>
          </p:cNvPr>
          <p:cNvSpPr/>
          <p:nvPr/>
        </p:nvSpPr>
        <p:spPr>
          <a:xfrm>
            <a:off x="2505248" y="1027246"/>
            <a:ext cx="121920" cy="104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F8B5642-4847-4284-8FFC-AE041B27EA26}"/>
              </a:ext>
            </a:extLst>
          </p:cNvPr>
          <p:cNvSpPr/>
          <p:nvPr/>
        </p:nvSpPr>
        <p:spPr>
          <a:xfrm>
            <a:off x="3994174" y="1027245"/>
            <a:ext cx="121920" cy="1042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597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apezoid 4">
            <a:extLst>
              <a:ext uri="{FF2B5EF4-FFF2-40B4-BE49-F238E27FC236}">
                <a16:creationId xmlns:a16="http://schemas.microsoft.com/office/drawing/2014/main" id="{74DF24FE-5007-4763-BE3F-A86B44B2A45E}"/>
              </a:ext>
            </a:extLst>
          </p:cNvPr>
          <p:cNvSpPr/>
          <p:nvPr/>
        </p:nvSpPr>
        <p:spPr>
          <a:xfrm>
            <a:off x="2551112" y="4495800"/>
            <a:ext cx="8153400" cy="1028700"/>
          </a:xfrm>
          <a:prstGeom prst="trapezoid">
            <a:avLst>
              <a:gd name="adj" fmla="val 509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Universally applicable resources and guidance</a:t>
            </a:r>
          </a:p>
        </p:txBody>
      </p:sp>
      <p:sp>
        <p:nvSpPr>
          <p:cNvPr id="6" name="Trapezoid 5">
            <a:extLst>
              <a:ext uri="{FF2B5EF4-FFF2-40B4-BE49-F238E27FC236}">
                <a16:creationId xmlns:a16="http://schemas.microsoft.com/office/drawing/2014/main" id="{50B2B962-9349-4B5B-8FF3-CF5DDD2DEA35}"/>
              </a:ext>
            </a:extLst>
          </p:cNvPr>
          <p:cNvSpPr/>
          <p:nvPr/>
        </p:nvSpPr>
        <p:spPr>
          <a:xfrm>
            <a:off x="3087687" y="3467100"/>
            <a:ext cx="7070725" cy="1028700"/>
          </a:xfrm>
          <a:prstGeom prst="trapezoid">
            <a:avLst>
              <a:gd name="adj" fmla="val 5092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 Realm specific profiles</a:t>
            </a:r>
          </a:p>
        </p:txBody>
      </p:sp>
      <p:sp>
        <p:nvSpPr>
          <p:cNvPr id="7" name="Trapezoid 6">
            <a:extLst>
              <a:ext uri="{FF2B5EF4-FFF2-40B4-BE49-F238E27FC236}">
                <a16:creationId xmlns:a16="http://schemas.microsoft.com/office/drawing/2014/main" id="{D5F8BA9C-B816-420E-8BA6-29E06DF95C8C}"/>
              </a:ext>
            </a:extLst>
          </p:cNvPr>
          <p:cNvSpPr/>
          <p:nvPr/>
        </p:nvSpPr>
        <p:spPr>
          <a:xfrm>
            <a:off x="3621087" y="2438400"/>
            <a:ext cx="6016625" cy="1028700"/>
          </a:xfrm>
          <a:prstGeom prst="trapezoid">
            <a:avLst>
              <a:gd name="adj" fmla="val 5092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Quality Improvement focused</a:t>
            </a:r>
          </a:p>
        </p:txBody>
      </p:sp>
      <p:sp>
        <p:nvSpPr>
          <p:cNvPr id="8" name="Trapezoid 7">
            <a:extLst>
              <a:ext uri="{FF2B5EF4-FFF2-40B4-BE49-F238E27FC236}">
                <a16:creationId xmlns:a16="http://schemas.microsoft.com/office/drawing/2014/main" id="{58D92A33-8EEC-4B0F-A875-C570D8F758F1}"/>
              </a:ext>
            </a:extLst>
          </p:cNvPr>
          <p:cNvSpPr/>
          <p:nvPr/>
        </p:nvSpPr>
        <p:spPr>
          <a:xfrm>
            <a:off x="4141787" y="1409700"/>
            <a:ext cx="4975225" cy="1028700"/>
          </a:xfrm>
          <a:prstGeom prst="trapezoid">
            <a:avLst>
              <a:gd name="adj" fmla="val 5092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case focused</a:t>
            </a:r>
          </a:p>
        </p:txBody>
      </p:sp>
      <p:sp>
        <p:nvSpPr>
          <p:cNvPr id="10" name="Rectangle 9">
            <a:extLst>
              <a:ext uri="{FF2B5EF4-FFF2-40B4-BE49-F238E27FC236}">
                <a16:creationId xmlns:a16="http://schemas.microsoft.com/office/drawing/2014/main" id="{B1230B7B-CB86-41C2-8818-A7793453FB67}"/>
              </a:ext>
            </a:extLst>
          </p:cNvPr>
          <p:cNvSpPr/>
          <p:nvPr/>
        </p:nvSpPr>
        <p:spPr>
          <a:xfrm>
            <a:off x="1193800" y="4826000"/>
            <a:ext cx="2120900" cy="368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FHIR</a:t>
            </a:r>
          </a:p>
        </p:txBody>
      </p:sp>
      <p:sp>
        <p:nvSpPr>
          <p:cNvPr id="11" name="Rectangle 10">
            <a:extLst>
              <a:ext uri="{FF2B5EF4-FFF2-40B4-BE49-F238E27FC236}">
                <a16:creationId xmlns:a16="http://schemas.microsoft.com/office/drawing/2014/main" id="{07191C11-0908-47DE-BA7D-FF6C65FB0B91}"/>
              </a:ext>
            </a:extLst>
          </p:cNvPr>
          <p:cNvSpPr/>
          <p:nvPr/>
        </p:nvSpPr>
        <p:spPr>
          <a:xfrm>
            <a:off x="1193800" y="3797300"/>
            <a:ext cx="21209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 Core</a:t>
            </a:r>
          </a:p>
        </p:txBody>
      </p:sp>
      <p:sp>
        <p:nvSpPr>
          <p:cNvPr id="12" name="Rectangle 11">
            <a:extLst>
              <a:ext uri="{FF2B5EF4-FFF2-40B4-BE49-F238E27FC236}">
                <a16:creationId xmlns:a16="http://schemas.microsoft.com/office/drawing/2014/main" id="{3E920B8A-C1BD-46CE-9080-20E9DE13D2EC}"/>
              </a:ext>
            </a:extLst>
          </p:cNvPr>
          <p:cNvSpPr/>
          <p:nvPr/>
        </p:nvSpPr>
        <p:spPr>
          <a:xfrm>
            <a:off x="1193800" y="2768600"/>
            <a:ext cx="2120900" cy="3683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QI Core</a:t>
            </a:r>
          </a:p>
        </p:txBody>
      </p:sp>
      <p:sp>
        <p:nvSpPr>
          <p:cNvPr id="13" name="Rectangle 12">
            <a:extLst>
              <a:ext uri="{FF2B5EF4-FFF2-40B4-BE49-F238E27FC236}">
                <a16:creationId xmlns:a16="http://schemas.microsoft.com/office/drawing/2014/main" id="{5F0E9B49-D113-473E-AA9D-7B2E8A38E8EF}"/>
              </a:ext>
            </a:extLst>
          </p:cNvPr>
          <p:cNvSpPr/>
          <p:nvPr/>
        </p:nvSpPr>
        <p:spPr>
          <a:xfrm>
            <a:off x="1193800" y="1739900"/>
            <a:ext cx="2120900" cy="3683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Content</a:t>
            </a:r>
          </a:p>
        </p:txBody>
      </p:sp>
      <p:sp>
        <p:nvSpPr>
          <p:cNvPr id="14" name="Arrow: Down 13">
            <a:extLst>
              <a:ext uri="{FF2B5EF4-FFF2-40B4-BE49-F238E27FC236}">
                <a16:creationId xmlns:a16="http://schemas.microsoft.com/office/drawing/2014/main" id="{639D5AAE-8AA3-4833-A148-7B002C90B6CC}"/>
              </a:ext>
            </a:extLst>
          </p:cNvPr>
          <p:cNvSpPr/>
          <p:nvPr/>
        </p:nvSpPr>
        <p:spPr>
          <a:xfrm rot="10800000">
            <a:off x="10250614" y="1739900"/>
            <a:ext cx="315786" cy="3245104"/>
          </a:xfrm>
          <a:prstGeom prst="downArrow">
            <a:avLst/>
          </a:prstGeom>
          <a:gradFill>
            <a:gsLst>
              <a:gs pos="0">
                <a:schemeClr val="accent2">
                  <a:lumMod val="60000"/>
                  <a:lumOff val="40000"/>
                </a:schemeClr>
              </a:gs>
              <a:gs pos="35000">
                <a:schemeClr val="bg2">
                  <a:lumMod val="75000"/>
                </a:schemeClr>
              </a:gs>
              <a:gs pos="61000">
                <a:schemeClr val="accent4">
                  <a:lumMod val="20000"/>
                  <a:lumOff val="80000"/>
                </a:schemeClr>
              </a:gs>
              <a:gs pos="85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A92138-6F0B-4D0C-B488-D21523198A44}"/>
              </a:ext>
            </a:extLst>
          </p:cNvPr>
          <p:cNvSpPr txBox="1"/>
          <p:nvPr/>
        </p:nvSpPr>
        <p:spPr>
          <a:xfrm rot="16200000">
            <a:off x="9370050" y="3121791"/>
            <a:ext cx="2762038" cy="369332"/>
          </a:xfrm>
          <a:prstGeom prst="rect">
            <a:avLst/>
          </a:prstGeom>
          <a:noFill/>
        </p:spPr>
        <p:txBody>
          <a:bodyPr wrap="none" rtlCol="0">
            <a:spAutoFit/>
          </a:bodyPr>
          <a:lstStyle/>
          <a:p>
            <a:r>
              <a:rPr lang="en-US" dirty="0"/>
              <a:t>Constraint-based Definition</a:t>
            </a:r>
          </a:p>
        </p:txBody>
      </p:sp>
      <p:sp>
        <p:nvSpPr>
          <p:cNvPr id="16" name="Arrow: Down 15">
            <a:extLst>
              <a:ext uri="{FF2B5EF4-FFF2-40B4-BE49-F238E27FC236}">
                <a16:creationId xmlns:a16="http://schemas.microsoft.com/office/drawing/2014/main" id="{FD7F0013-E967-4918-BB1A-6C68139D125F}"/>
              </a:ext>
            </a:extLst>
          </p:cNvPr>
          <p:cNvSpPr/>
          <p:nvPr/>
        </p:nvSpPr>
        <p:spPr>
          <a:xfrm>
            <a:off x="1404883" y="2203238"/>
            <a:ext cx="220717" cy="482600"/>
          </a:xfrm>
          <a:prstGeom prst="downArrow">
            <a:avLst/>
          </a:prstGeom>
          <a:gradFill>
            <a:gsLst>
              <a:gs pos="0">
                <a:schemeClr val="accent1">
                  <a:lumMod val="60000"/>
                  <a:lumOff val="40000"/>
                </a:schemeClr>
              </a:gs>
              <a:gs pos="100000">
                <a:schemeClr val="accent4">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57BFF4D7-DBF5-49CE-9AAF-D07FBA4A9F1E}"/>
              </a:ext>
            </a:extLst>
          </p:cNvPr>
          <p:cNvSpPr/>
          <p:nvPr/>
        </p:nvSpPr>
        <p:spPr>
          <a:xfrm>
            <a:off x="1404882" y="3238501"/>
            <a:ext cx="220717" cy="482600"/>
          </a:xfrm>
          <a:prstGeom prst="downArrow">
            <a:avLst/>
          </a:prstGeom>
          <a:gradFill>
            <a:gsLst>
              <a:gs pos="0">
                <a:schemeClr val="accent4">
                  <a:lumMod val="60000"/>
                  <a:lumOff val="40000"/>
                </a:schemeClr>
              </a:gs>
              <a:gs pos="100000">
                <a:schemeClr val="accent3">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3D68A192-3A6E-4946-AA32-A499676C9849}"/>
              </a:ext>
            </a:extLst>
          </p:cNvPr>
          <p:cNvSpPr/>
          <p:nvPr/>
        </p:nvSpPr>
        <p:spPr>
          <a:xfrm>
            <a:off x="1404882" y="4241799"/>
            <a:ext cx="220717" cy="482600"/>
          </a:xfrm>
          <a:prstGeom prst="downArrow">
            <a:avLst/>
          </a:prstGeom>
          <a:gradFill>
            <a:gsLst>
              <a:gs pos="0">
                <a:schemeClr val="accent3">
                  <a:lumMod val="60000"/>
                  <a:lumOff val="40000"/>
                </a:schemeClr>
              </a:gs>
              <a:gs pos="100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E96E4D-4470-44D8-93A2-731D8FE9B845}"/>
              </a:ext>
            </a:extLst>
          </p:cNvPr>
          <p:cNvSpPr txBox="1"/>
          <p:nvPr/>
        </p:nvSpPr>
        <p:spPr>
          <a:xfrm rot="5400000">
            <a:off x="-572017" y="3295134"/>
            <a:ext cx="2859565" cy="369332"/>
          </a:xfrm>
          <a:prstGeom prst="rect">
            <a:avLst/>
          </a:prstGeom>
          <a:noFill/>
        </p:spPr>
        <p:txBody>
          <a:bodyPr wrap="none" rtlCol="0">
            <a:spAutoFit/>
          </a:bodyPr>
          <a:lstStyle/>
          <a:p>
            <a:r>
              <a:rPr lang="en-US" dirty="0"/>
              <a:t>Consensus-based Promotion</a:t>
            </a:r>
          </a:p>
        </p:txBody>
      </p:sp>
      <p:sp>
        <p:nvSpPr>
          <p:cNvPr id="20" name="TextBox 19">
            <a:extLst>
              <a:ext uri="{FF2B5EF4-FFF2-40B4-BE49-F238E27FC236}">
                <a16:creationId xmlns:a16="http://schemas.microsoft.com/office/drawing/2014/main" id="{7BF904E7-B6D7-4EE0-BB67-E2905293C276}"/>
              </a:ext>
            </a:extLst>
          </p:cNvPr>
          <p:cNvSpPr txBox="1"/>
          <p:nvPr/>
        </p:nvSpPr>
        <p:spPr>
          <a:xfrm>
            <a:off x="188663" y="201721"/>
            <a:ext cx="3307316" cy="369332"/>
          </a:xfrm>
          <a:prstGeom prst="rect">
            <a:avLst/>
          </a:prstGeom>
          <a:noFill/>
        </p:spPr>
        <p:txBody>
          <a:bodyPr wrap="none" rtlCol="0">
            <a:spAutoFit/>
          </a:bodyPr>
          <a:lstStyle/>
          <a:p>
            <a:r>
              <a:rPr lang="en-US" dirty="0"/>
              <a:t>Data Model Standards Landscape</a:t>
            </a:r>
          </a:p>
        </p:txBody>
      </p:sp>
      <p:pic>
        <p:nvPicPr>
          <p:cNvPr id="2" name="Picture 1">
            <a:extLst>
              <a:ext uri="{FF2B5EF4-FFF2-40B4-BE49-F238E27FC236}">
                <a16:creationId xmlns:a16="http://schemas.microsoft.com/office/drawing/2014/main" id="{68493320-5E20-49CB-B3BE-E79B4F053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943446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6628</TotalTime>
  <Words>1072</Words>
  <Application>Microsoft Office PowerPoint</Application>
  <PresentationFormat>Widescreen</PresentationFormat>
  <Paragraphs>186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Quality Improvement Ecosystem</vt:lpstr>
      <vt:lpstr>Quality Improvement Ecosystem</vt:lpstr>
      <vt:lpstr>Quality Improvement Standards</vt:lpstr>
      <vt:lpstr>Quality Improvement Standards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Improvement Ecosystem</dc:title>
  <dc:creator>Bryn</dc:creator>
  <cp:lastModifiedBy>Bryn</cp:lastModifiedBy>
  <cp:revision>48</cp:revision>
  <dcterms:created xsi:type="dcterms:W3CDTF">2020-02-05T12:01:30Z</dcterms:created>
  <dcterms:modified xsi:type="dcterms:W3CDTF">2020-08-16T20:37:46Z</dcterms:modified>
</cp:coreProperties>
</file>