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67" r:id="rId4"/>
    <p:sldId id="263" r:id="rId5"/>
    <p:sldId id="264" r:id="rId6"/>
    <p:sldId id="265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16D0-3FC7-48DE-A169-C6D48660D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FB54E-F7D6-42B8-93E9-ACFE033D9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4EDC-04B5-4064-B4E0-00889E1F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E405-9471-4BE3-8A8B-95E639A9EAA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C9072-A680-49A4-A77E-064083F2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B84B-AF4B-4EB9-ACF7-F1CC6EFC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BFE1-7BFF-4DCF-BF00-F60FE2D7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8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7173-9469-410E-9780-9B1F2CA7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4B02F-26BF-4F6F-A59E-6A2DE5011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B8D76-B477-4382-968D-9FDB1F9D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E405-9471-4BE3-8A8B-95E639A9EAA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0299-6874-4E81-B496-A01EF024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DB754-228F-4E51-8F9F-0C799891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BFE1-7BFF-4DCF-BF00-F60FE2D7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4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3318A-CA5A-4371-9D57-604E3B17D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98A49-D41E-493D-9132-5B1A09061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3AAFE-1343-4CA3-8A7C-1B9C68A5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E405-9471-4BE3-8A8B-95E639A9EAA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07716-9A40-4148-B942-69399881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2BBBB-0D57-46FA-B641-630F71CB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BFE1-7BFF-4DCF-BF00-F60FE2D7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A0B7-523D-487D-B980-6BF56C3F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28469-4C35-446D-9A16-440AF165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83433-4C59-4B4E-92CF-51F7258F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E405-9471-4BE3-8A8B-95E639A9EAA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C1D7C-2D54-4151-BF56-99912DB3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0CAD1-C956-46BA-9CC3-65A858A4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BFE1-7BFF-4DCF-BF00-F60FE2D7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3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37EE-B959-49E3-A0D6-9E1B8F77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39F74-B925-4A7B-9A38-6154EF48E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684A3-0D18-43A0-8D5B-6C459593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E405-9471-4BE3-8A8B-95E639A9EAA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017A3-604B-471E-878D-5D1198C7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5AD8-DBFA-4B6F-A180-4A233327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BFE1-7BFF-4DCF-BF00-F60FE2D7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3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7D6A-4247-493B-BD0D-B0B4C616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28B47-CCAA-4252-834E-54391EDC7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E8E13-AA3A-4F46-A6AC-1130FE653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66AA7-D9E6-47CD-807F-DEC972E6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E405-9471-4BE3-8A8B-95E639A9EAA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3CE5A-C6AE-4E7C-976B-69721EF7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B184D-4A6A-4442-AF29-5349528F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BFE1-7BFF-4DCF-BF00-F60FE2D7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7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07C8-2AD2-4AAF-BA06-131DA198B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C4D45-4088-40B1-AA07-D990371E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E44A4-1D39-4200-86D5-A94F75551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5826B-639A-4B81-ABF9-9B104274F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72226-FA54-4EEB-A6C9-1ADD530A2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43223-EB9E-4212-922B-D6498D09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E405-9471-4BE3-8A8B-95E639A9EAA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AF060-F581-4A2F-8808-26F239A3F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EEBE6-CB89-4FA7-9435-3FAE5B1D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BFE1-7BFF-4DCF-BF00-F60FE2D7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5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E274-81C3-42B7-9582-9EF787B1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B8C55-CF7F-4518-ABDA-E3D3EF00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E405-9471-4BE3-8A8B-95E639A9EAA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5AD7C-D367-456B-82C6-A4053F17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CD656-F35D-4856-AE36-2D1C2F17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BFE1-7BFF-4DCF-BF00-F60FE2D7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0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D546A-2F6A-4D8E-BC76-659E64D0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E405-9471-4BE3-8A8B-95E639A9EAA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85935-652F-442B-97E4-3DE1266B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32A59-3F6C-4BEC-9F12-9CEAFAB5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BFE1-7BFF-4DCF-BF00-F60FE2D7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E293-90FD-412D-8181-86AD7DD1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63AB9-A155-4FF9-9CDF-B0E27F9FB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1FA67-297B-4EBC-9C3F-29FAEDFD5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0B9B2-BE6C-4C9B-9642-2D726C58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E405-9471-4BE3-8A8B-95E639A9EAA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D2F41-6DEA-4F1E-83BA-6CF6EB32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E53BC-E9A1-4164-9DC8-35EA9A49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BFE1-7BFF-4DCF-BF00-F60FE2D7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1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99AA-B8E9-40B0-950E-0D4C0380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96655-66B0-4AFA-9C38-ACCC9B66A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8DDEB-026B-4D4C-B604-D27A9D3E4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48266-F96E-441E-92F0-560E3FA3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E405-9471-4BE3-8A8B-95E639A9EAA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231DA-F8BC-4D8F-A6AE-2DB1A735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9405A-2434-463F-98B5-69133A05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BFE1-7BFF-4DCF-BF00-F60FE2D7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5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755FF-88FF-42CA-8B7F-A2EE736D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2251B-2445-4199-8DEE-3D991E2E9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80C35-DFA6-4424-B446-5E61B8F3C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1E405-9471-4BE3-8A8B-95E639A9EAAC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2D876-480C-43E1-91F0-B51504775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31EC2-4A99-417D-A10F-90E40D845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BFE1-7BFF-4DCF-BF00-F60FE2D7F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5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E8EF-F08A-4697-A0C4-EC1BE5F6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Quality Improvement Ecosystem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1DBFD1-1BF8-489A-B090-89B99C9A9447}"/>
              </a:ext>
            </a:extLst>
          </p:cNvPr>
          <p:cNvSpPr txBox="1"/>
          <p:nvPr/>
        </p:nvSpPr>
        <p:spPr>
          <a:xfrm>
            <a:off x="1761864" y="2671064"/>
            <a:ext cx="216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1. RESEARCH, PAYER &amp; PUBLIC HEALTH SURVEILLANCE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5949AD-377D-4930-AD53-6A96513F74C8}"/>
              </a:ext>
            </a:extLst>
          </p:cNvPr>
          <p:cNvSpPr txBox="1"/>
          <p:nvPr/>
        </p:nvSpPr>
        <p:spPr>
          <a:xfrm>
            <a:off x="1954641" y="3436310"/>
            <a:ext cx="172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What is ACTUALLY happening and why?  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4724405-0692-45F9-BED1-D07F151E91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682" y="1830937"/>
            <a:ext cx="588485" cy="102345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104B11D-EE7E-4AE1-8341-A137E53ED68D}"/>
              </a:ext>
            </a:extLst>
          </p:cNvPr>
          <p:cNvSpPr txBox="1"/>
          <p:nvPr/>
        </p:nvSpPr>
        <p:spPr>
          <a:xfrm>
            <a:off x="4168343" y="2534341"/>
            <a:ext cx="2081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2. GUIDELINES </a:t>
            </a:r>
          </a:p>
          <a:p>
            <a:pPr algn="ctr"/>
            <a:r>
              <a:rPr lang="en-US" sz="1400" b="1" dirty="0"/>
              <a:t>(Professional Societies, CDC, etc.)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DC7D3E-A723-463D-A6E0-59D84199CF40}"/>
              </a:ext>
            </a:extLst>
          </p:cNvPr>
          <p:cNvSpPr txBox="1"/>
          <p:nvPr/>
        </p:nvSpPr>
        <p:spPr>
          <a:xfrm>
            <a:off x="4125670" y="3216587"/>
            <a:ext cx="208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What SHOULD happen. What do we want to happen? 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74AFC73-6931-4875-BFEB-77E7BCF6A3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13" y="1851389"/>
            <a:ext cx="1236766" cy="69568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BE5FC02-F7A6-4AB3-BDEA-4BAF9DA6E445}"/>
              </a:ext>
            </a:extLst>
          </p:cNvPr>
          <p:cNvSpPr txBox="1"/>
          <p:nvPr/>
        </p:nvSpPr>
        <p:spPr>
          <a:xfrm>
            <a:off x="3575777" y="5052965"/>
            <a:ext cx="1552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6. REPORTING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1602B3-C846-4070-97FD-D963CE4C0945}"/>
              </a:ext>
            </a:extLst>
          </p:cNvPr>
          <p:cNvSpPr txBox="1"/>
          <p:nvPr/>
        </p:nvSpPr>
        <p:spPr>
          <a:xfrm>
            <a:off x="3895630" y="5424304"/>
            <a:ext cx="128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Public Health 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Quality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Safety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A8AF27A-2010-4102-A1BD-92294BBD53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878" y="5088364"/>
            <a:ext cx="1159047" cy="977946"/>
          </a:xfrm>
          <a:prstGeom prst="rect">
            <a:avLst/>
          </a:prstGeom>
          <a:noFill/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DBAA027C-0DFE-4014-B5CA-F0A413B63481}"/>
              </a:ext>
            </a:extLst>
          </p:cNvPr>
          <p:cNvSpPr txBox="1"/>
          <p:nvPr/>
        </p:nvSpPr>
        <p:spPr>
          <a:xfrm>
            <a:off x="7478720" y="1968927"/>
            <a:ext cx="1236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3. CLINICAL DECISION SUPPORT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921C7B-0E2D-462F-9E9A-0C92FCFC828C}"/>
              </a:ext>
            </a:extLst>
          </p:cNvPr>
          <p:cNvSpPr txBox="1"/>
          <p:nvPr/>
        </p:nvSpPr>
        <p:spPr>
          <a:xfrm>
            <a:off x="7498342" y="2739462"/>
            <a:ext cx="131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MAKING it happen within local workflow.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91C8B2B0-D2AE-4486-9F54-B3416160E4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29" y="2248539"/>
            <a:ext cx="931135" cy="92158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CE50687-C376-4601-9B8B-5A1BA3FE0696}"/>
              </a:ext>
            </a:extLst>
          </p:cNvPr>
          <p:cNvSpPr txBox="1"/>
          <p:nvPr/>
        </p:nvSpPr>
        <p:spPr>
          <a:xfrm>
            <a:off x="6535300" y="4995574"/>
            <a:ext cx="2260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5. MEASUREMENT ANALYTICS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FB8484-5220-4F95-8B3C-1FC563D67F24}"/>
              </a:ext>
            </a:extLst>
          </p:cNvPr>
          <p:cNvSpPr txBox="1"/>
          <p:nvPr/>
        </p:nvSpPr>
        <p:spPr>
          <a:xfrm>
            <a:off x="6535300" y="5560516"/>
            <a:ext cx="196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What DID happen? What processes and outcomes have been achieved? 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4753B1CA-0350-4457-A4B5-C7EF9B2583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688" y="4425329"/>
            <a:ext cx="921529" cy="633552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4011DC-41D1-490F-BA09-67C42C7AC1D3}"/>
              </a:ext>
            </a:extLst>
          </p:cNvPr>
          <p:cNvCxnSpPr>
            <a:cxnSpLocks/>
          </p:cNvCxnSpPr>
          <p:nvPr/>
        </p:nvCxnSpPr>
        <p:spPr>
          <a:xfrm>
            <a:off x="3448616" y="2215217"/>
            <a:ext cx="945223" cy="0"/>
          </a:xfrm>
          <a:prstGeom prst="straightConnector1">
            <a:avLst/>
          </a:prstGeom>
          <a:ln w="793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FAA7D3F-C064-4138-9A1C-D9D019AC1236}"/>
              </a:ext>
            </a:extLst>
          </p:cNvPr>
          <p:cNvCxnSpPr/>
          <p:nvPr/>
        </p:nvCxnSpPr>
        <p:spPr>
          <a:xfrm>
            <a:off x="6109152" y="2215217"/>
            <a:ext cx="713996" cy="0"/>
          </a:xfrm>
          <a:prstGeom prst="straightConnector1">
            <a:avLst/>
          </a:prstGeom>
          <a:ln w="793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992D7D5-E04D-49F8-B187-731275CC4AC7}"/>
              </a:ext>
            </a:extLst>
          </p:cNvPr>
          <p:cNvCxnSpPr>
            <a:cxnSpLocks/>
          </p:cNvCxnSpPr>
          <p:nvPr/>
        </p:nvCxnSpPr>
        <p:spPr>
          <a:xfrm>
            <a:off x="7271628" y="3448317"/>
            <a:ext cx="22825" cy="839617"/>
          </a:xfrm>
          <a:prstGeom prst="straightConnector1">
            <a:avLst/>
          </a:prstGeom>
          <a:ln w="793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8165D4-A138-4193-AF5D-D24457DE9CCB}"/>
              </a:ext>
            </a:extLst>
          </p:cNvPr>
          <p:cNvCxnSpPr>
            <a:cxnSpLocks/>
          </p:cNvCxnSpPr>
          <p:nvPr/>
        </p:nvCxnSpPr>
        <p:spPr>
          <a:xfrm flipH="1">
            <a:off x="5211327" y="5474166"/>
            <a:ext cx="995938" cy="0"/>
          </a:xfrm>
          <a:prstGeom prst="straightConnector1">
            <a:avLst/>
          </a:prstGeom>
          <a:ln w="793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18">
            <a:extLst>
              <a:ext uri="{FF2B5EF4-FFF2-40B4-BE49-F238E27FC236}">
                <a16:creationId xmlns:a16="http://schemas.microsoft.com/office/drawing/2014/main" id="{D79B4200-7CD5-45C4-B92D-9A503944590E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>
            <a:off x="2530730" y="4083981"/>
            <a:ext cx="346148" cy="1493356"/>
          </a:xfrm>
          <a:prstGeom prst="bentConnector2">
            <a:avLst/>
          </a:prstGeom>
          <a:ln w="793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70B4891-0C3B-4104-BE87-B059463F0E7A}"/>
              </a:ext>
            </a:extLst>
          </p:cNvPr>
          <p:cNvSpPr txBox="1"/>
          <p:nvPr/>
        </p:nvSpPr>
        <p:spPr>
          <a:xfrm>
            <a:off x="4148867" y="4150502"/>
            <a:ext cx="271211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Patient, provider, population, public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9ABF394-C9F9-4928-83F6-9560E2BFBE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9499" y="3935399"/>
            <a:ext cx="799655" cy="64932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57203055-5D7B-43D8-84F9-29C07B8B15BF}"/>
              </a:ext>
            </a:extLst>
          </p:cNvPr>
          <p:cNvSpPr txBox="1"/>
          <p:nvPr/>
        </p:nvSpPr>
        <p:spPr>
          <a:xfrm>
            <a:off x="8926132" y="3392932"/>
            <a:ext cx="119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4. CLINICAL CARE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EDCC91C-3311-45D7-86E9-F6A488903631}"/>
              </a:ext>
            </a:extLst>
          </p:cNvPr>
          <p:cNvSpPr txBox="1"/>
          <p:nvPr/>
        </p:nvSpPr>
        <p:spPr>
          <a:xfrm>
            <a:off x="8986176" y="3860931"/>
            <a:ext cx="1342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Clinician and Patient Workflow.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0850B545-2EA6-4588-A007-541A6AE9396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194" y="3570362"/>
            <a:ext cx="1045989" cy="634131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5DF8450-2378-4191-983D-EFB42DE54D36}"/>
              </a:ext>
            </a:extLst>
          </p:cNvPr>
          <p:cNvCxnSpPr>
            <a:cxnSpLocks/>
          </p:cNvCxnSpPr>
          <p:nvPr/>
        </p:nvCxnSpPr>
        <p:spPr>
          <a:xfrm flipH="1">
            <a:off x="7441738" y="3808431"/>
            <a:ext cx="658036" cy="0"/>
          </a:xfrm>
          <a:prstGeom prst="straightConnector1">
            <a:avLst/>
          </a:prstGeom>
          <a:ln w="6032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8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E8EF-F08A-4697-A0C4-EC1BE5F6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Quality Improvement Ecosystem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1DBFD1-1BF8-489A-B090-89B99C9A9447}"/>
              </a:ext>
            </a:extLst>
          </p:cNvPr>
          <p:cNvSpPr txBox="1"/>
          <p:nvPr/>
        </p:nvSpPr>
        <p:spPr>
          <a:xfrm>
            <a:off x="1761864" y="2671064"/>
            <a:ext cx="216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1. RESEARCH, PAYER &amp; PUBLIC HEALTH SURVEILLANCE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5949AD-377D-4930-AD53-6A96513F74C8}"/>
              </a:ext>
            </a:extLst>
          </p:cNvPr>
          <p:cNvSpPr txBox="1"/>
          <p:nvPr/>
        </p:nvSpPr>
        <p:spPr>
          <a:xfrm>
            <a:off x="1954641" y="3436310"/>
            <a:ext cx="172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What is ACTUALLY happening and why?  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4724405-0692-45F9-BED1-D07F151E91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682" y="1830937"/>
            <a:ext cx="588485" cy="102345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104B11D-EE7E-4AE1-8341-A137E53ED68D}"/>
              </a:ext>
            </a:extLst>
          </p:cNvPr>
          <p:cNvSpPr txBox="1"/>
          <p:nvPr/>
        </p:nvSpPr>
        <p:spPr>
          <a:xfrm>
            <a:off x="4168343" y="2534341"/>
            <a:ext cx="2081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2. GUIDELINES </a:t>
            </a:r>
          </a:p>
          <a:p>
            <a:pPr algn="ctr"/>
            <a:r>
              <a:rPr lang="en-US" sz="1400" b="1" dirty="0"/>
              <a:t>(Professional Societies, CDC, etc.)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DC7D3E-A723-463D-A6E0-59D84199CF40}"/>
              </a:ext>
            </a:extLst>
          </p:cNvPr>
          <p:cNvSpPr txBox="1"/>
          <p:nvPr/>
        </p:nvSpPr>
        <p:spPr>
          <a:xfrm>
            <a:off x="4125670" y="3216587"/>
            <a:ext cx="208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What SHOULD happen. What do we want to happen? 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74AFC73-6931-4875-BFEB-77E7BCF6A3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13" y="1851389"/>
            <a:ext cx="1236766" cy="69568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BE5FC02-F7A6-4AB3-BDEA-4BAF9DA6E445}"/>
              </a:ext>
            </a:extLst>
          </p:cNvPr>
          <p:cNvSpPr txBox="1"/>
          <p:nvPr/>
        </p:nvSpPr>
        <p:spPr>
          <a:xfrm>
            <a:off x="3575777" y="5052965"/>
            <a:ext cx="1552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6. REPORTING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1602B3-C846-4070-97FD-D963CE4C0945}"/>
              </a:ext>
            </a:extLst>
          </p:cNvPr>
          <p:cNvSpPr txBox="1"/>
          <p:nvPr/>
        </p:nvSpPr>
        <p:spPr>
          <a:xfrm>
            <a:off x="3895630" y="5424304"/>
            <a:ext cx="128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Public Health 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Quality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Safety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A8AF27A-2010-4102-A1BD-92294BBD53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878" y="5088364"/>
            <a:ext cx="1159047" cy="977946"/>
          </a:xfrm>
          <a:prstGeom prst="rect">
            <a:avLst/>
          </a:prstGeom>
          <a:noFill/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DBAA027C-0DFE-4014-B5CA-F0A413B63481}"/>
              </a:ext>
            </a:extLst>
          </p:cNvPr>
          <p:cNvSpPr txBox="1"/>
          <p:nvPr/>
        </p:nvSpPr>
        <p:spPr>
          <a:xfrm>
            <a:off x="7478720" y="1968927"/>
            <a:ext cx="1236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3. CLINICAL DECISION SUPPORT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921C7B-0E2D-462F-9E9A-0C92FCFC828C}"/>
              </a:ext>
            </a:extLst>
          </p:cNvPr>
          <p:cNvSpPr txBox="1"/>
          <p:nvPr/>
        </p:nvSpPr>
        <p:spPr>
          <a:xfrm>
            <a:off x="7498342" y="2739462"/>
            <a:ext cx="131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MAKING it happen within local workflow.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91C8B2B0-D2AE-4486-9F54-B3416160E4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29" y="2248539"/>
            <a:ext cx="931135" cy="92158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CE50687-C376-4601-9B8B-5A1BA3FE0696}"/>
              </a:ext>
            </a:extLst>
          </p:cNvPr>
          <p:cNvSpPr txBox="1"/>
          <p:nvPr/>
        </p:nvSpPr>
        <p:spPr>
          <a:xfrm>
            <a:off x="6535300" y="4995574"/>
            <a:ext cx="2260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5. MEASUREMENT ANALYTICS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FB8484-5220-4F95-8B3C-1FC563D67F24}"/>
              </a:ext>
            </a:extLst>
          </p:cNvPr>
          <p:cNvSpPr txBox="1"/>
          <p:nvPr/>
        </p:nvSpPr>
        <p:spPr>
          <a:xfrm>
            <a:off x="6535300" y="5560516"/>
            <a:ext cx="196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What DID happen? What processes and outcomes have been achieved? 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4753B1CA-0350-4457-A4B5-C7EF9B2583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688" y="4425329"/>
            <a:ext cx="921529" cy="633552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4011DC-41D1-490F-BA09-67C42C7AC1D3}"/>
              </a:ext>
            </a:extLst>
          </p:cNvPr>
          <p:cNvCxnSpPr>
            <a:cxnSpLocks/>
          </p:cNvCxnSpPr>
          <p:nvPr/>
        </p:nvCxnSpPr>
        <p:spPr>
          <a:xfrm>
            <a:off x="3448616" y="2215217"/>
            <a:ext cx="945223" cy="0"/>
          </a:xfrm>
          <a:prstGeom prst="straightConnector1">
            <a:avLst/>
          </a:prstGeom>
          <a:ln w="793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FAA7D3F-C064-4138-9A1C-D9D019AC1236}"/>
              </a:ext>
            </a:extLst>
          </p:cNvPr>
          <p:cNvCxnSpPr/>
          <p:nvPr/>
        </p:nvCxnSpPr>
        <p:spPr>
          <a:xfrm>
            <a:off x="6109152" y="2215217"/>
            <a:ext cx="713996" cy="0"/>
          </a:xfrm>
          <a:prstGeom prst="straightConnector1">
            <a:avLst/>
          </a:prstGeom>
          <a:ln w="793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992D7D5-E04D-49F8-B187-731275CC4AC7}"/>
              </a:ext>
            </a:extLst>
          </p:cNvPr>
          <p:cNvCxnSpPr>
            <a:cxnSpLocks/>
          </p:cNvCxnSpPr>
          <p:nvPr/>
        </p:nvCxnSpPr>
        <p:spPr>
          <a:xfrm>
            <a:off x="7271628" y="3448317"/>
            <a:ext cx="22825" cy="839617"/>
          </a:xfrm>
          <a:prstGeom prst="straightConnector1">
            <a:avLst/>
          </a:prstGeom>
          <a:ln w="793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8165D4-A138-4193-AF5D-D24457DE9CCB}"/>
              </a:ext>
            </a:extLst>
          </p:cNvPr>
          <p:cNvCxnSpPr>
            <a:cxnSpLocks/>
          </p:cNvCxnSpPr>
          <p:nvPr/>
        </p:nvCxnSpPr>
        <p:spPr>
          <a:xfrm flipH="1">
            <a:off x="5211327" y="5474166"/>
            <a:ext cx="995938" cy="0"/>
          </a:xfrm>
          <a:prstGeom prst="straightConnector1">
            <a:avLst/>
          </a:prstGeom>
          <a:ln w="793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18">
            <a:extLst>
              <a:ext uri="{FF2B5EF4-FFF2-40B4-BE49-F238E27FC236}">
                <a16:creationId xmlns:a16="http://schemas.microsoft.com/office/drawing/2014/main" id="{D79B4200-7CD5-45C4-B92D-9A503944590E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>
            <a:off x="2530730" y="4083981"/>
            <a:ext cx="346148" cy="1493356"/>
          </a:xfrm>
          <a:prstGeom prst="bentConnector2">
            <a:avLst/>
          </a:prstGeom>
          <a:ln w="793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70B4891-0C3B-4104-BE87-B059463F0E7A}"/>
              </a:ext>
            </a:extLst>
          </p:cNvPr>
          <p:cNvSpPr txBox="1"/>
          <p:nvPr/>
        </p:nvSpPr>
        <p:spPr>
          <a:xfrm>
            <a:off x="4148867" y="4150502"/>
            <a:ext cx="271211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Patient, provider, population, public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9ABF394-C9F9-4928-83F6-9560E2BFBE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9499" y="3935399"/>
            <a:ext cx="799655" cy="64932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57203055-5D7B-43D8-84F9-29C07B8B15BF}"/>
              </a:ext>
            </a:extLst>
          </p:cNvPr>
          <p:cNvSpPr txBox="1"/>
          <p:nvPr/>
        </p:nvSpPr>
        <p:spPr>
          <a:xfrm>
            <a:off x="8926132" y="3392932"/>
            <a:ext cx="119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4. CLINICAL CARE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EDCC91C-3311-45D7-86E9-F6A488903631}"/>
              </a:ext>
            </a:extLst>
          </p:cNvPr>
          <p:cNvSpPr txBox="1"/>
          <p:nvPr/>
        </p:nvSpPr>
        <p:spPr>
          <a:xfrm>
            <a:off x="8986176" y="3860931"/>
            <a:ext cx="1342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Clinician and Patient Workflow.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0850B545-2EA6-4588-A007-541A6AE9396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194" y="3570362"/>
            <a:ext cx="1045989" cy="634131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5DF8450-2378-4191-983D-EFB42DE54D36}"/>
              </a:ext>
            </a:extLst>
          </p:cNvPr>
          <p:cNvCxnSpPr>
            <a:cxnSpLocks/>
          </p:cNvCxnSpPr>
          <p:nvPr/>
        </p:nvCxnSpPr>
        <p:spPr>
          <a:xfrm flipH="1">
            <a:off x="7441738" y="3808431"/>
            <a:ext cx="658036" cy="0"/>
          </a:xfrm>
          <a:prstGeom prst="straightConnector1">
            <a:avLst/>
          </a:prstGeom>
          <a:ln w="6032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1859A90-D428-4C9A-B69D-2716BF187A9B}"/>
              </a:ext>
            </a:extLst>
          </p:cNvPr>
          <p:cNvGrpSpPr/>
          <p:nvPr/>
        </p:nvGrpSpPr>
        <p:grpSpPr>
          <a:xfrm>
            <a:off x="8409096" y="5265467"/>
            <a:ext cx="1071080" cy="469360"/>
            <a:chOff x="573231" y="6245052"/>
            <a:chExt cx="1071080" cy="46936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8B556D5-2842-4BED-9559-E68D556A161E}"/>
                </a:ext>
              </a:extLst>
            </p:cNvPr>
            <p:cNvSpPr/>
            <p:nvPr/>
          </p:nvSpPr>
          <p:spPr>
            <a:xfrm>
              <a:off x="573231" y="6245052"/>
              <a:ext cx="1071080" cy="46936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BE7FC7B-9D0F-4D9A-960A-04BB633A8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6852" y="6333797"/>
              <a:ext cx="278075" cy="31815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82C399-B4E6-4106-B0BE-D5908E1020C2}"/>
                </a:ext>
              </a:extLst>
            </p:cNvPr>
            <p:cNvSpPr txBox="1"/>
            <p:nvPr/>
          </p:nvSpPr>
          <p:spPr>
            <a:xfrm>
              <a:off x="837680" y="6308209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QM IG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C7E7CF-5574-41F5-AB77-B435712FA1BD}"/>
              </a:ext>
            </a:extLst>
          </p:cNvPr>
          <p:cNvGrpSpPr/>
          <p:nvPr/>
        </p:nvGrpSpPr>
        <p:grpSpPr>
          <a:xfrm>
            <a:off x="6207265" y="1452941"/>
            <a:ext cx="1140877" cy="469360"/>
            <a:chOff x="189466" y="3622532"/>
            <a:chExt cx="1140877" cy="46936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07E568F-812A-429D-A3A9-1B5A3DF26E7B}"/>
                </a:ext>
              </a:extLst>
            </p:cNvPr>
            <p:cNvSpPr/>
            <p:nvPr/>
          </p:nvSpPr>
          <p:spPr>
            <a:xfrm>
              <a:off x="189466" y="3622532"/>
              <a:ext cx="1083966" cy="46936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21C6E45-888A-4D65-B397-7A4936F3C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0824" y="3699630"/>
              <a:ext cx="278075" cy="3181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91EC3C-98AB-4204-A324-C916F1DBBE8E}"/>
                </a:ext>
              </a:extLst>
            </p:cNvPr>
            <p:cNvSpPr txBox="1"/>
            <p:nvPr/>
          </p:nvSpPr>
          <p:spPr>
            <a:xfrm>
              <a:off x="491652" y="3674042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CPG IG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0D4381E-FE67-4463-BE81-E624698D1533}"/>
              </a:ext>
            </a:extLst>
          </p:cNvPr>
          <p:cNvGrpSpPr/>
          <p:nvPr/>
        </p:nvGrpSpPr>
        <p:grpSpPr>
          <a:xfrm>
            <a:off x="7755217" y="4087916"/>
            <a:ext cx="1466490" cy="469360"/>
            <a:chOff x="5446652" y="6210853"/>
            <a:chExt cx="1466490" cy="46936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FE67871-21BC-4804-8380-6283678D87C3}"/>
                </a:ext>
              </a:extLst>
            </p:cNvPr>
            <p:cNvSpPr/>
            <p:nvPr/>
          </p:nvSpPr>
          <p:spPr>
            <a:xfrm>
              <a:off x="5446652" y="6210853"/>
              <a:ext cx="1431837" cy="46936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E8AF269-F4F4-4E4D-B447-AA1F186F6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1305" y="6292628"/>
              <a:ext cx="278075" cy="31815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D7AFAC-5802-4849-A270-B13534C0DE3D}"/>
                </a:ext>
              </a:extLst>
            </p:cNvPr>
            <p:cNvSpPr txBox="1"/>
            <p:nvPr/>
          </p:nvSpPr>
          <p:spPr>
            <a:xfrm>
              <a:off x="5706080" y="6272683"/>
              <a:ext cx="1207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CDS Hooks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C91E37C-7EC5-4341-9D2A-1F2A51D59303}"/>
              </a:ext>
            </a:extLst>
          </p:cNvPr>
          <p:cNvGrpSpPr/>
          <p:nvPr/>
        </p:nvGrpSpPr>
        <p:grpSpPr>
          <a:xfrm>
            <a:off x="3418036" y="1452941"/>
            <a:ext cx="1083966" cy="469360"/>
            <a:chOff x="189466" y="3622532"/>
            <a:chExt cx="1083966" cy="46936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FB2345A-2BA8-41EB-BBB8-B8CCC0023239}"/>
                </a:ext>
              </a:extLst>
            </p:cNvPr>
            <p:cNvSpPr/>
            <p:nvPr/>
          </p:nvSpPr>
          <p:spPr>
            <a:xfrm>
              <a:off x="189466" y="3622532"/>
              <a:ext cx="1083966" cy="46936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8309C9C-9496-4144-8752-CBB789EAF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0824" y="3699630"/>
              <a:ext cx="278075" cy="3181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B32677E-B555-4CF9-AF9A-933AEB717F60}"/>
                </a:ext>
              </a:extLst>
            </p:cNvPr>
            <p:cNvSpPr txBox="1"/>
            <p:nvPr/>
          </p:nvSpPr>
          <p:spPr>
            <a:xfrm>
              <a:off x="491652" y="3674042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EBM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D40F32-1C5C-40EE-A2F5-7870AA41D55D}"/>
              </a:ext>
            </a:extLst>
          </p:cNvPr>
          <p:cNvGrpSpPr/>
          <p:nvPr/>
        </p:nvGrpSpPr>
        <p:grpSpPr>
          <a:xfrm>
            <a:off x="4575979" y="4393140"/>
            <a:ext cx="1207061" cy="469360"/>
            <a:chOff x="8127101" y="6122756"/>
            <a:chExt cx="1207061" cy="46936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6E528DCF-4BDD-4414-81D2-39612F04DBCC}"/>
                </a:ext>
              </a:extLst>
            </p:cNvPr>
            <p:cNvSpPr/>
            <p:nvPr/>
          </p:nvSpPr>
          <p:spPr>
            <a:xfrm>
              <a:off x="8127101" y="6122756"/>
              <a:ext cx="1207061" cy="46936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E7FFACD-ABEF-43BE-A18E-C391D4CA5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21454" y="6206857"/>
              <a:ext cx="278075" cy="318157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472C9F-F56A-4D14-961D-FF610AB2584B}"/>
                </a:ext>
              </a:extLst>
            </p:cNvPr>
            <p:cNvSpPr txBox="1"/>
            <p:nvPr/>
          </p:nvSpPr>
          <p:spPr>
            <a:xfrm>
              <a:off x="8432282" y="6181269"/>
              <a:ext cx="89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QI Core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123FF6E-3CDE-4756-83D3-36E504C49533}"/>
              </a:ext>
            </a:extLst>
          </p:cNvPr>
          <p:cNvGrpSpPr/>
          <p:nvPr/>
        </p:nvGrpSpPr>
        <p:grpSpPr>
          <a:xfrm>
            <a:off x="1438680" y="5267744"/>
            <a:ext cx="1068039" cy="469360"/>
            <a:chOff x="2716212" y="6306901"/>
            <a:chExt cx="1068039" cy="469360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0129FEE-7A90-4D3A-85A3-34CEC364724E}"/>
                </a:ext>
              </a:extLst>
            </p:cNvPr>
            <p:cNvSpPr/>
            <p:nvPr/>
          </p:nvSpPr>
          <p:spPr>
            <a:xfrm>
              <a:off x="2716212" y="6306901"/>
              <a:ext cx="1068039" cy="46936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522C727-280F-406A-8395-8A6DCD5C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73973" y="6397468"/>
              <a:ext cx="278075" cy="31815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E66723B-50CF-4A10-A762-6F1476171314}"/>
                </a:ext>
              </a:extLst>
            </p:cNvPr>
            <p:cNvSpPr txBox="1"/>
            <p:nvPr/>
          </p:nvSpPr>
          <p:spPr>
            <a:xfrm>
              <a:off x="2984801" y="6371880"/>
              <a:ext cx="799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DEQM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3FEECBE-C83A-49DE-B1A7-8B14403EE452}"/>
              </a:ext>
            </a:extLst>
          </p:cNvPr>
          <p:cNvGrpSpPr/>
          <p:nvPr/>
        </p:nvGrpSpPr>
        <p:grpSpPr>
          <a:xfrm>
            <a:off x="4731057" y="3676460"/>
            <a:ext cx="864688" cy="469360"/>
            <a:chOff x="125913" y="5331262"/>
            <a:chExt cx="864688" cy="46936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1401F7C-321C-4131-BDD7-CE994F719F30}"/>
                </a:ext>
              </a:extLst>
            </p:cNvPr>
            <p:cNvSpPr/>
            <p:nvPr/>
          </p:nvSpPr>
          <p:spPr>
            <a:xfrm>
              <a:off x="125913" y="5331262"/>
              <a:ext cx="864688" cy="46936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116EC26-8D34-47D2-ABC1-7058F17CE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2362" y="5431290"/>
              <a:ext cx="278075" cy="318157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6CB00EC-A64C-4718-A1DB-67D957165486}"/>
                </a:ext>
              </a:extLst>
            </p:cNvPr>
            <p:cNvSpPr txBox="1"/>
            <p:nvPr/>
          </p:nvSpPr>
          <p:spPr>
            <a:xfrm>
              <a:off x="373190" y="5405702"/>
              <a:ext cx="559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CQL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7F0B9CD-2614-4F52-9207-53A7EC9CC452}"/>
              </a:ext>
            </a:extLst>
          </p:cNvPr>
          <p:cNvGrpSpPr/>
          <p:nvPr/>
        </p:nvGrpSpPr>
        <p:grpSpPr>
          <a:xfrm>
            <a:off x="6141331" y="3658675"/>
            <a:ext cx="864688" cy="469360"/>
            <a:chOff x="125913" y="5331262"/>
            <a:chExt cx="864688" cy="46936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7498804A-2DF7-4383-B4E5-812BD81917D4}"/>
                </a:ext>
              </a:extLst>
            </p:cNvPr>
            <p:cNvSpPr/>
            <p:nvPr/>
          </p:nvSpPr>
          <p:spPr>
            <a:xfrm>
              <a:off x="125913" y="5331262"/>
              <a:ext cx="864688" cy="46936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9865AEA2-91A8-42B9-A662-8EB8C7235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2362" y="5431290"/>
              <a:ext cx="278075" cy="318157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CC302DA-D44C-4915-AF77-58D43E408848}"/>
                </a:ext>
              </a:extLst>
            </p:cNvPr>
            <p:cNvSpPr txBox="1"/>
            <p:nvPr/>
          </p:nvSpPr>
          <p:spPr>
            <a:xfrm>
              <a:off x="373190" y="5405702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346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E8EF-F08A-4697-A0C4-EC1BE5F6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Quality Improvement Ecosystem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1DBFD1-1BF8-489A-B090-89B99C9A9447}"/>
              </a:ext>
            </a:extLst>
          </p:cNvPr>
          <p:cNvSpPr txBox="1"/>
          <p:nvPr/>
        </p:nvSpPr>
        <p:spPr>
          <a:xfrm>
            <a:off x="1761864" y="2671064"/>
            <a:ext cx="216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1. RESEARCH, PAYER &amp; PUBLIC HEALTH SURVEILLANCE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5949AD-377D-4930-AD53-6A96513F74C8}"/>
              </a:ext>
            </a:extLst>
          </p:cNvPr>
          <p:cNvSpPr txBox="1"/>
          <p:nvPr/>
        </p:nvSpPr>
        <p:spPr>
          <a:xfrm>
            <a:off x="1954641" y="3436310"/>
            <a:ext cx="172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What is ACTUALLY happening and why?  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4724405-0692-45F9-BED1-D07F151E91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682" y="1830937"/>
            <a:ext cx="588485" cy="102345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104B11D-EE7E-4AE1-8341-A137E53ED68D}"/>
              </a:ext>
            </a:extLst>
          </p:cNvPr>
          <p:cNvSpPr txBox="1"/>
          <p:nvPr/>
        </p:nvSpPr>
        <p:spPr>
          <a:xfrm>
            <a:off x="4168343" y="2534341"/>
            <a:ext cx="2081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2. GUIDELINES </a:t>
            </a:r>
          </a:p>
          <a:p>
            <a:pPr algn="ctr"/>
            <a:r>
              <a:rPr lang="en-US" sz="1400" b="1" dirty="0"/>
              <a:t>(Professional Societies, CDC, etc.)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DC7D3E-A723-463D-A6E0-59D84199CF40}"/>
              </a:ext>
            </a:extLst>
          </p:cNvPr>
          <p:cNvSpPr txBox="1"/>
          <p:nvPr/>
        </p:nvSpPr>
        <p:spPr>
          <a:xfrm>
            <a:off x="4125670" y="3216587"/>
            <a:ext cx="2081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What SHOULD happen. What do we want to happen? 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74AFC73-6931-4875-BFEB-77E7BCF6A3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13" y="1851389"/>
            <a:ext cx="1236766" cy="69568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BE5FC02-F7A6-4AB3-BDEA-4BAF9DA6E445}"/>
              </a:ext>
            </a:extLst>
          </p:cNvPr>
          <p:cNvSpPr txBox="1"/>
          <p:nvPr/>
        </p:nvSpPr>
        <p:spPr>
          <a:xfrm>
            <a:off x="3575777" y="5052965"/>
            <a:ext cx="1552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6. REPORTING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1602B3-C846-4070-97FD-D963CE4C0945}"/>
              </a:ext>
            </a:extLst>
          </p:cNvPr>
          <p:cNvSpPr txBox="1"/>
          <p:nvPr/>
        </p:nvSpPr>
        <p:spPr>
          <a:xfrm>
            <a:off x="3895630" y="5424304"/>
            <a:ext cx="128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Public Health 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Quality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Safety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A8AF27A-2010-4102-A1BD-92294BBD53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878" y="5088364"/>
            <a:ext cx="1159047" cy="977946"/>
          </a:xfrm>
          <a:prstGeom prst="rect">
            <a:avLst/>
          </a:prstGeom>
          <a:noFill/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DBAA027C-0DFE-4014-B5CA-F0A413B63481}"/>
              </a:ext>
            </a:extLst>
          </p:cNvPr>
          <p:cNvSpPr txBox="1"/>
          <p:nvPr/>
        </p:nvSpPr>
        <p:spPr>
          <a:xfrm>
            <a:off x="7478720" y="1968927"/>
            <a:ext cx="1236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3. CLINICAL DECISION SUPPORT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921C7B-0E2D-462F-9E9A-0C92FCFC828C}"/>
              </a:ext>
            </a:extLst>
          </p:cNvPr>
          <p:cNvSpPr txBox="1"/>
          <p:nvPr/>
        </p:nvSpPr>
        <p:spPr>
          <a:xfrm>
            <a:off x="7498342" y="2739462"/>
            <a:ext cx="131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MAKING it happen within local workflow.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91C8B2B0-D2AE-4486-9F54-B3416160E4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29" y="2248539"/>
            <a:ext cx="931135" cy="92158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CE50687-C376-4601-9B8B-5A1BA3FE0696}"/>
              </a:ext>
            </a:extLst>
          </p:cNvPr>
          <p:cNvSpPr txBox="1"/>
          <p:nvPr/>
        </p:nvSpPr>
        <p:spPr>
          <a:xfrm>
            <a:off x="6535300" y="4995574"/>
            <a:ext cx="2260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5. MEASUREMENT ANALYTICS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FB8484-5220-4F95-8B3C-1FC563D67F24}"/>
              </a:ext>
            </a:extLst>
          </p:cNvPr>
          <p:cNvSpPr txBox="1"/>
          <p:nvPr/>
        </p:nvSpPr>
        <p:spPr>
          <a:xfrm>
            <a:off x="6535300" y="5560516"/>
            <a:ext cx="196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What DID happen? What processes and outcomes have been achieved? 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4753B1CA-0350-4457-A4B5-C7EF9B2583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688" y="4425329"/>
            <a:ext cx="921529" cy="633552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4011DC-41D1-490F-BA09-67C42C7AC1D3}"/>
              </a:ext>
            </a:extLst>
          </p:cNvPr>
          <p:cNvCxnSpPr>
            <a:cxnSpLocks/>
          </p:cNvCxnSpPr>
          <p:nvPr/>
        </p:nvCxnSpPr>
        <p:spPr>
          <a:xfrm>
            <a:off x="3448616" y="2215217"/>
            <a:ext cx="945223" cy="0"/>
          </a:xfrm>
          <a:prstGeom prst="straightConnector1">
            <a:avLst/>
          </a:prstGeom>
          <a:ln w="793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FAA7D3F-C064-4138-9A1C-D9D019AC1236}"/>
              </a:ext>
            </a:extLst>
          </p:cNvPr>
          <p:cNvCxnSpPr/>
          <p:nvPr/>
        </p:nvCxnSpPr>
        <p:spPr>
          <a:xfrm>
            <a:off x="6109152" y="2215217"/>
            <a:ext cx="713996" cy="0"/>
          </a:xfrm>
          <a:prstGeom prst="straightConnector1">
            <a:avLst/>
          </a:prstGeom>
          <a:ln w="793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992D7D5-E04D-49F8-B187-731275CC4AC7}"/>
              </a:ext>
            </a:extLst>
          </p:cNvPr>
          <p:cNvCxnSpPr>
            <a:cxnSpLocks/>
          </p:cNvCxnSpPr>
          <p:nvPr/>
        </p:nvCxnSpPr>
        <p:spPr>
          <a:xfrm>
            <a:off x="7271628" y="3448317"/>
            <a:ext cx="22825" cy="839617"/>
          </a:xfrm>
          <a:prstGeom prst="straightConnector1">
            <a:avLst/>
          </a:prstGeom>
          <a:ln w="793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8165D4-A138-4193-AF5D-D24457DE9CCB}"/>
              </a:ext>
            </a:extLst>
          </p:cNvPr>
          <p:cNvCxnSpPr>
            <a:cxnSpLocks/>
          </p:cNvCxnSpPr>
          <p:nvPr/>
        </p:nvCxnSpPr>
        <p:spPr>
          <a:xfrm flipH="1">
            <a:off x="5211327" y="5474166"/>
            <a:ext cx="995938" cy="0"/>
          </a:xfrm>
          <a:prstGeom prst="straightConnector1">
            <a:avLst/>
          </a:prstGeom>
          <a:ln w="793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18">
            <a:extLst>
              <a:ext uri="{FF2B5EF4-FFF2-40B4-BE49-F238E27FC236}">
                <a16:creationId xmlns:a16="http://schemas.microsoft.com/office/drawing/2014/main" id="{D79B4200-7CD5-45C4-B92D-9A503944590E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>
            <a:off x="2530730" y="4083981"/>
            <a:ext cx="346148" cy="1493356"/>
          </a:xfrm>
          <a:prstGeom prst="bentConnector2">
            <a:avLst/>
          </a:prstGeom>
          <a:ln w="793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70B4891-0C3B-4104-BE87-B059463F0E7A}"/>
              </a:ext>
            </a:extLst>
          </p:cNvPr>
          <p:cNvSpPr txBox="1"/>
          <p:nvPr/>
        </p:nvSpPr>
        <p:spPr>
          <a:xfrm>
            <a:off x="4148867" y="4150502"/>
            <a:ext cx="271211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dirty="0"/>
              <a:t>Patient, provider, population, public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9ABF394-C9F9-4928-83F6-9560E2BFBE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9499" y="3935399"/>
            <a:ext cx="799655" cy="64932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57203055-5D7B-43D8-84F9-29C07B8B15BF}"/>
              </a:ext>
            </a:extLst>
          </p:cNvPr>
          <p:cNvSpPr txBox="1"/>
          <p:nvPr/>
        </p:nvSpPr>
        <p:spPr>
          <a:xfrm>
            <a:off x="8926132" y="3392932"/>
            <a:ext cx="1193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4. CLINICAL CARE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EDCC91C-3311-45D7-86E9-F6A488903631}"/>
              </a:ext>
            </a:extLst>
          </p:cNvPr>
          <p:cNvSpPr txBox="1"/>
          <p:nvPr/>
        </p:nvSpPr>
        <p:spPr>
          <a:xfrm>
            <a:off x="8986176" y="3860931"/>
            <a:ext cx="1342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Clinician and Patient Workflow.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0850B545-2EA6-4588-A007-541A6AE9396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194" y="3570362"/>
            <a:ext cx="1045989" cy="634131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5DF8450-2378-4191-983D-EFB42DE54D36}"/>
              </a:ext>
            </a:extLst>
          </p:cNvPr>
          <p:cNvCxnSpPr>
            <a:cxnSpLocks/>
          </p:cNvCxnSpPr>
          <p:nvPr/>
        </p:nvCxnSpPr>
        <p:spPr>
          <a:xfrm flipH="1">
            <a:off x="7441738" y="3808431"/>
            <a:ext cx="658036" cy="0"/>
          </a:xfrm>
          <a:prstGeom prst="straightConnector1">
            <a:avLst/>
          </a:prstGeom>
          <a:ln w="60325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1859A90-D428-4C9A-B69D-2716BF187A9B}"/>
              </a:ext>
            </a:extLst>
          </p:cNvPr>
          <p:cNvGrpSpPr/>
          <p:nvPr/>
        </p:nvGrpSpPr>
        <p:grpSpPr>
          <a:xfrm>
            <a:off x="8685261" y="5745669"/>
            <a:ext cx="1071080" cy="469360"/>
            <a:chOff x="573231" y="6245052"/>
            <a:chExt cx="1071080" cy="46936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8B556D5-2842-4BED-9559-E68D556A161E}"/>
                </a:ext>
              </a:extLst>
            </p:cNvPr>
            <p:cNvSpPr/>
            <p:nvPr/>
          </p:nvSpPr>
          <p:spPr>
            <a:xfrm>
              <a:off x="573231" y="6245052"/>
              <a:ext cx="1071080" cy="46936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BE7FC7B-9D0F-4D9A-960A-04BB633A8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6852" y="6333797"/>
              <a:ext cx="278075" cy="31815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82C399-B4E6-4106-B0BE-D5908E1020C2}"/>
                </a:ext>
              </a:extLst>
            </p:cNvPr>
            <p:cNvSpPr txBox="1"/>
            <p:nvPr/>
          </p:nvSpPr>
          <p:spPr>
            <a:xfrm>
              <a:off x="837680" y="6308209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QM IG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C7E7CF-5574-41F5-AB77-B435712FA1BD}"/>
              </a:ext>
            </a:extLst>
          </p:cNvPr>
          <p:cNvGrpSpPr/>
          <p:nvPr/>
        </p:nvGrpSpPr>
        <p:grpSpPr>
          <a:xfrm>
            <a:off x="6207265" y="1452941"/>
            <a:ext cx="1140877" cy="469360"/>
            <a:chOff x="189466" y="3622532"/>
            <a:chExt cx="1140877" cy="46936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07E568F-812A-429D-A3A9-1B5A3DF26E7B}"/>
                </a:ext>
              </a:extLst>
            </p:cNvPr>
            <p:cNvSpPr/>
            <p:nvPr/>
          </p:nvSpPr>
          <p:spPr>
            <a:xfrm>
              <a:off x="189466" y="3622532"/>
              <a:ext cx="1083966" cy="46936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21C6E45-888A-4D65-B397-7A4936F3C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0824" y="3699630"/>
              <a:ext cx="278075" cy="3181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91EC3C-98AB-4204-A324-C916F1DBBE8E}"/>
                </a:ext>
              </a:extLst>
            </p:cNvPr>
            <p:cNvSpPr txBox="1"/>
            <p:nvPr/>
          </p:nvSpPr>
          <p:spPr>
            <a:xfrm>
              <a:off x="491652" y="3674042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CPG IG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0D4381E-FE67-4463-BE81-E624698D1533}"/>
              </a:ext>
            </a:extLst>
          </p:cNvPr>
          <p:cNvGrpSpPr/>
          <p:nvPr/>
        </p:nvGrpSpPr>
        <p:grpSpPr>
          <a:xfrm>
            <a:off x="8601754" y="2795720"/>
            <a:ext cx="1466490" cy="469360"/>
            <a:chOff x="5446652" y="6210853"/>
            <a:chExt cx="1466490" cy="46936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FE67871-21BC-4804-8380-6283678D87C3}"/>
                </a:ext>
              </a:extLst>
            </p:cNvPr>
            <p:cNvSpPr/>
            <p:nvPr/>
          </p:nvSpPr>
          <p:spPr>
            <a:xfrm>
              <a:off x="5446652" y="6210853"/>
              <a:ext cx="1431837" cy="46936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E8AF269-F4F4-4E4D-B447-AA1F186F6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1305" y="6292628"/>
              <a:ext cx="278075" cy="31815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D7AFAC-5802-4849-A270-B13534C0DE3D}"/>
                </a:ext>
              </a:extLst>
            </p:cNvPr>
            <p:cNvSpPr txBox="1"/>
            <p:nvPr/>
          </p:nvSpPr>
          <p:spPr>
            <a:xfrm>
              <a:off x="5706080" y="6272683"/>
              <a:ext cx="1207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CDS Hooks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C91E37C-7EC5-4341-9D2A-1F2A51D59303}"/>
              </a:ext>
            </a:extLst>
          </p:cNvPr>
          <p:cNvGrpSpPr/>
          <p:nvPr/>
        </p:nvGrpSpPr>
        <p:grpSpPr>
          <a:xfrm>
            <a:off x="3418036" y="1452941"/>
            <a:ext cx="1083966" cy="469360"/>
            <a:chOff x="189466" y="3622532"/>
            <a:chExt cx="1083966" cy="46936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FB2345A-2BA8-41EB-BBB8-B8CCC0023239}"/>
                </a:ext>
              </a:extLst>
            </p:cNvPr>
            <p:cNvSpPr/>
            <p:nvPr/>
          </p:nvSpPr>
          <p:spPr>
            <a:xfrm>
              <a:off x="189466" y="3622532"/>
              <a:ext cx="1083966" cy="46936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8309C9C-9496-4144-8752-CBB789EAF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0824" y="3699630"/>
              <a:ext cx="278075" cy="3181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B32677E-B555-4CF9-AF9A-933AEB717F60}"/>
                </a:ext>
              </a:extLst>
            </p:cNvPr>
            <p:cNvSpPr txBox="1"/>
            <p:nvPr/>
          </p:nvSpPr>
          <p:spPr>
            <a:xfrm>
              <a:off x="491652" y="3674042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EBM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D40F32-1C5C-40EE-A2F5-7870AA41D55D}"/>
              </a:ext>
            </a:extLst>
          </p:cNvPr>
          <p:cNvGrpSpPr/>
          <p:nvPr/>
        </p:nvGrpSpPr>
        <p:grpSpPr>
          <a:xfrm>
            <a:off x="5007378" y="3667142"/>
            <a:ext cx="1207061" cy="469360"/>
            <a:chOff x="8127101" y="6122756"/>
            <a:chExt cx="1207061" cy="46936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6E528DCF-4BDD-4414-81D2-39612F04DBCC}"/>
                </a:ext>
              </a:extLst>
            </p:cNvPr>
            <p:cNvSpPr/>
            <p:nvPr/>
          </p:nvSpPr>
          <p:spPr>
            <a:xfrm>
              <a:off x="8127101" y="6122756"/>
              <a:ext cx="1207061" cy="46936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E7FFACD-ABEF-43BE-A18E-C391D4CA5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21454" y="6206857"/>
              <a:ext cx="278075" cy="318157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472C9F-F56A-4D14-961D-FF610AB2584B}"/>
                </a:ext>
              </a:extLst>
            </p:cNvPr>
            <p:cNvSpPr txBox="1"/>
            <p:nvPr/>
          </p:nvSpPr>
          <p:spPr>
            <a:xfrm>
              <a:off x="8432282" y="6181269"/>
              <a:ext cx="89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QI Core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123FF6E-3CDE-4756-83D3-36E504C49533}"/>
              </a:ext>
            </a:extLst>
          </p:cNvPr>
          <p:cNvGrpSpPr/>
          <p:nvPr/>
        </p:nvGrpSpPr>
        <p:grpSpPr>
          <a:xfrm>
            <a:off x="5230796" y="5745669"/>
            <a:ext cx="1068039" cy="469360"/>
            <a:chOff x="2716212" y="6306901"/>
            <a:chExt cx="1068039" cy="469360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0129FEE-7A90-4D3A-85A3-34CEC364724E}"/>
                </a:ext>
              </a:extLst>
            </p:cNvPr>
            <p:cNvSpPr/>
            <p:nvPr/>
          </p:nvSpPr>
          <p:spPr>
            <a:xfrm>
              <a:off x="2716212" y="6306901"/>
              <a:ext cx="1068039" cy="46936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522C727-280F-406A-8395-8A6DCD5C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73973" y="6397468"/>
              <a:ext cx="278075" cy="31815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E66723B-50CF-4A10-A762-6F1476171314}"/>
                </a:ext>
              </a:extLst>
            </p:cNvPr>
            <p:cNvSpPr txBox="1"/>
            <p:nvPr/>
          </p:nvSpPr>
          <p:spPr>
            <a:xfrm>
              <a:off x="2984801" y="6371880"/>
              <a:ext cx="799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DEQM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3FEECBE-C83A-49DE-B1A7-8B14403EE452}"/>
              </a:ext>
            </a:extLst>
          </p:cNvPr>
          <p:cNvGrpSpPr/>
          <p:nvPr/>
        </p:nvGrpSpPr>
        <p:grpSpPr>
          <a:xfrm>
            <a:off x="4103666" y="3676488"/>
            <a:ext cx="864688" cy="469360"/>
            <a:chOff x="125913" y="5331262"/>
            <a:chExt cx="864688" cy="46936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1401F7C-321C-4131-BDD7-CE994F719F30}"/>
                </a:ext>
              </a:extLst>
            </p:cNvPr>
            <p:cNvSpPr/>
            <p:nvPr/>
          </p:nvSpPr>
          <p:spPr>
            <a:xfrm>
              <a:off x="125913" y="5331262"/>
              <a:ext cx="864688" cy="46936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116EC26-8D34-47D2-ABC1-7058F17CE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2362" y="5431290"/>
              <a:ext cx="278075" cy="318157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6CB00EC-A64C-4718-A1DB-67D957165486}"/>
                </a:ext>
              </a:extLst>
            </p:cNvPr>
            <p:cNvSpPr txBox="1"/>
            <p:nvPr/>
          </p:nvSpPr>
          <p:spPr>
            <a:xfrm>
              <a:off x="373190" y="5405702"/>
              <a:ext cx="559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CQL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7F0B9CD-2614-4F52-9207-53A7EC9CC452}"/>
              </a:ext>
            </a:extLst>
          </p:cNvPr>
          <p:cNvGrpSpPr/>
          <p:nvPr/>
        </p:nvGrpSpPr>
        <p:grpSpPr>
          <a:xfrm>
            <a:off x="6253559" y="3667142"/>
            <a:ext cx="864688" cy="469360"/>
            <a:chOff x="125913" y="5331262"/>
            <a:chExt cx="864688" cy="46936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7498804A-2DF7-4383-B4E5-812BD81917D4}"/>
                </a:ext>
              </a:extLst>
            </p:cNvPr>
            <p:cNvSpPr/>
            <p:nvPr/>
          </p:nvSpPr>
          <p:spPr>
            <a:xfrm>
              <a:off x="125913" y="5331262"/>
              <a:ext cx="864688" cy="46936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9865AEA2-91A8-42B9-A662-8EB8C7235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2362" y="5431290"/>
              <a:ext cx="278075" cy="318157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CC302DA-D44C-4915-AF77-58D43E408848}"/>
                </a:ext>
              </a:extLst>
            </p:cNvPr>
            <p:cNvSpPr txBox="1"/>
            <p:nvPr/>
          </p:nvSpPr>
          <p:spPr>
            <a:xfrm>
              <a:off x="373190" y="5405702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3797EEA-A193-40F0-93E4-AF8C8A63C9F1}"/>
              </a:ext>
            </a:extLst>
          </p:cNvPr>
          <p:cNvGrpSpPr/>
          <p:nvPr/>
        </p:nvGrpSpPr>
        <p:grpSpPr>
          <a:xfrm>
            <a:off x="1773290" y="5745669"/>
            <a:ext cx="1071080" cy="469360"/>
            <a:chOff x="573231" y="6245052"/>
            <a:chExt cx="1071080" cy="469360"/>
          </a:xfrm>
          <a:solidFill>
            <a:srgbClr val="C00000"/>
          </a:solidFill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75DF316-1951-446D-9FB1-BDDBDB0AD91A}"/>
                </a:ext>
              </a:extLst>
            </p:cNvPr>
            <p:cNvSpPr/>
            <p:nvPr/>
          </p:nvSpPr>
          <p:spPr>
            <a:xfrm>
              <a:off x="573231" y="6245052"/>
              <a:ext cx="1071080" cy="46936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F7F0A6B-3E2A-441E-8DEE-E9146833C6A9}"/>
                </a:ext>
              </a:extLst>
            </p:cNvPr>
            <p:cNvSpPr txBox="1"/>
            <p:nvPr/>
          </p:nvSpPr>
          <p:spPr>
            <a:xfrm>
              <a:off x="837680" y="6308209"/>
              <a:ext cx="71846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  </a:t>
              </a:r>
              <a:r>
                <a:rPr lang="en-US" b="1" dirty="0" err="1">
                  <a:solidFill>
                    <a:schemeClr val="bg1"/>
                  </a:solidFill>
                </a:rPr>
                <a:t>eICR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E4E98DAE-AA7E-4DE6-BC83-2A7007BFD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6852" y="6333797"/>
              <a:ext cx="278075" cy="318157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99341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A4E2-247F-4E85-958C-C5E0D2DF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Improvement Standards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708D5C-AF49-4098-BF67-C01BAA1E3150}"/>
              </a:ext>
            </a:extLst>
          </p:cNvPr>
          <p:cNvSpPr/>
          <p:nvPr/>
        </p:nvSpPr>
        <p:spPr>
          <a:xfrm>
            <a:off x="1397000" y="1690688"/>
            <a:ext cx="4699000" cy="4343264"/>
          </a:xfrm>
          <a:prstGeom prst="roundRect">
            <a:avLst>
              <a:gd name="adj" fmla="val 2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CACEBC-8ADB-40ED-9A4A-C6520E21FC8A}"/>
              </a:ext>
            </a:extLst>
          </p:cNvPr>
          <p:cNvSpPr/>
          <p:nvPr/>
        </p:nvSpPr>
        <p:spPr>
          <a:xfrm>
            <a:off x="6248400" y="1690688"/>
            <a:ext cx="4699000" cy="4343264"/>
          </a:xfrm>
          <a:prstGeom prst="roundRect">
            <a:avLst>
              <a:gd name="adj" fmla="val 2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A71B6-0CCB-41BC-BC46-62C53796FE62}"/>
              </a:ext>
            </a:extLst>
          </p:cNvPr>
          <p:cNvSpPr/>
          <p:nvPr/>
        </p:nvSpPr>
        <p:spPr>
          <a:xfrm>
            <a:off x="4727575" y="4591302"/>
            <a:ext cx="292734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Model Guidance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494243-F2AE-40FE-AE0A-C67369089817}"/>
              </a:ext>
            </a:extLst>
          </p:cNvPr>
          <p:cNvSpPr/>
          <p:nvPr/>
        </p:nvSpPr>
        <p:spPr>
          <a:xfrm>
            <a:off x="1647828" y="3994985"/>
            <a:ext cx="9020173" cy="5020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Logic</a:t>
            </a:r>
          </a:p>
          <a:p>
            <a:pPr algn="ctr"/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A134AB-F9FC-4DE9-B47F-D66F87C54907}"/>
              </a:ext>
            </a:extLst>
          </p:cNvPr>
          <p:cNvSpPr/>
          <p:nvPr/>
        </p:nvSpPr>
        <p:spPr>
          <a:xfrm>
            <a:off x="7788274" y="4591302"/>
            <a:ext cx="288289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r"/>
            <a:r>
              <a:rPr lang="en-US" b="1" dirty="0"/>
              <a:t>Implementation Guidance  </a:t>
            </a:r>
          </a:p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AC33E-F1A4-42F2-9F7C-DCE813215D88}"/>
              </a:ext>
            </a:extLst>
          </p:cNvPr>
          <p:cNvSpPr/>
          <p:nvPr/>
        </p:nvSpPr>
        <p:spPr>
          <a:xfrm>
            <a:off x="1647828" y="4591302"/>
            <a:ext cx="292734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b="1" dirty="0"/>
              <a:t>Authoring Guidance</a:t>
            </a:r>
          </a:p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FB8581-9037-439C-AFF0-B7D2E9EC3301}"/>
              </a:ext>
            </a:extLst>
          </p:cNvPr>
          <p:cNvSpPr/>
          <p:nvPr/>
        </p:nvSpPr>
        <p:spPr>
          <a:xfrm>
            <a:off x="1650998" y="2170750"/>
            <a:ext cx="9020173" cy="1724451"/>
          </a:xfrm>
          <a:prstGeom prst="roundRect">
            <a:avLst>
              <a:gd name="adj" fmla="val 714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  <a:p>
            <a:pPr algn="ctr"/>
            <a:endParaRPr lang="en-US" sz="1200" b="1" dirty="0"/>
          </a:p>
          <a:p>
            <a:pPr algn="ctr"/>
            <a:endParaRPr lang="en-US" b="1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546B10-63E7-49D4-AFE2-65E08DDA9941}"/>
              </a:ext>
            </a:extLst>
          </p:cNvPr>
          <p:cNvSpPr txBox="1"/>
          <p:nvPr/>
        </p:nvSpPr>
        <p:spPr>
          <a:xfrm>
            <a:off x="1397000" y="1690688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FB635-0F7A-4C0C-A464-CE662C828CAD}"/>
              </a:ext>
            </a:extLst>
          </p:cNvPr>
          <p:cNvSpPr txBox="1"/>
          <p:nvPr/>
        </p:nvSpPr>
        <p:spPr>
          <a:xfrm>
            <a:off x="8259119" y="1712614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Implementation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0F4941-26E2-4094-99CD-3AE2E85FABD7}"/>
              </a:ext>
            </a:extLst>
          </p:cNvPr>
          <p:cNvSpPr/>
          <p:nvPr/>
        </p:nvSpPr>
        <p:spPr>
          <a:xfrm>
            <a:off x="3168649" y="2518800"/>
            <a:ext cx="1968501" cy="1724452"/>
          </a:xfrm>
          <a:prstGeom prst="roundRect">
            <a:avLst>
              <a:gd name="adj" fmla="val 63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F392F1-AA1A-44B3-8F64-FBE4349F958D}"/>
              </a:ext>
            </a:extLst>
          </p:cNvPr>
          <p:cNvSpPr/>
          <p:nvPr/>
        </p:nvSpPr>
        <p:spPr>
          <a:xfrm>
            <a:off x="7181849" y="2518800"/>
            <a:ext cx="1968501" cy="1724452"/>
          </a:xfrm>
          <a:prstGeom prst="roundRect">
            <a:avLst>
              <a:gd name="adj" fmla="val 63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0F39D6-73AD-423E-B212-6E73D49747A6}"/>
              </a:ext>
            </a:extLst>
          </p:cNvPr>
          <p:cNvSpPr txBox="1"/>
          <p:nvPr/>
        </p:nvSpPr>
        <p:spPr>
          <a:xfrm>
            <a:off x="3101976" y="2510611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Producers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FE03F-E7A1-45AD-88CF-D267238AF445}"/>
              </a:ext>
            </a:extLst>
          </p:cNvPr>
          <p:cNvSpPr txBox="1"/>
          <p:nvPr/>
        </p:nvSpPr>
        <p:spPr>
          <a:xfrm>
            <a:off x="7142851" y="2492570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Consumers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1FBB5093-5488-436C-B299-1CD0CE37E2ED}"/>
              </a:ext>
            </a:extLst>
          </p:cNvPr>
          <p:cNvSpPr/>
          <p:nvPr/>
        </p:nvSpPr>
        <p:spPr>
          <a:xfrm>
            <a:off x="5146677" y="3183722"/>
            <a:ext cx="2025650" cy="51590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40A4E2-53C2-45C5-B1E4-5FCF2C0981B7}"/>
              </a:ext>
            </a:extLst>
          </p:cNvPr>
          <p:cNvSpPr txBox="1"/>
          <p:nvPr/>
        </p:nvSpPr>
        <p:spPr>
          <a:xfrm>
            <a:off x="5449737" y="3253636"/>
            <a:ext cx="1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Interactions</a:t>
            </a:r>
          </a:p>
        </p:txBody>
      </p:sp>
      <p:sp>
        <p:nvSpPr>
          <p:cNvPr id="19" name="Flowchart: Multidocument 18">
            <a:extLst>
              <a:ext uri="{FF2B5EF4-FFF2-40B4-BE49-F238E27FC236}">
                <a16:creationId xmlns:a16="http://schemas.microsoft.com/office/drawing/2014/main" id="{6F15E573-BC0D-4CF5-99CA-36E73286F737}"/>
              </a:ext>
            </a:extLst>
          </p:cNvPr>
          <p:cNvSpPr/>
          <p:nvPr/>
        </p:nvSpPr>
        <p:spPr>
          <a:xfrm>
            <a:off x="9272735" y="3572404"/>
            <a:ext cx="1272881" cy="101855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9717C1-3C99-425C-A7C4-055BCE1F5579}"/>
              </a:ext>
            </a:extLst>
          </p:cNvPr>
          <p:cNvSpPr txBox="1"/>
          <p:nvPr/>
        </p:nvSpPr>
        <p:spPr>
          <a:xfrm>
            <a:off x="9189348" y="3865695"/>
            <a:ext cx="127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Guidance, Care Gaps, Reports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12AD4-FB0C-4F6F-848D-B2C6EE94CA81}"/>
              </a:ext>
            </a:extLst>
          </p:cNvPr>
          <p:cNvSpPr txBox="1"/>
          <p:nvPr/>
        </p:nvSpPr>
        <p:spPr>
          <a:xfrm>
            <a:off x="3360420" y="2873399"/>
            <a:ext cx="1481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Providers</a:t>
            </a:r>
          </a:p>
          <a:p>
            <a:r>
              <a:rPr lang="en-US" sz="1100" dirty="0"/>
              <a:t>Patients</a:t>
            </a:r>
          </a:p>
          <a:p>
            <a:r>
              <a:rPr lang="en-US" sz="1100" dirty="0"/>
              <a:t>Care Givers</a:t>
            </a:r>
          </a:p>
          <a:p>
            <a:r>
              <a:rPr lang="en-US" sz="1100" dirty="0"/>
              <a:t>Clinical Systems</a:t>
            </a:r>
          </a:p>
          <a:p>
            <a:r>
              <a:rPr lang="en-US" sz="1100" dirty="0"/>
              <a:t>Patient Engagement</a:t>
            </a:r>
          </a:p>
          <a:p>
            <a:r>
              <a:rPr lang="en-US" sz="1100" dirty="0"/>
              <a:t>Healthcare Systems</a:t>
            </a:r>
          </a:p>
          <a:p>
            <a:r>
              <a:rPr lang="en-US" sz="1100" dirty="0"/>
              <a:t>Labs and Imaging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7A616-0064-4A42-A465-3AB6F48D8083}"/>
              </a:ext>
            </a:extLst>
          </p:cNvPr>
          <p:cNvSpPr txBox="1"/>
          <p:nvPr/>
        </p:nvSpPr>
        <p:spPr>
          <a:xfrm>
            <a:off x="7378705" y="2855454"/>
            <a:ext cx="161289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CDS Services</a:t>
            </a:r>
          </a:p>
          <a:p>
            <a:r>
              <a:rPr lang="en-US" sz="1100" dirty="0"/>
              <a:t>Aggregators</a:t>
            </a:r>
          </a:p>
          <a:p>
            <a:r>
              <a:rPr lang="en-US" sz="1100" dirty="0"/>
              <a:t>Clinical Registries</a:t>
            </a:r>
          </a:p>
          <a:p>
            <a:r>
              <a:rPr lang="en-US" sz="1100" dirty="0"/>
              <a:t>Public Health Agencies</a:t>
            </a:r>
          </a:p>
          <a:p>
            <a:r>
              <a:rPr lang="en-US" sz="1100" dirty="0"/>
              <a:t>Population Health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D3E1B3C-006C-4D6E-9E1E-B4B5BBA4B699}"/>
              </a:ext>
            </a:extLst>
          </p:cNvPr>
          <p:cNvSpPr/>
          <p:nvPr/>
        </p:nvSpPr>
        <p:spPr>
          <a:xfrm>
            <a:off x="3761583" y="4412739"/>
            <a:ext cx="4795834" cy="10185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8C6BFA-7308-4BB7-9292-4BFF0D30DCF1}"/>
              </a:ext>
            </a:extLst>
          </p:cNvPr>
          <p:cNvSpPr txBox="1"/>
          <p:nvPr/>
        </p:nvSpPr>
        <p:spPr>
          <a:xfrm>
            <a:off x="3653231" y="4779518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Specifiers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A05776-1BA8-4940-B7B0-22CD8EE37D69}"/>
              </a:ext>
            </a:extLst>
          </p:cNvPr>
          <p:cNvSpPr txBox="1"/>
          <p:nvPr/>
        </p:nvSpPr>
        <p:spPr>
          <a:xfrm>
            <a:off x="5362577" y="4582579"/>
            <a:ext cx="1968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Agencies</a:t>
            </a:r>
          </a:p>
          <a:p>
            <a:r>
              <a:rPr lang="en-US" sz="1100" dirty="0"/>
              <a:t>Government Agencies</a:t>
            </a:r>
          </a:p>
          <a:p>
            <a:r>
              <a:rPr lang="en-US" sz="1100" dirty="0"/>
              <a:t>Industry Consortiums</a:t>
            </a:r>
          </a:p>
          <a:p>
            <a:r>
              <a:rPr lang="en-US" sz="1100" dirty="0"/>
              <a:t>Clinical Professional Societies</a:t>
            </a:r>
          </a:p>
        </p:txBody>
      </p:sp>
      <p:sp>
        <p:nvSpPr>
          <p:cNvPr id="26" name="Flowchart: Multidocument 25">
            <a:extLst>
              <a:ext uri="{FF2B5EF4-FFF2-40B4-BE49-F238E27FC236}">
                <a16:creationId xmlns:a16="http://schemas.microsoft.com/office/drawing/2014/main" id="{ECEE3DEB-6F60-4592-8C3C-6B8720CC93A1}"/>
              </a:ext>
            </a:extLst>
          </p:cNvPr>
          <p:cNvSpPr/>
          <p:nvPr/>
        </p:nvSpPr>
        <p:spPr>
          <a:xfrm>
            <a:off x="1772354" y="3572404"/>
            <a:ext cx="1272881" cy="101855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66302-BF14-4406-B344-666E47DD8E34}"/>
              </a:ext>
            </a:extLst>
          </p:cNvPr>
          <p:cNvSpPr txBox="1"/>
          <p:nvPr/>
        </p:nvSpPr>
        <p:spPr>
          <a:xfrm>
            <a:off x="1695751" y="3875345"/>
            <a:ext cx="128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Rules, Libraries, Measures</a:t>
            </a:r>
          </a:p>
        </p:txBody>
      </p:sp>
    </p:spTree>
    <p:extLst>
      <p:ext uri="{BB962C8B-B14F-4D97-AF65-F5344CB8AC3E}">
        <p14:creationId xmlns:p14="http://schemas.microsoft.com/office/powerpoint/2010/main" val="291170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A4E2-247F-4E85-958C-C5E0D2DF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Improvement Standards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708D5C-AF49-4098-BF67-C01BAA1E3150}"/>
              </a:ext>
            </a:extLst>
          </p:cNvPr>
          <p:cNvSpPr/>
          <p:nvPr/>
        </p:nvSpPr>
        <p:spPr>
          <a:xfrm>
            <a:off x="1397000" y="1690688"/>
            <a:ext cx="4699000" cy="4343264"/>
          </a:xfrm>
          <a:prstGeom prst="roundRect">
            <a:avLst>
              <a:gd name="adj" fmla="val 2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CACEBC-8ADB-40ED-9A4A-C6520E21FC8A}"/>
              </a:ext>
            </a:extLst>
          </p:cNvPr>
          <p:cNvSpPr/>
          <p:nvPr/>
        </p:nvSpPr>
        <p:spPr>
          <a:xfrm>
            <a:off x="6248400" y="1690688"/>
            <a:ext cx="4699000" cy="4343264"/>
          </a:xfrm>
          <a:prstGeom prst="roundRect">
            <a:avLst>
              <a:gd name="adj" fmla="val 23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A71B6-0CCB-41BC-BC46-62C53796FE62}"/>
              </a:ext>
            </a:extLst>
          </p:cNvPr>
          <p:cNvSpPr/>
          <p:nvPr/>
        </p:nvSpPr>
        <p:spPr>
          <a:xfrm>
            <a:off x="4727575" y="4591302"/>
            <a:ext cx="292734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Model Guidance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494243-F2AE-40FE-AE0A-C67369089817}"/>
              </a:ext>
            </a:extLst>
          </p:cNvPr>
          <p:cNvSpPr/>
          <p:nvPr/>
        </p:nvSpPr>
        <p:spPr>
          <a:xfrm>
            <a:off x="1647828" y="3994985"/>
            <a:ext cx="9020173" cy="5020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Logic</a:t>
            </a:r>
          </a:p>
          <a:p>
            <a:pPr algn="ctr"/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A134AB-F9FC-4DE9-B47F-D66F87C54907}"/>
              </a:ext>
            </a:extLst>
          </p:cNvPr>
          <p:cNvSpPr/>
          <p:nvPr/>
        </p:nvSpPr>
        <p:spPr>
          <a:xfrm>
            <a:off x="7788274" y="4591302"/>
            <a:ext cx="288289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r"/>
            <a:r>
              <a:rPr lang="en-US" b="1" dirty="0"/>
              <a:t>Implementation Guidance  </a:t>
            </a:r>
          </a:p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3AC33E-F1A4-42F2-9F7C-DCE813215D88}"/>
              </a:ext>
            </a:extLst>
          </p:cNvPr>
          <p:cNvSpPr/>
          <p:nvPr/>
        </p:nvSpPr>
        <p:spPr>
          <a:xfrm>
            <a:off x="1647828" y="4591302"/>
            <a:ext cx="2927347" cy="1257556"/>
          </a:xfrm>
          <a:prstGeom prst="roundRect">
            <a:avLst>
              <a:gd name="adj" fmla="val 1031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b="1" dirty="0"/>
              <a:t>Authoring Guidance</a:t>
            </a:r>
          </a:p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FB8581-9037-439C-AFF0-B7D2E9EC3301}"/>
              </a:ext>
            </a:extLst>
          </p:cNvPr>
          <p:cNvSpPr/>
          <p:nvPr/>
        </p:nvSpPr>
        <p:spPr>
          <a:xfrm>
            <a:off x="1650998" y="2170750"/>
            <a:ext cx="9020173" cy="1724451"/>
          </a:xfrm>
          <a:prstGeom prst="roundRect">
            <a:avLst>
              <a:gd name="adj" fmla="val 714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  <a:p>
            <a:pPr algn="ctr"/>
            <a:endParaRPr lang="en-US" sz="1200" b="1" dirty="0"/>
          </a:p>
          <a:p>
            <a:pPr algn="ctr"/>
            <a:endParaRPr lang="en-US" b="1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546B10-63E7-49D4-AFE2-65E08DDA9941}"/>
              </a:ext>
            </a:extLst>
          </p:cNvPr>
          <p:cNvSpPr txBox="1"/>
          <p:nvPr/>
        </p:nvSpPr>
        <p:spPr>
          <a:xfrm>
            <a:off x="1397000" y="1690688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FB635-0F7A-4C0C-A464-CE662C828CAD}"/>
              </a:ext>
            </a:extLst>
          </p:cNvPr>
          <p:cNvSpPr txBox="1"/>
          <p:nvPr/>
        </p:nvSpPr>
        <p:spPr>
          <a:xfrm>
            <a:off x="8259119" y="1712614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Implementation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0F4941-26E2-4094-99CD-3AE2E85FABD7}"/>
              </a:ext>
            </a:extLst>
          </p:cNvPr>
          <p:cNvSpPr/>
          <p:nvPr/>
        </p:nvSpPr>
        <p:spPr>
          <a:xfrm>
            <a:off x="3168649" y="2518800"/>
            <a:ext cx="1968501" cy="1724452"/>
          </a:xfrm>
          <a:prstGeom prst="roundRect">
            <a:avLst>
              <a:gd name="adj" fmla="val 63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F392F1-AA1A-44B3-8F64-FBE4349F958D}"/>
              </a:ext>
            </a:extLst>
          </p:cNvPr>
          <p:cNvSpPr/>
          <p:nvPr/>
        </p:nvSpPr>
        <p:spPr>
          <a:xfrm>
            <a:off x="7181849" y="2518800"/>
            <a:ext cx="1968501" cy="1724452"/>
          </a:xfrm>
          <a:prstGeom prst="roundRect">
            <a:avLst>
              <a:gd name="adj" fmla="val 63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0F39D6-73AD-423E-B212-6E73D49747A6}"/>
              </a:ext>
            </a:extLst>
          </p:cNvPr>
          <p:cNvSpPr txBox="1"/>
          <p:nvPr/>
        </p:nvSpPr>
        <p:spPr>
          <a:xfrm>
            <a:off x="3101976" y="2510611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Producers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FFE03F-E7A1-45AD-88CF-D267238AF445}"/>
              </a:ext>
            </a:extLst>
          </p:cNvPr>
          <p:cNvSpPr txBox="1"/>
          <p:nvPr/>
        </p:nvSpPr>
        <p:spPr>
          <a:xfrm>
            <a:off x="7142851" y="2492570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Consumers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1FBB5093-5488-436C-B299-1CD0CE37E2ED}"/>
              </a:ext>
            </a:extLst>
          </p:cNvPr>
          <p:cNvSpPr/>
          <p:nvPr/>
        </p:nvSpPr>
        <p:spPr>
          <a:xfrm>
            <a:off x="5146677" y="3183722"/>
            <a:ext cx="2025650" cy="51590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40A4E2-53C2-45C5-B1E4-5FCF2C0981B7}"/>
              </a:ext>
            </a:extLst>
          </p:cNvPr>
          <p:cNvSpPr txBox="1"/>
          <p:nvPr/>
        </p:nvSpPr>
        <p:spPr>
          <a:xfrm>
            <a:off x="5449737" y="3253636"/>
            <a:ext cx="142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Interactions</a:t>
            </a:r>
          </a:p>
        </p:txBody>
      </p:sp>
      <p:sp>
        <p:nvSpPr>
          <p:cNvPr id="19" name="Flowchart: Multidocument 18">
            <a:extLst>
              <a:ext uri="{FF2B5EF4-FFF2-40B4-BE49-F238E27FC236}">
                <a16:creationId xmlns:a16="http://schemas.microsoft.com/office/drawing/2014/main" id="{6F15E573-BC0D-4CF5-99CA-36E73286F737}"/>
              </a:ext>
            </a:extLst>
          </p:cNvPr>
          <p:cNvSpPr/>
          <p:nvPr/>
        </p:nvSpPr>
        <p:spPr>
          <a:xfrm>
            <a:off x="9272735" y="3572404"/>
            <a:ext cx="1272881" cy="101855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9717C1-3C99-425C-A7C4-055BCE1F5579}"/>
              </a:ext>
            </a:extLst>
          </p:cNvPr>
          <p:cNvSpPr txBox="1"/>
          <p:nvPr/>
        </p:nvSpPr>
        <p:spPr>
          <a:xfrm>
            <a:off x="9189348" y="3865695"/>
            <a:ext cx="127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Guidance, Care Gaps, Reports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12AD4-FB0C-4F6F-848D-B2C6EE94CA81}"/>
              </a:ext>
            </a:extLst>
          </p:cNvPr>
          <p:cNvSpPr txBox="1"/>
          <p:nvPr/>
        </p:nvSpPr>
        <p:spPr>
          <a:xfrm>
            <a:off x="3360420" y="2873399"/>
            <a:ext cx="1481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Providers</a:t>
            </a:r>
          </a:p>
          <a:p>
            <a:r>
              <a:rPr lang="en-US" sz="1100" dirty="0"/>
              <a:t>Patients</a:t>
            </a:r>
          </a:p>
          <a:p>
            <a:r>
              <a:rPr lang="en-US" sz="1100" dirty="0"/>
              <a:t>Care Givers</a:t>
            </a:r>
          </a:p>
          <a:p>
            <a:r>
              <a:rPr lang="en-US" sz="1100" dirty="0"/>
              <a:t>Clinical Systems</a:t>
            </a:r>
          </a:p>
          <a:p>
            <a:r>
              <a:rPr lang="en-US" sz="1100" dirty="0"/>
              <a:t>Patient Engagement</a:t>
            </a:r>
          </a:p>
          <a:p>
            <a:r>
              <a:rPr lang="en-US" sz="1100" dirty="0"/>
              <a:t>Healthcare Systems</a:t>
            </a:r>
          </a:p>
          <a:p>
            <a:r>
              <a:rPr lang="en-US" sz="1100" dirty="0"/>
              <a:t>Labs and Imaging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7A616-0064-4A42-A465-3AB6F48D8083}"/>
              </a:ext>
            </a:extLst>
          </p:cNvPr>
          <p:cNvSpPr txBox="1"/>
          <p:nvPr/>
        </p:nvSpPr>
        <p:spPr>
          <a:xfrm>
            <a:off x="7378705" y="2855454"/>
            <a:ext cx="161289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CDS Services</a:t>
            </a:r>
          </a:p>
          <a:p>
            <a:r>
              <a:rPr lang="en-US" sz="1100" dirty="0"/>
              <a:t>Aggregators</a:t>
            </a:r>
          </a:p>
          <a:p>
            <a:r>
              <a:rPr lang="en-US" sz="1100" dirty="0"/>
              <a:t>Clinical Registries</a:t>
            </a:r>
          </a:p>
          <a:p>
            <a:r>
              <a:rPr lang="en-US" sz="1100" dirty="0"/>
              <a:t>Public Health Agencies</a:t>
            </a:r>
          </a:p>
          <a:p>
            <a:r>
              <a:rPr lang="en-US" sz="1100" dirty="0"/>
              <a:t>Population Health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D3E1B3C-006C-4D6E-9E1E-B4B5BBA4B699}"/>
              </a:ext>
            </a:extLst>
          </p:cNvPr>
          <p:cNvSpPr/>
          <p:nvPr/>
        </p:nvSpPr>
        <p:spPr>
          <a:xfrm>
            <a:off x="3761583" y="4412739"/>
            <a:ext cx="4795834" cy="10185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8C6BFA-7308-4BB7-9292-4BFF0D30DCF1}"/>
              </a:ext>
            </a:extLst>
          </p:cNvPr>
          <p:cNvSpPr txBox="1"/>
          <p:nvPr/>
        </p:nvSpPr>
        <p:spPr>
          <a:xfrm>
            <a:off x="3653231" y="4779518"/>
            <a:ext cx="196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Specifiers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A05776-1BA8-4940-B7B0-22CD8EE37D69}"/>
              </a:ext>
            </a:extLst>
          </p:cNvPr>
          <p:cNvSpPr txBox="1"/>
          <p:nvPr/>
        </p:nvSpPr>
        <p:spPr>
          <a:xfrm>
            <a:off x="5362577" y="4582579"/>
            <a:ext cx="1968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Quality Agencies</a:t>
            </a:r>
          </a:p>
          <a:p>
            <a:r>
              <a:rPr lang="en-US" sz="1100" dirty="0"/>
              <a:t>Government Agencies</a:t>
            </a:r>
          </a:p>
          <a:p>
            <a:r>
              <a:rPr lang="en-US" sz="1100" dirty="0"/>
              <a:t>Industry Consortiums</a:t>
            </a:r>
          </a:p>
          <a:p>
            <a:r>
              <a:rPr lang="en-US" sz="1100" dirty="0"/>
              <a:t>Clinical Professional Societies</a:t>
            </a:r>
          </a:p>
        </p:txBody>
      </p:sp>
      <p:sp>
        <p:nvSpPr>
          <p:cNvPr id="26" name="Flowchart: Multidocument 25">
            <a:extLst>
              <a:ext uri="{FF2B5EF4-FFF2-40B4-BE49-F238E27FC236}">
                <a16:creationId xmlns:a16="http://schemas.microsoft.com/office/drawing/2014/main" id="{ECEE3DEB-6F60-4592-8C3C-6B8720CC93A1}"/>
              </a:ext>
            </a:extLst>
          </p:cNvPr>
          <p:cNvSpPr/>
          <p:nvPr/>
        </p:nvSpPr>
        <p:spPr>
          <a:xfrm>
            <a:off x="1772354" y="3572404"/>
            <a:ext cx="1272881" cy="101855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66302-BF14-4406-B344-666E47DD8E34}"/>
              </a:ext>
            </a:extLst>
          </p:cNvPr>
          <p:cNvSpPr txBox="1"/>
          <p:nvPr/>
        </p:nvSpPr>
        <p:spPr>
          <a:xfrm>
            <a:off x="1695751" y="3875345"/>
            <a:ext cx="128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Rules, Libraries, Measures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BC0FE01-6C77-4E3B-A212-7D6FF9902C09}"/>
              </a:ext>
            </a:extLst>
          </p:cNvPr>
          <p:cNvGrpSpPr/>
          <p:nvPr/>
        </p:nvGrpSpPr>
        <p:grpSpPr>
          <a:xfrm>
            <a:off x="6496169" y="3876858"/>
            <a:ext cx="864688" cy="469360"/>
            <a:chOff x="125913" y="5331262"/>
            <a:chExt cx="864688" cy="469360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6749B2F-B375-4E7E-B452-45CFA239CF9A}"/>
                </a:ext>
              </a:extLst>
            </p:cNvPr>
            <p:cNvSpPr/>
            <p:nvPr/>
          </p:nvSpPr>
          <p:spPr>
            <a:xfrm>
              <a:off x="125913" y="5331262"/>
              <a:ext cx="864688" cy="46936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6727518-E456-40B9-A018-16429D462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362" y="5431290"/>
              <a:ext cx="278075" cy="31815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2A9D06-BDCC-426B-A123-070E9D7EF2B1}"/>
                </a:ext>
              </a:extLst>
            </p:cNvPr>
            <p:cNvSpPr txBox="1"/>
            <p:nvPr/>
          </p:nvSpPr>
          <p:spPr>
            <a:xfrm>
              <a:off x="373190" y="5405702"/>
              <a:ext cx="559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CQL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D4781F8-3462-438C-86BA-354F5C785AC9}"/>
              </a:ext>
            </a:extLst>
          </p:cNvPr>
          <p:cNvGrpSpPr/>
          <p:nvPr/>
        </p:nvGrpSpPr>
        <p:grpSpPr>
          <a:xfrm>
            <a:off x="1505830" y="4569436"/>
            <a:ext cx="1071080" cy="469360"/>
            <a:chOff x="573231" y="6245052"/>
            <a:chExt cx="1071080" cy="469360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1376B30-9058-45D7-B8DC-70BCEE2E293E}"/>
                </a:ext>
              </a:extLst>
            </p:cNvPr>
            <p:cNvSpPr/>
            <p:nvPr/>
          </p:nvSpPr>
          <p:spPr>
            <a:xfrm>
              <a:off x="573231" y="6245052"/>
              <a:ext cx="1071080" cy="46936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C8B0E0A-24D6-4336-A370-919B056A5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852" y="6333797"/>
              <a:ext cx="278075" cy="318157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658CCD-8FC0-4611-AFBB-204EEB3C2982}"/>
                </a:ext>
              </a:extLst>
            </p:cNvPr>
            <p:cNvSpPr txBox="1"/>
            <p:nvPr/>
          </p:nvSpPr>
          <p:spPr>
            <a:xfrm>
              <a:off x="837680" y="6308209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QM IG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9A9E363-8F3B-4E95-867E-653F1DC582F5}"/>
              </a:ext>
            </a:extLst>
          </p:cNvPr>
          <p:cNvGrpSpPr/>
          <p:nvPr/>
        </p:nvGrpSpPr>
        <p:grpSpPr>
          <a:xfrm>
            <a:off x="9668550" y="4751355"/>
            <a:ext cx="1068039" cy="469360"/>
            <a:chOff x="2716212" y="6306901"/>
            <a:chExt cx="1068039" cy="469360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A1422B8-056E-43CC-BB45-7F74C4D222AC}"/>
                </a:ext>
              </a:extLst>
            </p:cNvPr>
            <p:cNvSpPr/>
            <p:nvPr/>
          </p:nvSpPr>
          <p:spPr>
            <a:xfrm>
              <a:off x="2716212" y="6306901"/>
              <a:ext cx="1068039" cy="46936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21DCF10-1568-48CC-B834-81CCD78DD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3973" y="6397468"/>
              <a:ext cx="278075" cy="31815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D823BD-47ED-4B18-9994-53B04073C13E}"/>
                </a:ext>
              </a:extLst>
            </p:cNvPr>
            <p:cNvSpPr txBox="1"/>
            <p:nvPr/>
          </p:nvSpPr>
          <p:spPr>
            <a:xfrm>
              <a:off x="2984801" y="6371880"/>
              <a:ext cx="799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DEQM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6B47CD3-588A-4880-B028-D1327FD8BAF5}"/>
              </a:ext>
            </a:extLst>
          </p:cNvPr>
          <p:cNvGrpSpPr/>
          <p:nvPr/>
        </p:nvGrpSpPr>
        <p:grpSpPr>
          <a:xfrm>
            <a:off x="4716492" y="2879943"/>
            <a:ext cx="1466490" cy="469360"/>
            <a:chOff x="5446652" y="6210853"/>
            <a:chExt cx="1466490" cy="46936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6A86008C-6493-46B5-BAFB-3F12E32DAA73}"/>
                </a:ext>
              </a:extLst>
            </p:cNvPr>
            <p:cNvSpPr/>
            <p:nvPr/>
          </p:nvSpPr>
          <p:spPr>
            <a:xfrm>
              <a:off x="5446652" y="6210853"/>
              <a:ext cx="1431837" cy="46936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53F0E3A-F1A3-4200-8761-D1C45152E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1305" y="6292628"/>
              <a:ext cx="278075" cy="31815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BB8D77B-936F-496D-B8CC-9A577C5919DB}"/>
                </a:ext>
              </a:extLst>
            </p:cNvPr>
            <p:cNvSpPr txBox="1"/>
            <p:nvPr/>
          </p:nvSpPr>
          <p:spPr>
            <a:xfrm>
              <a:off x="5706080" y="6272683"/>
              <a:ext cx="1207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CDS Hooks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205180C-0462-4742-88A9-E42F87C7466B}"/>
              </a:ext>
            </a:extLst>
          </p:cNvPr>
          <p:cNvGrpSpPr/>
          <p:nvPr/>
        </p:nvGrpSpPr>
        <p:grpSpPr>
          <a:xfrm>
            <a:off x="1492944" y="5080087"/>
            <a:ext cx="1140877" cy="469360"/>
            <a:chOff x="189466" y="3622532"/>
            <a:chExt cx="1140877" cy="46936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9BC2CCB-9AEA-4959-B878-98DB5E480EAD}"/>
                </a:ext>
              </a:extLst>
            </p:cNvPr>
            <p:cNvSpPr/>
            <p:nvPr/>
          </p:nvSpPr>
          <p:spPr>
            <a:xfrm>
              <a:off x="189466" y="3622532"/>
              <a:ext cx="1083966" cy="46936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E1B5DE6-82F6-4334-8107-A9EBA267F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824" y="3699630"/>
              <a:ext cx="278075" cy="31815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4244B1-B66E-4B98-BC0E-A03E78F480B1}"/>
                </a:ext>
              </a:extLst>
            </p:cNvPr>
            <p:cNvSpPr txBox="1"/>
            <p:nvPr/>
          </p:nvSpPr>
          <p:spPr>
            <a:xfrm>
              <a:off x="491652" y="3674042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CPG IG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C64349-B4DA-496F-BFB0-B2A1D39D04E4}"/>
              </a:ext>
            </a:extLst>
          </p:cNvPr>
          <p:cNvGrpSpPr/>
          <p:nvPr/>
        </p:nvGrpSpPr>
        <p:grpSpPr>
          <a:xfrm>
            <a:off x="5644869" y="5760648"/>
            <a:ext cx="1207061" cy="469360"/>
            <a:chOff x="8127101" y="6122756"/>
            <a:chExt cx="1207061" cy="469360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B610DA9-3D1E-49B6-A450-DCAE83FCBF9A}"/>
                </a:ext>
              </a:extLst>
            </p:cNvPr>
            <p:cNvSpPr/>
            <p:nvPr/>
          </p:nvSpPr>
          <p:spPr>
            <a:xfrm>
              <a:off x="8127101" y="6122756"/>
              <a:ext cx="1207061" cy="46936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7D9B84C-5236-4126-BC50-C409F6280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21454" y="6206857"/>
              <a:ext cx="278075" cy="31815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EE93511-BE47-46D6-B1DC-93E35B1E9C27}"/>
                </a:ext>
              </a:extLst>
            </p:cNvPr>
            <p:cNvSpPr txBox="1"/>
            <p:nvPr/>
          </p:nvSpPr>
          <p:spPr>
            <a:xfrm>
              <a:off x="8432282" y="6181269"/>
              <a:ext cx="8970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QI Core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30D46B5-B7C2-4D64-A177-6A15CEB55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133" y="1970816"/>
            <a:ext cx="855312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0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10B5F9-0B96-44E3-947A-60B57301D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11" y="4770379"/>
            <a:ext cx="1409999" cy="84600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A95FC26E-1C1C-4D67-A246-7ADC3088A85E}"/>
              </a:ext>
            </a:extLst>
          </p:cNvPr>
          <p:cNvGrpSpPr/>
          <p:nvPr/>
        </p:nvGrpSpPr>
        <p:grpSpPr>
          <a:xfrm>
            <a:off x="1916327" y="5020961"/>
            <a:ext cx="1352367" cy="1622840"/>
            <a:chOff x="966000" y="2349000"/>
            <a:chExt cx="1800000" cy="21600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FCFF04A4-7213-4867-A518-8A9542549217}"/>
                </a:ext>
              </a:extLst>
            </p:cNvPr>
            <p:cNvSpPr/>
            <p:nvPr/>
          </p:nvSpPr>
          <p:spPr>
            <a:xfrm>
              <a:off x="1317000" y="2349000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" name="Rectangle 3" descr="City">
              <a:extLst>
                <a:ext uri="{FF2B5EF4-FFF2-40B4-BE49-F238E27FC236}">
                  <a16:creationId xmlns:a16="http://schemas.microsoft.com/office/drawing/2014/main" id="{6C61B9BC-5274-4E3D-8D44-A5BDC90E36AF}"/>
                </a:ext>
              </a:extLst>
            </p:cNvPr>
            <p:cNvSpPr/>
            <p:nvPr/>
          </p:nvSpPr>
          <p:spPr>
            <a:xfrm>
              <a:off x="1551000" y="2583000"/>
              <a:ext cx="630000" cy="630000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997576B-AC47-4D24-B686-E5479CC62659}"/>
                </a:ext>
              </a:extLst>
            </p:cNvPr>
            <p:cNvGrpSpPr/>
            <p:nvPr/>
          </p:nvGrpSpPr>
          <p:grpSpPr>
            <a:xfrm>
              <a:off x="966000" y="3789000"/>
              <a:ext cx="1800000" cy="720000"/>
              <a:chOff x="127800" y="2535669"/>
              <a:chExt cx="1800000" cy="720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0A305B3-D5FF-4EC2-AEAF-9DF88623A5DE}"/>
                  </a:ext>
                </a:extLst>
              </p:cNvPr>
              <p:cNvSpPr/>
              <p:nvPr/>
            </p:nvSpPr>
            <p:spPr>
              <a:xfrm>
                <a:off x="127800" y="2535669"/>
                <a:ext cx="1800000" cy="720000"/>
              </a:xfrm>
              <a:prstGeom prst="rect">
                <a:avLst/>
              </a:prstGeom>
            </p:spPr>
            <p:style>
              <a:lnRef idx="0">
                <a:schemeClr val="dk2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dk2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C6F5DEC-3322-4F36-B13C-FBB1BD4FD0E4}"/>
                  </a:ext>
                </a:extLst>
              </p:cNvPr>
              <p:cNvSpPr txBox="1"/>
              <p:nvPr/>
            </p:nvSpPr>
            <p:spPr>
              <a:xfrm>
                <a:off x="127800" y="2535669"/>
                <a:ext cx="1800000" cy="720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cap="all"/>
                </a:pPr>
                <a:r>
                  <a:rPr lang="en-US" sz="1100" dirty="0"/>
                  <a:t>Foundation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9DC361-DDA4-4926-AB04-F96C8ED9E52A}"/>
              </a:ext>
            </a:extLst>
          </p:cNvPr>
          <p:cNvGrpSpPr/>
          <p:nvPr/>
        </p:nvGrpSpPr>
        <p:grpSpPr>
          <a:xfrm>
            <a:off x="3268694" y="5018580"/>
            <a:ext cx="1352367" cy="1622840"/>
            <a:chOff x="3081000" y="2349000"/>
            <a:chExt cx="1800000" cy="2160000"/>
          </a:xfrm>
        </p:grpSpPr>
        <p:sp>
          <p:nvSpPr>
            <p:cNvPr id="6" name="Rectangle: Diagonal Corners Rounded 5">
              <a:extLst>
                <a:ext uri="{FF2B5EF4-FFF2-40B4-BE49-F238E27FC236}">
                  <a16:creationId xmlns:a16="http://schemas.microsoft.com/office/drawing/2014/main" id="{5D6C6CB2-4E0A-40B5-B0B9-26599C9CD944}"/>
                </a:ext>
              </a:extLst>
            </p:cNvPr>
            <p:cNvSpPr/>
            <p:nvPr/>
          </p:nvSpPr>
          <p:spPr>
            <a:xfrm>
              <a:off x="3432000" y="2349000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7" name="Rectangle 6" descr="Checkmark">
              <a:extLst>
                <a:ext uri="{FF2B5EF4-FFF2-40B4-BE49-F238E27FC236}">
                  <a16:creationId xmlns:a16="http://schemas.microsoft.com/office/drawing/2014/main" id="{869ED83E-447A-4E66-9E14-F36CC4874C4B}"/>
                </a:ext>
              </a:extLst>
            </p:cNvPr>
            <p:cNvSpPr/>
            <p:nvPr/>
          </p:nvSpPr>
          <p:spPr>
            <a:xfrm>
              <a:off x="3666000" y="2582999"/>
              <a:ext cx="630000" cy="630000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BE6CB9-3CF5-4A1E-900B-D583AAAAC2C3}"/>
                </a:ext>
              </a:extLst>
            </p:cNvPr>
            <p:cNvGrpSpPr/>
            <p:nvPr/>
          </p:nvGrpSpPr>
          <p:grpSpPr>
            <a:xfrm>
              <a:off x="3081000" y="3789000"/>
              <a:ext cx="1800000" cy="720000"/>
              <a:chOff x="2242800" y="2535669"/>
              <a:chExt cx="1800000" cy="7200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EE8978-47CE-45BC-8E38-CB2308F687D8}"/>
                  </a:ext>
                </a:extLst>
              </p:cNvPr>
              <p:cNvSpPr/>
              <p:nvPr/>
            </p:nvSpPr>
            <p:spPr>
              <a:xfrm>
                <a:off x="2242800" y="2535669"/>
                <a:ext cx="1800000" cy="720000"/>
              </a:xfrm>
              <a:prstGeom prst="rect">
                <a:avLst/>
              </a:prstGeom>
            </p:spPr>
            <p:style>
              <a:lnRef idx="0">
                <a:schemeClr val="dk2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dk2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3CF8E2-22D9-4656-A7A0-B21CCEEAAE52}"/>
                  </a:ext>
                </a:extLst>
              </p:cNvPr>
              <p:cNvSpPr txBox="1"/>
              <p:nvPr/>
            </p:nvSpPr>
            <p:spPr>
              <a:xfrm>
                <a:off x="2242800" y="2535669"/>
                <a:ext cx="1800000" cy="720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cap="all"/>
                </a:pPr>
                <a:r>
                  <a:rPr lang="en-US" sz="1200" kern="1200"/>
                  <a:t>Conformance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6110138-5B34-49FA-BAE0-62FF3231E14A}"/>
              </a:ext>
            </a:extLst>
          </p:cNvPr>
          <p:cNvGrpSpPr/>
          <p:nvPr/>
        </p:nvGrpSpPr>
        <p:grpSpPr>
          <a:xfrm>
            <a:off x="4621061" y="5018580"/>
            <a:ext cx="1352367" cy="1622840"/>
            <a:chOff x="5196000" y="2349000"/>
            <a:chExt cx="1800000" cy="2160000"/>
          </a:xfrm>
        </p:grpSpPr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82D03FE5-BD95-4C90-A2D5-3162B3F926FF}"/>
                </a:ext>
              </a:extLst>
            </p:cNvPr>
            <p:cNvSpPr/>
            <p:nvPr/>
          </p:nvSpPr>
          <p:spPr>
            <a:xfrm>
              <a:off x="5547000" y="2349000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0" name="Rectangle 9" descr="Hierarchy">
              <a:extLst>
                <a:ext uri="{FF2B5EF4-FFF2-40B4-BE49-F238E27FC236}">
                  <a16:creationId xmlns:a16="http://schemas.microsoft.com/office/drawing/2014/main" id="{0444D7DE-1E7F-407B-8B8D-517BDE6A8CD5}"/>
                </a:ext>
              </a:extLst>
            </p:cNvPr>
            <p:cNvSpPr/>
            <p:nvPr/>
          </p:nvSpPr>
          <p:spPr>
            <a:xfrm>
              <a:off x="5781000" y="2582999"/>
              <a:ext cx="630000" cy="630000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E036D1-BEDD-47DE-8984-D6495F104648}"/>
                </a:ext>
              </a:extLst>
            </p:cNvPr>
            <p:cNvGrpSpPr/>
            <p:nvPr/>
          </p:nvGrpSpPr>
          <p:grpSpPr>
            <a:xfrm>
              <a:off x="5196000" y="3789000"/>
              <a:ext cx="1800000" cy="720000"/>
              <a:chOff x="4357800" y="2535669"/>
              <a:chExt cx="1800000" cy="720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8E0982C-9E8A-4305-A9A7-10DA86413B55}"/>
                  </a:ext>
                </a:extLst>
              </p:cNvPr>
              <p:cNvSpPr/>
              <p:nvPr/>
            </p:nvSpPr>
            <p:spPr>
              <a:xfrm>
                <a:off x="4357800" y="2535669"/>
                <a:ext cx="1800000" cy="720000"/>
              </a:xfrm>
              <a:prstGeom prst="rect">
                <a:avLst/>
              </a:prstGeom>
            </p:spPr>
            <p:style>
              <a:lnRef idx="0">
                <a:schemeClr val="dk2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dk2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372F8-AE09-4C35-8F1F-698A6785554E}"/>
                  </a:ext>
                </a:extLst>
              </p:cNvPr>
              <p:cNvSpPr txBox="1"/>
              <p:nvPr/>
            </p:nvSpPr>
            <p:spPr>
              <a:xfrm>
                <a:off x="4357800" y="2535669"/>
                <a:ext cx="1800000" cy="720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cap="all"/>
                </a:pPr>
                <a:r>
                  <a:rPr lang="en-US" sz="1200" kern="1200"/>
                  <a:t>Administration</a:t>
                </a: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9FCCB7-F8B5-4DA1-ACA0-A87A9ADC69A6}"/>
              </a:ext>
            </a:extLst>
          </p:cNvPr>
          <p:cNvGrpSpPr/>
          <p:nvPr/>
        </p:nvGrpSpPr>
        <p:grpSpPr>
          <a:xfrm>
            <a:off x="5970518" y="5018580"/>
            <a:ext cx="1352367" cy="1622840"/>
            <a:chOff x="7311000" y="2349000"/>
            <a:chExt cx="1800000" cy="2160000"/>
          </a:xfrm>
        </p:grpSpPr>
        <p:sp>
          <p:nvSpPr>
            <p:cNvPr id="12" name="Rectangle: Diagonal Corners Rounded 11">
              <a:extLst>
                <a:ext uri="{FF2B5EF4-FFF2-40B4-BE49-F238E27FC236}">
                  <a16:creationId xmlns:a16="http://schemas.microsoft.com/office/drawing/2014/main" id="{63514769-E01D-4FD0-B2E0-B64FC9214AFA}"/>
                </a:ext>
              </a:extLst>
            </p:cNvPr>
            <p:cNvSpPr/>
            <p:nvPr/>
          </p:nvSpPr>
          <p:spPr>
            <a:xfrm>
              <a:off x="7662000" y="2349000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" name="Rectangle 12" descr="Stethoscope">
              <a:extLst>
                <a:ext uri="{FF2B5EF4-FFF2-40B4-BE49-F238E27FC236}">
                  <a16:creationId xmlns:a16="http://schemas.microsoft.com/office/drawing/2014/main" id="{8F189E16-677E-4B32-A7EC-BFFF46FB4D26}"/>
                </a:ext>
              </a:extLst>
            </p:cNvPr>
            <p:cNvSpPr/>
            <p:nvPr/>
          </p:nvSpPr>
          <p:spPr>
            <a:xfrm>
              <a:off x="7896000" y="2582999"/>
              <a:ext cx="630000" cy="630000"/>
            </a:xfrm>
            <a:prstGeom prst="rect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3BF3B34-F81F-48DE-9DCF-B08C9848FA77}"/>
                </a:ext>
              </a:extLst>
            </p:cNvPr>
            <p:cNvGrpSpPr/>
            <p:nvPr/>
          </p:nvGrpSpPr>
          <p:grpSpPr>
            <a:xfrm>
              <a:off x="7311000" y="3789000"/>
              <a:ext cx="1800000" cy="720000"/>
              <a:chOff x="6472800" y="2535669"/>
              <a:chExt cx="1800000" cy="72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BEAFC41-A0A1-4E87-AC35-BE88EA5EF283}"/>
                  </a:ext>
                </a:extLst>
              </p:cNvPr>
              <p:cNvSpPr/>
              <p:nvPr/>
            </p:nvSpPr>
            <p:spPr>
              <a:xfrm>
                <a:off x="6472800" y="2535669"/>
                <a:ext cx="1800000" cy="720000"/>
              </a:xfrm>
              <a:prstGeom prst="rect">
                <a:avLst/>
              </a:prstGeom>
            </p:spPr>
            <p:style>
              <a:lnRef idx="0">
                <a:schemeClr val="dk2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dk2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5ABC41E-FE4C-4F35-B8E3-534B43D10B41}"/>
                  </a:ext>
                </a:extLst>
              </p:cNvPr>
              <p:cNvSpPr txBox="1"/>
              <p:nvPr/>
            </p:nvSpPr>
            <p:spPr>
              <a:xfrm>
                <a:off x="6472800" y="2535669"/>
                <a:ext cx="1800000" cy="720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cap="all"/>
                </a:pPr>
                <a:r>
                  <a:rPr lang="en-US" sz="1200" kern="1200"/>
                  <a:t>Clinical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E8EEBFC-35EA-49E3-8DAB-CB0A92C6BE53}"/>
              </a:ext>
            </a:extLst>
          </p:cNvPr>
          <p:cNvGrpSpPr/>
          <p:nvPr/>
        </p:nvGrpSpPr>
        <p:grpSpPr>
          <a:xfrm>
            <a:off x="7325795" y="5007698"/>
            <a:ext cx="1352367" cy="1622840"/>
            <a:chOff x="9426000" y="2349000"/>
            <a:chExt cx="1800000" cy="2160000"/>
          </a:xfrm>
        </p:grpSpPr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5C8DEE5F-48FB-4DCF-B9A6-C77FB7D8F45C}"/>
                </a:ext>
              </a:extLst>
            </p:cNvPr>
            <p:cNvSpPr/>
            <p:nvPr/>
          </p:nvSpPr>
          <p:spPr>
            <a:xfrm>
              <a:off x="9777000" y="2349000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6" name="Rectangle 15" descr="Head with Gears">
              <a:extLst>
                <a:ext uri="{FF2B5EF4-FFF2-40B4-BE49-F238E27FC236}">
                  <a16:creationId xmlns:a16="http://schemas.microsoft.com/office/drawing/2014/main" id="{DB7C798B-9BED-4FCB-8E4A-8004514E0412}"/>
                </a:ext>
              </a:extLst>
            </p:cNvPr>
            <p:cNvSpPr/>
            <p:nvPr/>
          </p:nvSpPr>
          <p:spPr>
            <a:xfrm>
              <a:off x="10011000" y="2582999"/>
              <a:ext cx="630000" cy="630000"/>
            </a:xfrm>
            <a:prstGeom prst="rect">
              <a:avLst/>
            </a:prstGeom>
            <a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096D43B-20E5-46AC-A161-868B9E1EEFE7}"/>
                </a:ext>
              </a:extLst>
            </p:cNvPr>
            <p:cNvGrpSpPr/>
            <p:nvPr/>
          </p:nvGrpSpPr>
          <p:grpSpPr>
            <a:xfrm>
              <a:off x="9426000" y="3789000"/>
              <a:ext cx="1800000" cy="720000"/>
              <a:chOff x="8587800" y="2535669"/>
              <a:chExt cx="1800000" cy="72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B17A45E-E648-41D4-B844-C482712C1DE3}"/>
                  </a:ext>
                </a:extLst>
              </p:cNvPr>
              <p:cNvSpPr/>
              <p:nvPr/>
            </p:nvSpPr>
            <p:spPr>
              <a:xfrm>
                <a:off x="8587800" y="2535669"/>
                <a:ext cx="1800000" cy="720000"/>
              </a:xfrm>
              <a:prstGeom prst="rect">
                <a:avLst/>
              </a:prstGeom>
            </p:spPr>
            <p:style>
              <a:lnRef idx="0">
                <a:schemeClr val="dk2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dk2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F4CFE9-1229-465B-8AB8-0AE3F8A7C434}"/>
                  </a:ext>
                </a:extLst>
              </p:cNvPr>
              <p:cNvSpPr txBox="1"/>
              <p:nvPr/>
            </p:nvSpPr>
            <p:spPr>
              <a:xfrm>
                <a:off x="8587800" y="2535669"/>
                <a:ext cx="1800000" cy="720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cap="all"/>
                </a:pPr>
                <a:r>
                  <a:rPr lang="en-US" sz="1200" kern="1200"/>
                  <a:t>Reasoning</a:t>
                </a: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4884DFD-F795-447A-AB73-65C28F9EF344}"/>
              </a:ext>
            </a:extLst>
          </p:cNvPr>
          <p:cNvGrpSpPr/>
          <p:nvPr/>
        </p:nvGrpSpPr>
        <p:grpSpPr>
          <a:xfrm>
            <a:off x="10376327" y="2505317"/>
            <a:ext cx="1352367" cy="1489677"/>
            <a:chOff x="2907510" y="1010464"/>
            <a:chExt cx="1800000" cy="1982760"/>
          </a:xfrm>
        </p:grpSpPr>
        <p:sp>
          <p:nvSpPr>
            <p:cNvPr id="33" name="Rectangle: Diagonal Corners Rounded 32">
              <a:extLst>
                <a:ext uri="{FF2B5EF4-FFF2-40B4-BE49-F238E27FC236}">
                  <a16:creationId xmlns:a16="http://schemas.microsoft.com/office/drawing/2014/main" id="{CCE2D025-CF15-4B94-B479-382CFA544368}"/>
                </a:ext>
              </a:extLst>
            </p:cNvPr>
            <p:cNvSpPr/>
            <p:nvPr/>
          </p:nvSpPr>
          <p:spPr>
            <a:xfrm>
              <a:off x="3258510" y="1010464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 sz="11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E705C1-F6A7-4A78-B9B0-FE51B1729D1D}"/>
                </a:ext>
              </a:extLst>
            </p:cNvPr>
            <p:cNvSpPr txBox="1"/>
            <p:nvPr/>
          </p:nvSpPr>
          <p:spPr>
            <a:xfrm>
              <a:off x="2907510" y="2273224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200" kern="1200" dirty="0"/>
                <a:t>EBM-on-FHIR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CC9B04B-9493-4974-8D43-A49652EB5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004" y="1169644"/>
              <a:ext cx="840134" cy="840134"/>
            </a:xfrm>
            <a:prstGeom prst="rect">
              <a:avLst/>
            </a:prstGeom>
          </p:spPr>
        </p:pic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91AAF543-0361-461F-BAD8-FAB07CF3A456}"/>
              </a:ext>
            </a:extLst>
          </p:cNvPr>
          <p:cNvGrpSpPr/>
          <p:nvPr/>
        </p:nvGrpSpPr>
        <p:grpSpPr>
          <a:xfrm>
            <a:off x="8828642" y="2505368"/>
            <a:ext cx="1352367" cy="1489677"/>
            <a:chOff x="4473510" y="1010464"/>
            <a:chExt cx="1800000" cy="1982760"/>
          </a:xfrm>
        </p:grpSpPr>
        <p:sp>
          <p:nvSpPr>
            <p:cNvPr id="41" name="Rectangle: Diagonal Corners Rounded 40">
              <a:extLst>
                <a:ext uri="{FF2B5EF4-FFF2-40B4-BE49-F238E27FC236}">
                  <a16:creationId xmlns:a16="http://schemas.microsoft.com/office/drawing/2014/main" id="{FB89AC8E-D2BC-4F4B-99CC-C06614264EA6}"/>
                </a:ext>
              </a:extLst>
            </p:cNvPr>
            <p:cNvSpPr/>
            <p:nvPr/>
          </p:nvSpPr>
          <p:spPr>
            <a:xfrm>
              <a:off x="4824510" y="1010464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 sz="1100" dirty="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0FD1415-2A71-4EE0-815A-5F750A293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3195" y="1109149"/>
              <a:ext cx="900629" cy="900629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9ADB29-15CB-4F97-9078-DE2B2E647CD4}"/>
                </a:ext>
              </a:extLst>
            </p:cNvPr>
            <p:cNvSpPr txBox="1"/>
            <p:nvPr/>
          </p:nvSpPr>
          <p:spPr>
            <a:xfrm>
              <a:off x="4473510" y="2273224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200" kern="1200" dirty="0"/>
                <a:t>CPG-on-FHIR</a:t>
              </a:r>
            </a:p>
          </p:txBody>
        </p: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7DC50A98-5370-4C8B-B8D1-503947AC75CC}"/>
              </a:ext>
            </a:extLst>
          </p:cNvPr>
          <p:cNvGrpSpPr/>
          <p:nvPr/>
        </p:nvGrpSpPr>
        <p:grpSpPr>
          <a:xfrm>
            <a:off x="5748229" y="2497141"/>
            <a:ext cx="1352367" cy="1490500"/>
            <a:chOff x="7605510" y="1009369"/>
            <a:chExt cx="1800000" cy="1983855"/>
          </a:xfrm>
        </p:grpSpPr>
        <p:sp>
          <p:nvSpPr>
            <p:cNvPr id="50" name="Rectangle: Diagonal Corners Rounded 49">
              <a:extLst>
                <a:ext uri="{FF2B5EF4-FFF2-40B4-BE49-F238E27FC236}">
                  <a16:creationId xmlns:a16="http://schemas.microsoft.com/office/drawing/2014/main" id="{551609DD-6AB0-41A0-876A-613EAEE0CE9C}"/>
                </a:ext>
              </a:extLst>
            </p:cNvPr>
            <p:cNvSpPr/>
            <p:nvPr/>
          </p:nvSpPr>
          <p:spPr>
            <a:xfrm>
              <a:off x="7954184" y="1009369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 sz="11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D57052D-7037-4465-9AC7-C2F505331E0B}"/>
                </a:ext>
              </a:extLst>
            </p:cNvPr>
            <p:cNvSpPr txBox="1"/>
            <p:nvPr/>
          </p:nvSpPr>
          <p:spPr>
            <a:xfrm>
              <a:off x="7605510" y="2273224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200" kern="1200" dirty="0"/>
                <a:t>DEQM-IG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5AF647C-2773-4177-BF0E-2DB056E5E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7513" y="1062000"/>
              <a:ext cx="915444" cy="915444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46462FD-829B-4345-BCEB-7501ED399846}"/>
              </a:ext>
            </a:extLst>
          </p:cNvPr>
          <p:cNvGrpSpPr/>
          <p:nvPr/>
        </p:nvGrpSpPr>
        <p:grpSpPr>
          <a:xfrm>
            <a:off x="3378951" y="2510985"/>
            <a:ext cx="1352367" cy="1426969"/>
            <a:chOff x="5696020" y="3073636"/>
            <a:chExt cx="1800000" cy="1899296"/>
          </a:xfrm>
        </p:grpSpPr>
        <p:sp>
          <p:nvSpPr>
            <p:cNvPr id="54" name="Rectangle: Diagonal Corners Rounded 53">
              <a:extLst>
                <a:ext uri="{FF2B5EF4-FFF2-40B4-BE49-F238E27FC236}">
                  <a16:creationId xmlns:a16="http://schemas.microsoft.com/office/drawing/2014/main" id="{3A399E88-BB41-4265-A7E4-65D6169F5CAB}"/>
                </a:ext>
              </a:extLst>
            </p:cNvPr>
            <p:cNvSpPr/>
            <p:nvPr/>
          </p:nvSpPr>
          <p:spPr>
            <a:xfrm>
              <a:off x="6047020" y="3073636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3">
                <a:lumMod val="50000"/>
              </a:schemeClr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40A0095-305A-409C-AC37-428AAF02DE21}"/>
                </a:ext>
              </a:extLst>
            </p:cNvPr>
            <p:cNvSpPr txBox="1"/>
            <p:nvPr/>
          </p:nvSpPr>
          <p:spPr>
            <a:xfrm>
              <a:off x="5696020" y="4252932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200" kern="1200" dirty="0"/>
                <a:t>QI-Core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92D2C18-285C-4E38-B7B9-95F488DE4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6132" y="3241965"/>
              <a:ext cx="759776" cy="759776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9A15AC5-BCB3-4C33-82A6-BBB9B9A0CB16}"/>
              </a:ext>
            </a:extLst>
          </p:cNvPr>
          <p:cNvGrpSpPr/>
          <p:nvPr/>
        </p:nvGrpSpPr>
        <p:grpSpPr>
          <a:xfrm>
            <a:off x="1925670" y="2530532"/>
            <a:ext cx="1352367" cy="1426969"/>
            <a:chOff x="4169112" y="3087282"/>
            <a:chExt cx="1800000" cy="1899296"/>
          </a:xfrm>
        </p:grpSpPr>
        <p:sp>
          <p:nvSpPr>
            <p:cNvPr id="58" name="Rectangle: Diagonal Corners Rounded 57">
              <a:extLst>
                <a:ext uri="{FF2B5EF4-FFF2-40B4-BE49-F238E27FC236}">
                  <a16:creationId xmlns:a16="http://schemas.microsoft.com/office/drawing/2014/main" id="{E68EA5AB-0282-4FB5-B043-398AFD24ED15}"/>
                </a:ext>
              </a:extLst>
            </p:cNvPr>
            <p:cNvSpPr/>
            <p:nvPr/>
          </p:nvSpPr>
          <p:spPr>
            <a:xfrm>
              <a:off x="4520112" y="3087282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3">
                <a:lumMod val="50000"/>
              </a:schemeClr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8CBD78-D584-41C2-8C4F-0FCA6E7DED74}"/>
                </a:ext>
              </a:extLst>
            </p:cNvPr>
            <p:cNvSpPr txBox="1"/>
            <p:nvPr/>
          </p:nvSpPr>
          <p:spPr>
            <a:xfrm>
              <a:off x="4169112" y="4266578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200" dirty="0"/>
                <a:t>US</a:t>
              </a:r>
              <a:r>
                <a:rPr lang="en-US" sz="1200" kern="1200" dirty="0"/>
                <a:t>-Core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A2D18FC-4896-4C81-8153-2118D8A13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0094" y="3233644"/>
              <a:ext cx="790018" cy="790018"/>
            </a:xfrm>
            <a:prstGeom prst="rect">
              <a:avLst/>
            </a:prstGeom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DC5ECB4C-0930-4027-9656-2CB10CAF50CF}"/>
              </a:ext>
            </a:extLst>
          </p:cNvPr>
          <p:cNvGrpSpPr/>
          <p:nvPr/>
        </p:nvGrpSpPr>
        <p:grpSpPr>
          <a:xfrm>
            <a:off x="7319149" y="2505367"/>
            <a:ext cx="1352367" cy="1489677"/>
            <a:chOff x="6039510" y="1010463"/>
            <a:chExt cx="1800000" cy="1982761"/>
          </a:xfrm>
        </p:grpSpPr>
        <p:sp>
          <p:nvSpPr>
            <p:cNvPr id="45" name="Rectangle: Diagonal Corners Rounded 44">
              <a:extLst>
                <a:ext uri="{FF2B5EF4-FFF2-40B4-BE49-F238E27FC236}">
                  <a16:creationId xmlns:a16="http://schemas.microsoft.com/office/drawing/2014/main" id="{79280F84-27CE-4A49-9C3D-3FA051F13911}"/>
                </a:ext>
              </a:extLst>
            </p:cNvPr>
            <p:cNvSpPr/>
            <p:nvPr/>
          </p:nvSpPr>
          <p:spPr>
            <a:xfrm>
              <a:off x="6390510" y="1010463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 sz="11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9D92C2E-611C-43F4-BF87-CCD3E2F9E152}"/>
                </a:ext>
              </a:extLst>
            </p:cNvPr>
            <p:cNvSpPr txBox="1"/>
            <p:nvPr/>
          </p:nvSpPr>
          <p:spPr>
            <a:xfrm>
              <a:off x="6039510" y="2273224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200" kern="1200" dirty="0"/>
                <a:t>QM-IG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040E69D-024F-4CF8-90D6-4D53E1FBC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0334" y="1050287"/>
              <a:ext cx="1018351" cy="1018351"/>
            </a:xfrm>
            <a:prstGeom prst="rect">
              <a:avLst/>
            </a:prstGeom>
          </p:spPr>
        </p:pic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EFF7093A-9DF6-4DFF-820D-8F2D07BF7632}"/>
              </a:ext>
            </a:extLst>
          </p:cNvPr>
          <p:cNvGrpSpPr/>
          <p:nvPr/>
        </p:nvGrpSpPr>
        <p:grpSpPr>
          <a:xfrm>
            <a:off x="6050265" y="466374"/>
            <a:ext cx="1081487" cy="1103642"/>
            <a:chOff x="2233320" y="309617"/>
            <a:chExt cx="1439460" cy="1468948"/>
          </a:xfrm>
        </p:grpSpPr>
        <p:sp>
          <p:nvSpPr>
            <p:cNvPr id="68" name="Rectangle: Diagonal Corners Rounded 67">
              <a:extLst>
                <a:ext uri="{FF2B5EF4-FFF2-40B4-BE49-F238E27FC236}">
                  <a16:creationId xmlns:a16="http://schemas.microsoft.com/office/drawing/2014/main" id="{2A4620E3-D0B4-4327-9BA3-428DD18C8189}"/>
                </a:ext>
              </a:extLst>
            </p:cNvPr>
            <p:cNvSpPr/>
            <p:nvPr/>
          </p:nvSpPr>
          <p:spPr>
            <a:xfrm>
              <a:off x="2404050" y="309617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 sz="11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AF53698-EFAC-42E3-AB7E-35204BD8957A}"/>
                </a:ext>
              </a:extLst>
            </p:cNvPr>
            <p:cNvSpPr txBox="1"/>
            <p:nvPr/>
          </p:nvSpPr>
          <p:spPr>
            <a:xfrm>
              <a:off x="2233320" y="1488913"/>
              <a:ext cx="1439460" cy="2896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200" dirty="0"/>
                <a:t>HEDIS-IG</a:t>
              </a:r>
              <a:endParaRPr lang="en-US" sz="1200" kern="1200" dirty="0"/>
            </a:p>
          </p:txBody>
        </p:sp>
        <p:pic>
          <p:nvPicPr>
            <p:cNvPr id="1029" name="Picture 1028">
              <a:extLst>
                <a:ext uri="{FF2B5EF4-FFF2-40B4-BE49-F238E27FC236}">
                  <a16:creationId xmlns:a16="http://schemas.microsoft.com/office/drawing/2014/main" id="{40DEF351-6439-42F8-905A-85687B5B6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480" y="411773"/>
              <a:ext cx="789140" cy="789140"/>
            </a:xfrm>
            <a:prstGeom prst="rect">
              <a:avLst/>
            </a:prstGeom>
          </p:spPr>
        </p:pic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B3C0FEBF-EE79-4526-8170-EB88FF542819}"/>
              </a:ext>
            </a:extLst>
          </p:cNvPr>
          <p:cNvGrpSpPr/>
          <p:nvPr/>
        </p:nvGrpSpPr>
        <p:grpSpPr>
          <a:xfrm>
            <a:off x="8189880" y="403525"/>
            <a:ext cx="1081487" cy="1124502"/>
            <a:chOff x="3560576" y="281853"/>
            <a:chExt cx="1439460" cy="1496712"/>
          </a:xfrm>
        </p:grpSpPr>
        <p:sp>
          <p:nvSpPr>
            <p:cNvPr id="69" name="Rectangle: Diagonal Corners Rounded 68">
              <a:extLst>
                <a:ext uri="{FF2B5EF4-FFF2-40B4-BE49-F238E27FC236}">
                  <a16:creationId xmlns:a16="http://schemas.microsoft.com/office/drawing/2014/main" id="{0755C0F0-07C4-48D5-ACE4-5B4D79D55CC3}"/>
                </a:ext>
              </a:extLst>
            </p:cNvPr>
            <p:cNvSpPr/>
            <p:nvPr/>
          </p:nvSpPr>
          <p:spPr>
            <a:xfrm>
              <a:off x="3742240" y="281853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 sz="11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530CFD-9A27-4EFB-977F-BD3B5C23C42E}"/>
                </a:ext>
              </a:extLst>
            </p:cNvPr>
            <p:cNvSpPr txBox="1"/>
            <p:nvPr/>
          </p:nvSpPr>
          <p:spPr>
            <a:xfrm>
              <a:off x="3560576" y="1488913"/>
              <a:ext cx="1439460" cy="2896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200" dirty="0"/>
                <a:t>CDC Opioids</a:t>
              </a:r>
              <a:endParaRPr lang="en-US" sz="1200" kern="1200" dirty="0"/>
            </a:p>
          </p:txBody>
        </p:sp>
        <p:pic>
          <p:nvPicPr>
            <p:cNvPr id="1031" name="Picture 1030">
              <a:extLst>
                <a:ext uri="{FF2B5EF4-FFF2-40B4-BE49-F238E27FC236}">
                  <a16:creationId xmlns:a16="http://schemas.microsoft.com/office/drawing/2014/main" id="{1A1FD9C7-CA92-44AD-90CC-44E1FC049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253" y="444757"/>
              <a:ext cx="824105" cy="824105"/>
            </a:xfrm>
            <a:prstGeom prst="rect">
              <a:avLst/>
            </a:prstGeom>
          </p:spPr>
        </p:pic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EF3BAE44-DC4A-4D2E-9106-986E9FDCFB6B}"/>
              </a:ext>
            </a:extLst>
          </p:cNvPr>
          <p:cNvGrpSpPr/>
          <p:nvPr/>
        </p:nvGrpSpPr>
        <p:grpSpPr>
          <a:xfrm>
            <a:off x="10329496" y="412989"/>
            <a:ext cx="1081487" cy="1149447"/>
            <a:chOff x="9617220" y="250586"/>
            <a:chExt cx="1439460" cy="1529914"/>
          </a:xfrm>
        </p:grpSpPr>
        <p:sp>
          <p:nvSpPr>
            <p:cNvPr id="70" name="Rectangle: Diagonal Corners Rounded 69">
              <a:extLst>
                <a:ext uri="{FF2B5EF4-FFF2-40B4-BE49-F238E27FC236}">
                  <a16:creationId xmlns:a16="http://schemas.microsoft.com/office/drawing/2014/main" id="{2BB0788D-F592-4FDF-8201-403FD0ECE323}"/>
                </a:ext>
              </a:extLst>
            </p:cNvPr>
            <p:cNvSpPr/>
            <p:nvPr/>
          </p:nvSpPr>
          <p:spPr>
            <a:xfrm>
              <a:off x="9787950" y="250586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 sz="11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F17FE83-5720-40A7-81CB-C12A11AE9434}"/>
                </a:ext>
              </a:extLst>
            </p:cNvPr>
            <p:cNvSpPr txBox="1"/>
            <p:nvPr/>
          </p:nvSpPr>
          <p:spPr>
            <a:xfrm>
              <a:off x="9617220" y="1490848"/>
              <a:ext cx="1439460" cy="2896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200" dirty="0"/>
                <a:t>WHO ANC</a:t>
              </a:r>
              <a:endParaRPr lang="en-US" sz="1200" kern="1200" dirty="0"/>
            </a:p>
          </p:txBody>
        </p:sp>
        <p:pic>
          <p:nvPicPr>
            <p:cNvPr id="1033" name="Picture 1032">
              <a:extLst>
                <a:ext uri="{FF2B5EF4-FFF2-40B4-BE49-F238E27FC236}">
                  <a16:creationId xmlns:a16="http://schemas.microsoft.com/office/drawing/2014/main" id="{0DD2C3BF-771C-49B6-B990-5ADD1F907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613" y="354913"/>
              <a:ext cx="971175" cy="971175"/>
            </a:xfrm>
            <a:prstGeom prst="rect">
              <a:avLst/>
            </a:prstGeom>
          </p:spPr>
        </p:pic>
      </p:grpSp>
      <p:sp>
        <p:nvSpPr>
          <p:cNvPr id="1051" name="Arrow: Left-Right 1050">
            <a:extLst>
              <a:ext uri="{FF2B5EF4-FFF2-40B4-BE49-F238E27FC236}">
                <a16:creationId xmlns:a16="http://schemas.microsoft.com/office/drawing/2014/main" id="{60B2AAAC-87B3-455C-95B7-BB2A507FA255}"/>
              </a:ext>
            </a:extLst>
          </p:cNvPr>
          <p:cNvSpPr/>
          <p:nvPr/>
        </p:nvSpPr>
        <p:spPr>
          <a:xfrm>
            <a:off x="10061887" y="2689845"/>
            <a:ext cx="433561" cy="23585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Arrow: Bent 1053">
            <a:extLst>
              <a:ext uri="{FF2B5EF4-FFF2-40B4-BE49-F238E27FC236}">
                <a16:creationId xmlns:a16="http://schemas.microsoft.com/office/drawing/2014/main" id="{7AB1F3AF-037E-4F34-ABED-47AD164767E0}"/>
              </a:ext>
            </a:extLst>
          </p:cNvPr>
          <p:cNvSpPr/>
          <p:nvPr/>
        </p:nvSpPr>
        <p:spPr>
          <a:xfrm rot="16200000">
            <a:off x="10060258" y="3168427"/>
            <a:ext cx="436817" cy="1694968"/>
          </a:xfrm>
          <a:prstGeom prst="bentArrow">
            <a:avLst>
              <a:gd name="adj1" fmla="val 30020"/>
              <a:gd name="adj2" fmla="val 23858"/>
              <a:gd name="adj3" fmla="val 31853"/>
              <a:gd name="adj4" fmla="val 45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Arrow: Bent 111">
            <a:extLst>
              <a:ext uri="{FF2B5EF4-FFF2-40B4-BE49-F238E27FC236}">
                <a16:creationId xmlns:a16="http://schemas.microsoft.com/office/drawing/2014/main" id="{B2408D3F-D80B-42E3-BC8A-695D68A689A4}"/>
              </a:ext>
            </a:extLst>
          </p:cNvPr>
          <p:cNvSpPr/>
          <p:nvPr/>
        </p:nvSpPr>
        <p:spPr>
          <a:xfrm rot="16200000">
            <a:off x="8575101" y="3168426"/>
            <a:ext cx="436817" cy="1694968"/>
          </a:xfrm>
          <a:prstGeom prst="bentArrow">
            <a:avLst>
              <a:gd name="adj1" fmla="val 30020"/>
              <a:gd name="adj2" fmla="val 23858"/>
              <a:gd name="adj3" fmla="val 31853"/>
              <a:gd name="adj4" fmla="val 45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Arrow: Bent 112">
            <a:extLst>
              <a:ext uri="{FF2B5EF4-FFF2-40B4-BE49-F238E27FC236}">
                <a16:creationId xmlns:a16="http://schemas.microsoft.com/office/drawing/2014/main" id="{F623CBA2-87DE-4DAE-9661-80903D387E03}"/>
              </a:ext>
            </a:extLst>
          </p:cNvPr>
          <p:cNvSpPr/>
          <p:nvPr/>
        </p:nvSpPr>
        <p:spPr>
          <a:xfrm rot="16200000">
            <a:off x="7040147" y="3048155"/>
            <a:ext cx="431451" cy="1919552"/>
          </a:xfrm>
          <a:prstGeom prst="bentArrow">
            <a:avLst>
              <a:gd name="adj1" fmla="val 27528"/>
              <a:gd name="adj2" fmla="val 23858"/>
              <a:gd name="adj3" fmla="val 31853"/>
              <a:gd name="adj4" fmla="val 45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Arrow: Up 114">
            <a:extLst>
              <a:ext uri="{FF2B5EF4-FFF2-40B4-BE49-F238E27FC236}">
                <a16:creationId xmlns:a16="http://schemas.microsoft.com/office/drawing/2014/main" id="{8123EF39-9B11-43B1-A79F-09298F53D43D}"/>
              </a:ext>
            </a:extLst>
          </p:cNvPr>
          <p:cNvSpPr/>
          <p:nvPr/>
        </p:nvSpPr>
        <p:spPr>
          <a:xfrm rot="5400000">
            <a:off x="3209046" y="2630950"/>
            <a:ext cx="262067" cy="531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Bent 115">
            <a:extLst>
              <a:ext uri="{FF2B5EF4-FFF2-40B4-BE49-F238E27FC236}">
                <a16:creationId xmlns:a16="http://schemas.microsoft.com/office/drawing/2014/main" id="{58A871F3-AF46-4078-8B4B-C9C7FFAABD6E}"/>
              </a:ext>
            </a:extLst>
          </p:cNvPr>
          <p:cNvSpPr/>
          <p:nvPr/>
        </p:nvSpPr>
        <p:spPr>
          <a:xfrm rot="16200000">
            <a:off x="4279966" y="2220277"/>
            <a:ext cx="690510" cy="4239946"/>
          </a:xfrm>
          <a:prstGeom prst="bentArrow">
            <a:avLst>
              <a:gd name="adj1" fmla="val 14269"/>
              <a:gd name="adj2" fmla="val 19109"/>
              <a:gd name="adj3" fmla="val 23764"/>
              <a:gd name="adj4" fmla="val 24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71143C50-5FDC-46BC-A593-991634435130}"/>
              </a:ext>
            </a:extLst>
          </p:cNvPr>
          <p:cNvSpPr/>
          <p:nvPr/>
        </p:nvSpPr>
        <p:spPr>
          <a:xfrm>
            <a:off x="6646701" y="4638777"/>
            <a:ext cx="98685" cy="34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451E572-F133-420E-A19A-95DD3C3141F3}"/>
              </a:ext>
            </a:extLst>
          </p:cNvPr>
          <p:cNvSpPr/>
          <p:nvPr/>
        </p:nvSpPr>
        <p:spPr>
          <a:xfrm>
            <a:off x="5316704" y="4648638"/>
            <a:ext cx="91278" cy="34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Arrow: Bent 118">
            <a:extLst>
              <a:ext uri="{FF2B5EF4-FFF2-40B4-BE49-F238E27FC236}">
                <a16:creationId xmlns:a16="http://schemas.microsoft.com/office/drawing/2014/main" id="{EC12D5A4-4075-434D-989F-805BF9D8F083}"/>
              </a:ext>
            </a:extLst>
          </p:cNvPr>
          <p:cNvSpPr/>
          <p:nvPr/>
        </p:nvSpPr>
        <p:spPr>
          <a:xfrm rot="16200000">
            <a:off x="6983872" y="1130358"/>
            <a:ext cx="436817" cy="1557762"/>
          </a:xfrm>
          <a:prstGeom prst="bentArrow">
            <a:avLst>
              <a:gd name="adj1" fmla="val 30020"/>
              <a:gd name="adj2" fmla="val 23858"/>
              <a:gd name="adj3" fmla="val 31853"/>
              <a:gd name="adj4" fmla="val 45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2D882D9-63AB-4B59-9154-358DCECA153C}"/>
              </a:ext>
            </a:extLst>
          </p:cNvPr>
          <p:cNvSpPr/>
          <p:nvPr/>
        </p:nvSpPr>
        <p:spPr>
          <a:xfrm>
            <a:off x="7870476" y="2018553"/>
            <a:ext cx="110686" cy="23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row: Bent 120">
            <a:extLst>
              <a:ext uri="{FF2B5EF4-FFF2-40B4-BE49-F238E27FC236}">
                <a16:creationId xmlns:a16="http://schemas.microsoft.com/office/drawing/2014/main" id="{3C5B600D-B003-4F23-B24F-32B298F54881}"/>
              </a:ext>
            </a:extLst>
          </p:cNvPr>
          <p:cNvSpPr/>
          <p:nvPr/>
        </p:nvSpPr>
        <p:spPr>
          <a:xfrm rot="16200000">
            <a:off x="8879418" y="1408034"/>
            <a:ext cx="436817" cy="954195"/>
          </a:xfrm>
          <a:prstGeom prst="bentArrow">
            <a:avLst>
              <a:gd name="adj1" fmla="val 30020"/>
              <a:gd name="adj2" fmla="val 23858"/>
              <a:gd name="adj3" fmla="val 31853"/>
              <a:gd name="adj4" fmla="val 45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Arrow: Bent 121">
            <a:extLst>
              <a:ext uri="{FF2B5EF4-FFF2-40B4-BE49-F238E27FC236}">
                <a16:creationId xmlns:a16="http://schemas.microsoft.com/office/drawing/2014/main" id="{0A371820-FB66-4B8F-861C-142DE7473493}"/>
              </a:ext>
            </a:extLst>
          </p:cNvPr>
          <p:cNvSpPr/>
          <p:nvPr/>
        </p:nvSpPr>
        <p:spPr>
          <a:xfrm rot="16200000" flipV="1">
            <a:off x="9932099" y="1102780"/>
            <a:ext cx="436817" cy="1564703"/>
          </a:xfrm>
          <a:prstGeom prst="bentArrow">
            <a:avLst>
              <a:gd name="adj1" fmla="val 30020"/>
              <a:gd name="adj2" fmla="val 23858"/>
              <a:gd name="adj3" fmla="val 31853"/>
              <a:gd name="adj4" fmla="val 45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9E795C3-B100-4602-B5C1-8BDAC22BC8A2}"/>
              </a:ext>
            </a:extLst>
          </p:cNvPr>
          <p:cNvSpPr/>
          <p:nvPr/>
        </p:nvSpPr>
        <p:spPr>
          <a:xfrm>
            <a:off x="9504824" y="2022643"/>
            <a:ext cx="110686" cy="23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86F3EC75-A9A9-4579-97D5-436BFFE8961B}"/>
              </a:ext>
            </a:extLst>
          </p:cNvPr>
          <p:cNvSpPr/>
          <p:nvPr/>
        </p:nvSpPr>
        <p:spPr>
          <a:xfrm>
            <a:off x="5381139" y="2163195"/>
            <a:ext cx="410697" cy="1725924"/>
          </a:xfrm>
          <a:prstGeom prst="leftBrace">
            <a:avLst>
              <a:gd name="adj1" fmla="val 44932"/>
              <a:gd name="adj2" fmla="val 506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1B848B-1802-46B9-BA5D-E1D59ACAF2FE}"/>
              </a:ext>
            </a:extLst>
          </p:cNvPr>
          <p:cNvSpPr txBox="1"/>
          <p:nvPr/>
        </p:nvSpPr>
        <p:spPr>
          <a:xfrm rot="16200000">
            <a:off x="4280323" y="2885073"/>
            <a:ext cx="172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Specification IGs</a:t>
            </a:r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C62B7F98-559D-4442-A146-1681DF335B47}"/>
              </a:ext>
            </a:extLst>
          </p:cNvPr>
          <p:cNvSpPr/>
          <p:nvPr/>
        </p:nvSpPr>
        <p:spPr>
          <a:xfrm>
            <a:off x="5607510" y="195150"/>
            <a:ext cx="345815" cy="1471573"/>
          </a:xfrm>
          <a:prstGeom prst="leftBrace">
            <a:avLst>
              <a:gd name="adj1" fmla="val 5179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6CFAD7-A0D5-4C23-9B3C-C76B87F66400}"/>
              </a:ext>
            </a:extLst>
          </p:cNvPr>
          <p:cNvSpPr txBox="1"/>
          <p:nvPr/>
        </p:nvSpPr>
        <p:spPr>
          <a:xfrm rot="16200000">
            <a:off x="4745755" y="702885"/>
            <a:ext cx="128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 IGs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8DFAB3-06FB-4F7B-8A5F-9F5691295A72}"/>
              </a:ext>
            </a:extLst>
          </p:cNvPr>
          <p:cNvGrpSpPr/>
          <p:nvPr/>
        </p:nvGrpSpPr>
        <p:grpSpPr>
          <a:xfrm>
            <a:off x="8839975" y="5007698"/>
            <a:ext cx="1352367" cy="1622840"/>
            <a:chOff x="8839975" y="5007698"/>
            <a:chExt cx="1352367" cy="162284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585D622-B740-4776-BB26-D2F4FF71F040}"/>
                </a:ext>
              </a:extLst>
            </p:cNvPr>
            <p:cNvGrpSpPr/>
            <p:nvPr/>
          </p:nvGrpSpPr>
          <p:grpSpPr>
            <a:xfrm>
              <a:off x="8839975" y="5007698"/>
              <a:ext cx="1352367" cy="1622840"/>
              <a:chOff x="9426000" y="2349000"/>
              <a:chExt cx="1800000" cy="2160000"/>
            </a:xfrm>
          </p:grpSpPr>
          <p:sp>
            <p:nvSpPr>
              <p:cNvPr id="89" name="Rectangle: Diagonal Corners Rounded 88">
                <a:extLst>
                  <a:ext uri="{FF2B5EF4-FFF2-40B4-BE49-F238E27FC236}">
                    <a16:creationId xmlns:a16="http://schemas.microsoft.com/office/drawing/2014/main" id="{2211EBFB-75E4-4DED-84FC-9CCAB61973A3}"/>
                  </a:ext>
                </a:extLst>
              </p:cNvPr>
              <p:cNvSpPr/>
              <p:nvPr/>
            </p:nvSpPr>
            <p:spPr>
              <a:xfrm>
                <a:off x="9777000" y="2349000"/>
                <a:ext cx="1098000" cy="1098000"/>
              </a:xfrm>
              <a:prstGeom prst="round2DiagRect">
                <a:avLst>
                  <a:gd name="adj1" fmla="val 29727"/>
                  <a:gd name="adj2" fmla="val 0"/>
                </a:avLst>
              </a:prstGeom>
              <a:solidFill>
                <a:schemeClr val="accent6">
                  <a:lumMod val="75000"/>
                </a:schemeClr>
              </a:solidFill>
            </p:spPr>
            <p:style>
              <a:lnRef idx="0">
                <a:schemeClr val="lt2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D62A307-D1F4-4C6D-B6A8-A6B8EED2B24B}"/>
                  </a:ext>
                </a:extLst>
              </p:cNvPr>
              <p:cNvGrpSpPr/>
              <p:nvPr/>
            </p:nvGrpSpPr>
            <p:grpSpPr>
              <a:xfrm>
                <a:off x="9426000" y="3789000"/>
                <a:ext cx="1800000" cy="720000"/>
                <a:chOff x="8587800" y="2535669"/>
                <a:chExt cx="1800000" cy="720000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68536BB4-2C0E-45B4-BEE7-C6E06B82BF01}"/>
                    </a:ext>
                  </a:extLst>
                </p:cNvPr>
                <p:cNvSpPr/>
                <p:nvPr/>
              </p:nvSpPr>
              <p:spPr>
                <a:xfrm>
                  <a:off x="8587800" y="2535669"/>
                  <a:ext cx="1800000" cy="720000"/>
                </a:xfrm>
                <a:prstGeom prst="rect">
                  <a:avLst/>
                </a:prstGeom>
              </p:spPr>
              <p:style>
                <a:lnRef idx="0">
                  <a:schemeClr val="dk2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dk2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AB3AFEB-4B45-4333-8269-C89623AE0513}"/>
                    </a:ext>
                  </a:extLst>
                </p:cNvPr>
                <p:cNvSpPr txBox="1"/>
                <p:nvPr/>
              </p:nvSpPr>
              <p:spPr>
                <a:xfrm>
                  <a:off x="8587800" y="2535669"/>
                  <a:ext cx="1800000" cy="72000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0" tIns="0" rIns="0" bIns="0" numCol="1" spcCol="1270" anchor="t" anchorCtr="0">
                  <a:noAutofit/>
                </a:bodyPr>
                <a:lstStyle/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  <a:defRPr cap="all"/>
                  </a:pPr>
                  <a:r>
                    <a:rPr lang="en-US" sz="1200" kern="1200" dirty="0" err="1"/>
                    <a:t>FHIRPath</a:t>
                  </a:r>
                  <a:endParaRPr lang="en-US" sz="1200" kern="1200" dirty="0"/>
                </a:p>
              </p:txBody>
            </p:sp>
          </p:grp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F94C103-1645-4245-9530-EE5989AF4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1398" y="5116289"/>
              <a:ext cx="584756" cy="584756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6147118-99FB-4F6B-8B19-C4285A96B1DB}"/>
              </a:ext>
            </a:extLst>
          </p:cNvPr>
          <p:cNvGrpSpPr/>
          <p:nvPr/>
        </p:nvGrpSpPr>
        <p:grpSpPr>
          <a:xfrm>
            <a:off x="10011961" y="4984809"/>
            <a:ext cx="1352367" cy="1622840"/>
            <a:chOff x="9426000" y="2349000"/>
            <a:chExt cx="1800000" cy="2160000"/>
          </a:xfrm>
        </p:grpSpPr>
        <p:sp>
          <p:nvSpPr>
            <p:cNvPr id="105" name="Rectangle: Diagonal Corners Rounded 104">
              <a:extLst>
                <a:ext uri="{FF2B5EF4-FFF2-40B4-BE49-F238E27FC236}">
                  <a16:creationId xmlns:a16="http://schemas.microsoft.com/office/drawing/2014/main" id="{F8CCAF75-BE03-43D0-8EFC-D672014A0DF2}"/>
                </a:ext>
              </a:extLst>
            </p:cNvPr>
            <p:cNvSpPr/>
            <p:nvPr/>
          </p:nvSpPr>
          <p:spPr>
            <a:xfrm>
              <a:off x="9777000" y="2349000"/>
              <a:ext cx="1098000" cy="109800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BF21E6E-CC85-417E-B278-EEC4E1862DC9}"/>
                </a:ext>
              </a:extLst>
            </p:cNvPr>
            <p:cNvGrpSpPr/>
            <p:nvPr/>
          </p:nvGrpSpPr>
          <p:grpSpPr>
            <a:xfrm>
              <a:off x="9426000" y="3789000"/>
              <a:ext cx="1800000" cy="720000"/>
              <a:chOff x="8587800" y="2535669"/>
              <a:chExt cx="1800000" cy="72000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FF76E184-8598-44E4-B4BE-50C178A9BCCC}"/>
                  </a:ext>
                </a:extLst>
              </p:cNvPr>
              <p:cNvSpPr/>
              <p:nvPr/>
            </p:nvSpPr>
            <p:spPr>
              <a:xfrm>
                <a:off x="8587800" y="2535669"/>
                <a:ext cx="1800000" cy="720000"/>
              </a:xfrm>
              <a:prstGeom prst="rect">
                <a:avLst/>
              </a:prstGeom>
            </p:spPr>
            <p:style>
              <a:lnRef idx="0">
                <a:schemeClr val="dk2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dk2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0C9817-9135-461A-9E14-BF346D4A42E4}"/>
                  </a:ext>
                </a:extLst>
              </p:cNvPr>
              <p:cNvSpPr txBox="1"/>
              <p:nvPr/>
            </p:nvSpPr>
            <p:spPr>
              <a:xfrm>
                <a:off x="8587800" y="2535669"/>
                <a:ext cx="1800000" cy="720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cap="all"/>
                </a:pPr>
                <a:r>
                  <a:rPr lang="en-US" sz="1200" kern="1200" dirty="0"/>
                  <a:t>CQL</a:t>
                </a:r>
              </a:p>
            </p:txBody>
          </p:sp>
        </p:grp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E2BAB5B6-AB15-4999-95E0-A9EAA61D4C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240" y="5089793"/>
            <a:ext cx="607807" cy="607807"/>
          </a:xfrm>
          <a:prstGeom prst="rect">
            <a:avLst/>
          </a:prstGeom>
        </p:spPr>
      </p:pic>
      <p:sp>
        <p:nvSpPr>
          <p:cNvPr id="100" name="Left Brace 99">
            <a:extLst>
              <a:ext uri="{FF2B5EF4-FFF2-40B4-BE49-F238E27FC236}">
                <a16:creationId xmlns:a16="http://schemas.microsoft.com/office/drawing/2014/main" id="{F5A3715A-C5A7-4C7E-98D7-79CDAED40297}"/>
              </a:ext>
            </a:extLst>
          </p:cNvPr>
          <p:cNvSpPr/>
          <p:nvPr/>
        </p:nvSpPr>
        <p:spPr>
          <a:xfrm>
            <a:off x="547803" y="2158517"/>
            <a:ext cx="410697" cy="1725924"/>
          </a:xfrm>
          <a:prstGeom prst="leftBrace">
            <a:avLst>
              <a:gd name="adj1" fmla="val 44932"/>
              <a:gd name="adj2" fmla="val 506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0C449FB-8463-47A3-A447-BA8B8866A268}"/>
              </a:ext>
            </a:extLst>
          </p:cNvPr>
          <p:cNvSpPr txBox="1"/>
          <p:nvPr/>
        </p:nvSpPr>
        <p:spPr>
          <a:xfrm rot="16200000">
            <a:off x="-260079" y="288039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IGs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B813E42-5DE2-4455-87DB-4FF715FF6BC3}"/>
              </a:ext>
            </a:extLst>
          </p:cNvPr>
          <p:cNvGrpSpPr/>
          <p:nvPr/>
        </p:nvGrpSpPr>
        <p:grpSpPr>
          <a:xfrm>
            <a:off x="709262" y="2530532"/>
            <a:ext cx="1352367" cy="1426969"/>
            <a:chOff x="709262" y="2530532"/>
            <a:chExt cx="1352367" cy="1426969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9551615-D996-4C73-AD7A-D2B231A10302}"/>
                </a:ext>
              </a:extLst>
            </p:cNvPr>
            <p:cNvGrpSpPr/>
            <p:nvPr/>
          </p:nvGrpSpPr>
          <p:grpSpPr>
            <a:xfrm>
              <a:off x="709262" y="2530532"/>
              <a:ext cx="1352367" cy="1426969"/>
              <a:chOff x="4169112" y="3087282"/>
              <a:chExt cx="1800000" cy="1899296"/>
            </a:xfrm>
          </p:grpSpPr>
          <p:sp>
            <p:nvSpPr>
              <p:cNvPr id="104" name="Rectangle: Diagonal Corners Rounded 103">
                <a:extLst>
                  <a:ext uri="{FF2B5EF4-FFF2-40B4-BE49-F238E27FC236}">
                    <a16:creationId xmlns:a16="http://schemas.microsoft.com/office/drawing/2014/main" id="{D92A3919-A321-4EC5-A5E5-DD52A747DB1B}"/>
                  </a:ext>
                </a:extLst>
              </p:cNvPr>
              <p:cNvSpPr/>
              <p:nvPr/>
            </p:nvSpPr>
            <p:spPr>
              <a:xfrm>
                <a:off x="4520112" y="3087282"/>
                <a:ext cx="1098000" cy="1098000"/>
              </a:xfrm>
              <a:prstGeom prst="round2DiagRect">
                <a:avLst>
                  <a:gd name="adj1" fmla="val 29727"/>
                  <a:gd name="adj2" fmla="val 0"/>
                </a:avLst>
              </a:prstGeom>
              <a:solidFill>
                <a:schemeClr val="accent3">
                  <a:lumMod val="50000"/>
                </a:schemeClr>
              </a:solidFill>
            </p:spPr>
            <p:style>
              <a:lnRef idx="0">
                <a:schemeClr val="lt2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/>
            </p:style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49E2625-C5EB-4170-92DF-8D6E6A9A5651}"/>
                  </a:ext>
                </a:extLst>
              </p:cNvPr>
              <p:cNvSpPr txBox="1"/>
              <p:nvPr/>
            </p:nvSpPr>
            <p:spPr>
              <a:xfrm>
                <a:off x="4169112" y="4266578"/>
                <a:ext cx="1800000" cy="7200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2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0" tIns="0" rIns="0" bIns="0" numCol="1" spcCol="1270" anchor="t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  <a:defRPr cap="all"/>
                </a:pPr>
                <a:r>
                  <a:rPr lang="en-US" sz="1200" dirty="0"/>
                  <a:t>IPS</a:t>
                </a:r>
                <a:endParaRPr lang="en-US" sz="1200" kern="1200" dirty="0"/>
              </a:p>
            </p:txBody>
          </p:sp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3274503-A9CF-4B86-AB2B-6BE696C2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556" y="2645362"/>
              <a:ext cx="610754" cy="610754"/>
            </a:xfrm>
            <a:prstGeom prst="rect">
              <a:avLst/>
            </a:prstGeom>
          </p:spPr>
        </p:pic>
      </p:grpSp>
      <p:sp>
        <p:nvSpPr>
          <p:cNvPr id="111" name="Arrow: Bent 110">
            <a:extLst>
              <a:ext uri="{FF2B5EF4-FFF2-40B4-BE49-F238E27FC236}">
                <a16:creationId xmlns:a16="http://schemas.microsoft.com/office/drawing/2014/main" id="{4C086D16-38B3-4EF5-B13A-0FA4227D36A3}"/>
              </a:ext>
            </a:extLst>
          </p:cNvPr>
          <p:cNvSpPr/>
          <p:nvPr/>
        </p:nvSpPr>
        <p:spPr>
          <a:xfrm rot="16200000" flipV="1">
            <a:off x="10474452" y="3387302"/>
            <a:ext cx="436817" cy="1257216"/>
          </a:xfrm>
          <a:prstGeom prst="bentArrow">
            <a:avLst>
              <a:gd name="adj1" fmla="val 30020"/>
              <a:gd name="adj2" fmla="val 23858"/>
              <a:gd name="adj3" fmla="val 31853"/>
              <a:gd name="adj4" fmla="val 45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08B4B3-6ACA-468C-9B87-D84219668E0A}"/>
              </a:ext>
            </a:extLst>
          </p:cNvPr>
          <p:cNvSpPr/>
          <p:nvPr/>
        </p:nvSpPr>
        <p:spPr>
          <a:xfrm>
            <a:off x="7988001" y="4223657"/>
            <a:ext cx="105969" cy="717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74DF24FE-5007-4763-BE3F-A86B44B2A45E}"/>
              </a:ext>
            </a:extLst>
          </p:cNvPr>
          <p:cNvSpPr/>
          <p:nvPr/>
        </p:nvSpPr>
        <p:spPr>
          <a:xfrm>
            <a:off x="2551112" y="4495800"/>
            <a:ext cx="8153400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Universally applicable resources and guidance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0B2B962-9349-4B5B-8FF3-CF5DDD2DEA35}"/>
              </a:ext>
            </a:extLst>
          </p:cNvPr>
          <p:cNvSpPr/>
          <p:nvPr/>
        </p:nvSpPr>
        <p:spPr>
          <a:xfrm>
            <a:off x="3087687" y="3467100"/>
            <a:ext cx="70707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 Realm specific profiles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D5F8BA9C-B816-420E-8BA6-29E06DF95C8C}"/>
              </a:ext>
            </a:extLst>
          </p:cNvPr>
          <p:cNvSpPr/>
          <p:nvPr/>
        </p:nvSpPr>
        <p:spPr>
          <a:xfrm>
            <a:off x="3621087" y="2438400"/>
            <a:ext cx="60166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Improvement focused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58D92A33-8EEC-4B0F-A875-C570D8F758F1}"/>
              </a:ext>
            </a:extLst>
          </p:cNvPr>
          <p:cNvSpPr/>
          <p:nvPr/>
        </p:nvSpPr>
        <p:spPr>
          <a:xfrm>
            <a:off x="4141787" y="1409700"/>
            <a:ext cx="49752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Measurement focused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230B7B-CB86-41C2-8818-A7793453FB67}"/>
              </a:ext>
            </a:extLst>
          </p:cNvPr>
          <p:cNvSpPr/>
          <p:nvPr/>
        </p:nvSpPr>
        <p:spPr>
          <a:xfrm>
            <a:off x="1193800" y="4826000"/>
            <a:ext cx="21209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FHIR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91C11-0908-47DE-BA7D-FF6C65FB0B91}"/>
              </a:ext>
            </a:extLst>
          </p:cNvPr>
          <p:cNvSpPr/>
          <p:nvPr/>
        </p:nvSpPr>
        <p:spPr>
          <a:xfrm>
            <a:off x="1193800" y="3797300"/>
            <a:ext cx="212090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 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920B8A-C1BD-46CE-9080-20E9DE13D2EC}"/>
              </a:ext>
            </a:extLst>
          </p:cNvPr>
          <p:cNvSpPr/>
          <p:nvPr/>
        </p:nvSpPr>
        <p:spPr>
          <a:xfrm>
            <a:off x="1193800" y="2768600"/>
            <a:ext cx="2120900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QI 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0E9B49-D113-473E-AA9D-7B2E8A38E8EF}"/>
              </a:ext>
            </a:extLst>
          </p:cNvPr>
          <p:cNvSpPr/>
          <p:nvPr/>
        </p:nvSpPr>
        <p:spPr>
          <a:xfrm>
            <a:off x="1193800" y="1739900"/>
            <a:ext cx="2120900" cy="368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DEQM/HEDIS/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9D5AAE-8AA3-4833-A148-7B002C90B6CC}"/>
              </a:ext>
            </a:extLst>
          </p:cNvPr>
          <p:cNvSpPr/>
          <p:nvPr/>
        </p:nvSpPr>
        <p:spPr>
          <a:xfrm rot="10800000">
            <a:off x="10250614" y="1739900"/>
            <a:ext cx="315786" cy="3245104"/>
          </a:xfrm>
          <a:prstGeom prst="downArrow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5000">
                <a:schemeClr val="bg2">
                  <a:lumMod val="75000"/>
                </a:schemeClr>
              </a:gs>
              <a:gs pos="61000">
                <a:schemeClr val="accent4">
                  <a:lumMod val="20000"/>
                  <a:lumOff val="80000"/>
                </a:schemeClr>
              </a:gs>
              <a:gs pos="85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A92138-6F0B-4D0C-B488-D21523198A44}"/>
              </a:ext>
            </a:extLst>
          </p:cNvPr>
          <p:cNvSpPr txBox="1"/>
          <p:nvPr/>
        </p:nvSpPr>
        <p:spPr>
          <a:xfrm rot="16200000">
            <a:off x="9370050" y="3121791"/>
            <a:ext cx="276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Constraint-based Definition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D7F0013-E967-4918-BB1A-6C68139D125F}"/>
              </a:ext>
            </a:extLst>
          </p:cNvPr>
          <p:cNvSpPr/>
          <p:nvPr/>
        </p:nvSpPr>
        <p:spPr>
          <a:xfrm>
            <a:off x="1404883" y="2203238"/>
            <a:ext cx="220717" cy="482600"/>
          </a:xfrm>
          <a:prstGeom prst="down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7BFF4D7-DBF5-49CE-9AAF-D07FBA4A9F1E}"/>
              </a:ext>
            </a:extLst>
          </p:cNvPr>
          <p:cNvSpPr/>
          <p:nvPr/>
        </p:nvSpPr>
        <p:spPr>
          <a:xfrm>
            <a:off x="1404882" y="3238501"/>
            <a:ext cx="220717" cy="482600"/>
          </a:xfrm>
          <a:prstGeom prst="down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D68A192-3A6E-4946-AA32-A499676C9849}"/>
              </a:ext>
            </a:extLst>
          </p:cNvPr>
          <p:cNvSpPr/>
          <p:nvPr/>
        </p:nvSpPr>
        <p:spPr>
          <a:xfrm>
            <a:off x="1404882" y="4241799"/>
            <a:ext cx="220717" cy="482600"/>
          </a:xfrm>
          <a:prstGeom prst="downArrow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96E4D-4470-44D8-93A2-731D8FE9B845}"/>
              </a:ext>
            </a:extLst>
          </p:cNvPr>
          <p:cNvSpPr txBox="1"/>
          <p:nvPr/>
        </p:nvSpPr>
        <p:spPr>
          <a:xfrm rot="5400000">
            <a:off x="-572017" y="3295134"/>
            <a:ext cx="285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Consensus-based Promotion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F904E7-B6D7-4EE0-BB67-E2905293C276}"/>
              </a:ext>
            </a:extLst>
          </p:cNvPr>
          <p:cNvSpPr txBox="1"/>
          <p:nvPr/>
        </p:nvSpPr>
        <p:spPr>
          <a:xfrm>
            <a:off x="188663" y="201721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Model Standards Landscape</a:t>
            </a:r>
          </a:p>
        </p:txBody>
      </p:sp>
    </p:spTree>
    <p:extLst>
      <p:ext uri="{BB962C8B-B14F-4D97-AF65-F5344CB8AC3E}">
        <p14:creationId xmlns:p14="http://schemas.microsoft.com/office/powerpoint/2010/main" val="44357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74DF24FE-5007-4763-BE3F-A86B44B2A45E}"/>
              </a:ext>
            </a:extLst>
          </p:cNvPr>
          <p:cNvSpPr/>
          <p:nvPr/>
        </p:nvSpPr>
        <p:spPr>
          <a:xfrm>
            <a:off x="2551112" y="4495800"/>
            <a:ext cx="8153400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Universally applicable resources and guidance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0B2B962-9349-4B5B-8FF3-CF5DDD2DEA35}"/>
              </a:ext>
            </a:extLst>
          </p:cNvPr>
          <p:cNvSpPr/>
          <p:nvPr/>
        </p:nvSpPr>
        <p:spPr>
          <a:xfrm>
            <a:off x="3087687" y="3467100"/>
            <a:ext cx="70707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 Realm specific profiles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D5F8BA9C-B816-420E-8BA6-29E06DF95C8C}"/>
              </a:ext>
            </a:extLst>
          </p:cNvPr>
          <p:cNvSpPr/>
          <p:nvPr/>
        </p:nvSpPr>
        <p:spPr>
          <a:xfrm>
            <a:off x="3621087" y="2438400"/>
            <a:ext cx="60166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Quality Improvement focused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58D92A33-8EEC-4B0F-A875-C570D8F758F1}"/>
              </a:ext>
            </a:extLst>
          </p:cNvPr>
          <p:cNvSpPr/>
          <p:nvPr/>
        </p:nvSpPr>
        <p:spPr>
          <a:xfrm>
            <a:off x="4141787" y="1409700"/>
            <a:ext cx="4975225" cy="1028700"/>
          </a:xfrm>
          <a:prstGeom prst="trapezoid">
            <a:avLst>
              <a:gd name="adj" fmla="val 509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case focused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230B7B-CB86-41C2-8818-A7793453FB67}"/>
              </a:ext>
            </a:extLst>
          </p:cNvPr>
          <p:cNvSpPr/>
          <p:nvPr/>
        </p:nvSpPr>
        <p:spPr>
          <a:xfrm>
            <a:off x="1193800" y="4826000"/>
            <a:ext cx="21209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FHIR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91C11-0908-47DE-BA7D-FF6C65FB0B91}"/>
              </a:ext>
            </a:extLst>
          </p:cNvPr>
          <p:cNvSpPr/>
          <p:nvPr/>
        </p:nvSpPr>
        <p:spPr>
          <a:xfrm>
            <a:off x="1193800" y="3797300"/>
            <a:ext cx="212090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 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920B8A-C1BD-46CE-9080-20E9DE13D2EC}"/>
              </a:ext>
            </a:extLst>
          </p:cNvPr>
          <p:cNvSpPr/>
          <p:nvPr/>
        </p:nvSpPr>
        <p:spPr>
          <a:xfrm>
            <a:off x="1193800" y="2768600"/>
            <a:ext cx="2120900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QI 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0E9B49-D113-473E-AA9D-7B2E8A38E8EF}"/>
              </a:ext>
            </a:extLst>
          </p:cNvPr>
          <p:cNvSpPr/>
          <p:nvPr/>
        </p:nvSpPr>
        <p:spPr>
          <a:xfrm>
            <a:off x="1193800" y="1739900"/>
            <a:ext cx="2120900" cy="368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9D5AAE-8AA3-4833-A148-7B002C90B6CC}"/>
              </a:ext>
            </a:extLst>
          </p:cNvPr>
          <p:cNvSpPr/>
          <p:nvPr/>
        </p:nvSpPr>
        <p:spPr>
          <a:xfrm rot="10800000">
            <a:off x="10250614" y="1739900"/>
            <a:ext cx="315786" cy="3245104"/>
          </a:xfrm>
          <a:prstGeom prst="downArrow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5000">
                <a:schemeClr val="bg2">
                  <a:lumMod val="75000"/>
                </a:schemeClr>
              </a:gs>
              <a:gs pos="61000">
                <a:schemeClr val="accent4">
                  <a:lumMod val="20000"/>
                  <a:lumOff val="80000"/>
                </a:schemeClr>
              </a:gs>
              <a:gs pos="85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A92138-6F0B-4D0C-B488-D21523198A44}"/>
              </a:ext>
            </a:extLst>
          </p:cNvPr>
          <p:cNvSpPr txBox="1"/>
          <p:nvPr/>
        </p:nvSpPr>
        <p:spPr>
          <a:xfrm rot="16200000">
            <a:off x="9370050" y="3121791"/>
            <a:ext cx="276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Constraint-based Definition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D7F0013-E967-4918-BB1A-6C68139D125F}"/>
              </a:ext>
            </a:extLst>
          </p:cNvPr>
          <p:cNvSpPr/>
          <p:nvPr/>
        </p:nvSpPr>
        <p:spPr>
          <a:xfrm>
            <a:off x="1404883" y="2203238"/>
            <a:ext cx="220717" cy="482600"/>
          </a:xfrm>
          <a:prstGeom prst="downArrow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7BFF4D7-DBF5-49CE-9AAF-D07FBA4A9F1E}"/>
              </a:ext>
            </a:extLst>
          </p:cNvPr>
          <p:cNvSpPr/>
          <p:nvPr/>
        </p:nvSpPr>
        <p:spPr>
          <a:xfrm>
            <a:off x="1404882" y="3238501"/>
            <a:ext cx="220717" cy="482600"/>
          </a:xfrm>
          <a:prstGeom prst="downArrow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D68A192-3A6E-4946-AA32-A499676C9849}"/>
              </a:ext>
            </a:extLst>
          </p:cNvPr>
          <p:cNvSpPr/>
          <p:nvPr/>
        </p:nvSpPr>
        <p:spPr>
          <a:xfrm>
            <a:off x="1404882" y="4241799"/>
            <a:ext cx="220717" cy="482600"/>
          </a:xfrm>
          <a:prstGeom prst="downArrow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96E4D-4470-44D8-93A2-731D8FE9B845}"/>
              </a:ext>
            </a:extLst>
          </p:cNvPr>
          <p:cNvSpPr txBox="1"/>
          <p:nvPr/>
        </p:nvSpPr>
        <p:spPr>
          <a:xfrm rot="5400000">
            <a:off x="-572017" y="3295134"/>
            <a:ext cx="285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Consensus-based Promotion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F904E7-B6D7-4EE0-BB67-E2905293C276}"/>
              </a:ext>
            </a:extLst>
          </p:cNvPr>
          <p:cNvSpPr txBox="1"/>
          <p:nvPr/>
        </p:nvSpPr>
        <p:spPr>
          <a:xfrm>
            <a:off x="188663" y="201721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Model Standards Landscape</a:t>
            </a:r>
          </a:p>
        </p:txBody>
      </p:sp>
    </p:spTree>
    <p:extLst>
      <p:ext uri="{BB962C8B-B14F-4D97-AF65-F5344CB8AC3E}">
        <p14:creationId xmlns:p14="http://schemas.microsoft.com/office/powerpoint/2010/main" val="94344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3438</TotalTime>
  <Words>523</Words>
  <Application>Microsoft Office PowerPoint</Application>
  <PresentationFormat>Widescreen</PresentationFormat>
  <Paragraphs>202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Quality Improvement Ecosystem</vt:lpstr>
      <vt:lpstr>Quality Improvement Ecosystem</vt:lpstr>
      <vt:lpstr>Quality Improvement Ecosystem</vt:lpstr>
      <vt:lpstr>Quality Improvement Standards</vt:lpstr>
      <vt:lpstr>Quality Improvement Standards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Improvement Ecosystem</dc:title>
  <dc:creator>Bryn</dc:creator>
  <cp:lastModifiedBy>Bryn</cp:lastModifiedBy>
  <cp:revision>33</cp:revision>
  <dcterms:created xsi:type="dcterms:W3CDTF">2020-02-05T12:01:30Z</dcterms:created>
  <dcterms:modified xsi:type="dcterms:W3CDTF">2020-03-27T04:15:53Z</dcterms:modified>
</cp:coreProperties>
</file>