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058400" cy="7772400"/>
  <p:notesSz cx="10058400" cy="7772400"/>
  <p:embeddedFontLst>
    <p:embeddedFont>
      <p:font typeface="OQVMDA+Calibri" panose="020B0604020202020204"/>
      <p:regular r:id="rId9"/>
    </p:embeddedFont>
    <p:embeddedFont>
      <p:font typeface="PTBPSH+Calibri-Bold" panose="020B0604020202020204"/>
      <p:regular r:id="rId10"/>
    </p:embeddedFont>
    <p:embeddedFont>
      <p:font typeface="WGEHTN+Consolas" panose="020B0604020202020204"/>
      <p:regular r:id="rId11"/>
    </p:embeddedFont>
    <p:embeddedFont>
      <p:font typeface="WQDNNR+Arial-BoldMT" panose="020B0604020202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2064" y="9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14350" y="1143000"/>
            <a:ext cx="4924541" cy="4133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22950" y="1405890"/>
            <a:ext cx="1889845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Authors use CQL to produce</a:t>
            </a:r>
          </a:p>
          <a:p>
            <a:pPr marL="0" marR="0">
              <a:lnSpc>
                <a:spcPts val="1200"/>
              </a:lnSpc>
              <a:spcBef>
                <a:spcPts val="24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libraries containing human-</a:t>
            </a:r>
          </a:p>
          <a:p>
            <a:pPr marL="0" marR="0">
              <a:lnSpc>
                <a:spcPts val="1200"/>
              </a:lnSpc>
              <a:spcBef>
                <a:spcPts val="2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readable yet precise logic.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54373" y="1520190"/>
            <a:ext cx="3983499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EFFFF"/>
                </a:solidFill>
                <a:latin typeface="OQVMDA+Calibri"/>
                <a:cs typeface="OQVMDA+Calibri"/>
              </a:rPr>
              <a:t>Clinical Quality Language (CQL)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22950" y="2823210"/>
            <a:ext cx="1953522" cy="922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ELM XML documents contain</a:t>
            </a:r>
          </a:p>
          <a:p>
            <a:pPr marL="0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machine-friendly rendering</a:t>
            </a:r>
          </a:p>
          <a:p>
            <a:pPr marL="0" marR="0">
              <a:lnSpc>
                <a:spcPts val="1200"/>
              </a:lnSpc>
              <a:spcBef>
                <a:spcPts val="29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of the CQL logic. This is the</a:t>
            </a:r>
          </a:p>
          <a:p>
            <a:pPr marL="0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intended mechanism for</a:t>
            </a:r>
          </a:p>
          <a:p>
            <a:pPr marL="0" marR="0">
              <a:lnSpc>
                <a:spcPts val="1200"/>
              </a:lnSpc>
              <a:spcBef>
                <a:spcPts val="2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distribution of libraries.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18058" y="3120390"/>
            <a:ext cx="4056346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EFFFF"/>
                </a:solidFill>
                <a:latin typeface="OQVMDA+Calibri"/>
                <a:cs typeface="OQVMDA+Calibri"/>
              </a:rPr>
              <a:t>Expression Logical Model (ELM)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22950" y="4274820"/>
            <a:ext cx="115155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Implementation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22950" y="4457700"/>
            <a:ext cx="1887875" cy="739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environments will either</a:t>
            </a:r>
          </a:p>
          <a:p>
            <a:pPr marL="0" marR="0">
              <a:lnSpc>
                <a:spcPts val="1200"/>
              </a:lnSpc>
              <a:spcBef>
                <a:spcPts val="24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directly execute the ELM, or</a:t>
            </a:r>
          </a:p>
          <a:p>
            <a:pPr marL="0" marR="0">
              <a:lnSpc>
                <a:spcPts val="1200"/>
              </a:lnSpc>
              <a:spcBef>
                <a:spcPts val="28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perform translation from</a:t>
            </a:r>
          </a:p>
          <a:p>
            <a:pPr marL="0" marR="0">
              <a:lnSpc>
                <a:spcPts val="1200"/>
              </a:lnSpc>
              <a:spcBef>
                <a:spcPts val="239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ELM to their target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89460" y="4480560"/>
            <a:ext cx="859780" cy="70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264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EFFFF"/>
                </a:solidFill>
                <a:latin typeface="OQVMDA+Calibri"/>
                <a:cs typeface="OQVMDA+Calibri"/>
              </a:rPr>
              <a:t>Java</a:t>
            </a:r>
          </a:p>
          <a:p>
            <a:pPr marL="0" marR="0">
              <a:lnSpc>
                <a:spcPts val="2400"/>
              </a:lnSpc>
              <a:spcBef>
                <a:spcPts val="480"/>
              </a:spcBef>
              <a:spcAft>
                <a:spcPts val="0"/>
              </a:spcAft>
            </a:pPr>
            <a:r>
              <a:rPr sz="2400" dirty="0">
                <a:solidFill>
                  <a:srgbClr val="FEFFFF"/>
                </a:solidFill>
                <a:latin typeface="OQVMDA+Calibri"/>
                <a:cs typeface="OQVMDA+Calibri"/>
              </a:rPr>
              <a:t>Script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6640" y="4663440"/>
            <a:ext cx="956518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EFFFF"/>
                </a:solidFill>
                <a:latin typeface="OQVMDA+Calibri"/>
                <a:cs typeface="OQVMDA+Calibri"/>
              </a:rPr>
              <a:t>Native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255392" y="4663440"/>
            <a:ext cx="956816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EFFFF"/>
                </a:solidFill>
                <a:latin typeface="OQVMDA+Calibri"/>
                <a:cs typeface="OQVMDA+Calibri"/>
              </a:rPr>
              <a:t>Drools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678263" y="4663440"/>
            <a:ext cx="625673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EFFFF"/>
                </a:solidFill>
                <a:latin typeface="OQVMDA+Calibri"/>
                <a:cs typeface="OQVMDA+Calibri"/>
              </a:rPr>
              <a:t>SQL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22950" y="5189220"/>
            <a:ext cx="1586246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000000"/>
                </a:solidFill>
                <a:latin typeface="OQVMDA+Calibri"/>
                <a:cs typeface="OQVMDA+Calibri"/>
              </a:rPr>
              <a:t>environment language.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1142998"/>
            <a:ext cx="10058400" cy="5390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908340" y="1518116"/>
            <a:ext cx="1404215" cy="391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CQL is defined at</a:t>
            </a:r>
          </a:p>
          <a:p>
            <a:pPr marL="300484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this level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25243" y="1603206"/>
            <a:ext cx="765811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x + y * z;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8310" y="1703070"/>
            <a:ext cx="1227064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05497"/>
                </a:solidFill>
                <a:latin typeface="PTBPSH+Calibri-Bold"/>
                <a:cs typeface="PTBPSH+Calibri-Bold"/>
              </a:rPr>
              <a:t>Conceptual Level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18880" y="2388066"/>
            <a:ext cx="779264" cy="391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029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Lexical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68912" y="2479506"/>
            <a:ext cx="1412850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x</a:t>
            </a:r>
            <a:r>
              <a:rPr sz="1200" b="1" spc="889" dirty="0">
                <a:solidFill>
                  <a:srgbClr val="000000"/>
                </a:solidFill>
                <a:latin typeface="WQDNNR+Arial-BoldMT"/>
                <a:cs typeface="WQDNNR+Arial-BoldMT"/>
              </a:rPr>
              <a:t> </a:t>
            </a: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+</a:t>
            </a:r>
            <a:r>
              <a:rPr sz="1200" b="1" spc="856" dirty="0">
                <a:solidFill>
                  <a:srgbClr val="000000"/>
                </a:solidFill>
                <a:latin typeface="WQDNNR+Arial-BoldMT"/>
                <a:cs typeface="WQDNNR+Arial-BoldMT"/>
              </a:rPr>
              <a:t> </a:t>
            </a: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y</a:t>
            </a:r>
            <a:r>
              <a:rPr sz="1200" b="1" spc="931" dirty="0">
                <a:solidFill>
                  <a:srgbClr val="000000"/>
                </a:solidFill>
                <a:latin typeface="WQDNNR+Arial-BoldMT"/>
                <a:cs typeface="WQDNNR+Arial-BoldMT"/>
              </a:rPr>
              <a:t> </a:t>
            </a: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*</a:t>
            </a:r>
            <a:r>
              <a:rPr sz="1200" b="1" spc="1048" dirty="0">
                <a:solidFill>
                  <a:srgbClr val="000000"/>
                </a:solidFill>
                <a:latin typeface="WQDNNR+Arial-BoldMT"/>
                <a:cs typeface="WQDNNR+Arial-BoldMT"/>
              </a:rPr>
              <a:t> </a:t>
            </a: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z</a:t>
            </a:r>
            <a:r>
              <a:rPr sz="1200" b="1" spc="1032" dirty="0">
                <a:solidFill>
                  <a:srgbClr val="000000"/>
                </a:solidFill>
                <a:latin typeface="WQDNNR+Arial-BoldMT"/>
                <a:cs typeface="WQDNNR+Arial-BoldMT"/>
              </a:rPr>
              <a:t> </a:t>
            </a: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573663" y="2936706"/>
            <a:ext cx="241399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+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392690" y="3004016"/>
            <a:ext cx="642998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ELM is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931099" y="3186896"/>
            <a:ext cx="1565275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defined at this level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874258" y="3241506"/>
            <a:ext cx="211708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*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90033" y="3279606"/>
            <a:ext cx="237157" cy="1237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x</a:t>
            </a:r>
          </a:p>
          <a:p>
            <a:pPr marL="0" marR="0">
              <a:lnSpc>
                <a:spcPts val="1340"/>
              </a:lnSpc>
              <a:spcBef>
                <a:spcPts val="6759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x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52813" y="3336756"/>
            <a:ext cx="711398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Parsing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32933" y="3546306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y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094412" y="3546306"/>
            <a:ext cx="228600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z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49027" y="3817620"/>
            <a:ext cx="945886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05497"/>
                </a:solidFill>
                <a:latin typeface="PTBPSH+Calibri-Bold"/>
                <a:cs typeface="PTBPSH+Calibri-Bold"/>
              </a:rPr>
              <a:t>Logical Level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64274" y="3860635"/>
            <a:ext cx="1154201" cy="492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+(int, int)</a:t>
            </a:r>
          </a:p>
          <a:p>
            <a:pPr marL="384733" marR="0">
              <a:lnSpc>
                <a:spcPts val="1340"/>
              </a:lnSpc>
              <a:spcBef>
                <a:spcPts val="945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*(int, int)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497646" y="3919686"/>
            <a:ext cx="1048839" cy="75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951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Processing</a:t>
            </a:r>
          </a:p>
          <a:p>
            <a:pPr marL="4167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applications</a:t>
            </a:r>
          </a:p>
          <a:p>
            <a:pPr marL="0" marR="0">
              <a:lnSpc>
                <a:spcPts val="1340"/>
              </a:lnSpc>
              <a:spcBef>
                <a:spcPts val="99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begin at this</a:t>
            </a:r>
          </a:p>
          <a:p>
            <a:pPr marL="279275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level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73663" y="3965406"/>
            <a:ext cx="241399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+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193505" y="4102566"/>
            <a:ext cx="830014" cy="3912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Semantic</a:t>
            </a:r>
          </a:p>
          <a:p>
            <a:pPr marL="25375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Analysis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874258" y="4270207"/>
            <a:ext cx="211708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*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273775" y="4432134"/>
            <a:ext cx="863649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symbol(z)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632933" y="4575006"/>
            <a:ext cx="237157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y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094412" y="4575006"/>
            <a:ext cx="228600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z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121621" y="4959816"/>
            <a:ext cx="973782" cy="391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04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Compiling/</a:t>
            </a:r>
          </a:p>
          <a:p>
            <a:pPr marL="0" marR="0">
              <a:lnSpc>
                <a:spcPts val="1340"/>
              </a:lnSpc>
              <a:spcBef>
                <a:spcPts val="149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Translation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214527" y="5832306"/>
            <a:ext cx="787970" cy="208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000000"/>
                </a:solidFill>
                <a:latin typeface="WQDNNR+Arial-BoldMT"/>
                <a:cs typeface="WQDNNR+Arial-BoldMT"/>
              </a:rPr>
              <a:t>001100...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10406" y="5932170"/>
            <a:ext cx="1023001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05497"/>
                </a:solidFill>
                <a:latin typeface="PTBPSH+Calibri-Bold"/>
                <a:cs typeface="PTBPSH+Calibri-Bold"/>
              </a:rPr>
              <a:t>Physical Level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"/>
          <p:cNvSpPr/>
          <p:nvPr/>
        </p:nvSpPr>
        <p:spPr>
          <a:xfrm>
            <a:off x="4619839" y="3357569"/>
            <a:ext cx="424052" cy="24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128969" y="3357569"/>
            <a:ext cx="543321" cy="24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8304" y="3357569"/>
            <a:ext cx="1452751" cy="244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74554" y="3074304"/>
            <a:ext cx="998036" cy="24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17354" y="2845704"/>
            <a:ext cx="998036" cy="24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1454" y="3074304"/>
            <a:ext cx="998036" cy="24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74254" y="2845704"/>
            <a:ext cx="998036" cy="24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5504" y="3074304"/>
            <a:ext cx="998036" cy="244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8304" y="2845704"/>
            <a:ext cx="998036" cy="244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0" y="914400"/>
            <a:ext cx="1600200" cy="11637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28900" y="914400"/>
            <a:ext cx="1600200" cy="116378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5800" y="914400"/>
            <a:ext cx="1600200" cy="11637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20065" y="2242116"/>
            <a:ext cx="484069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50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000FF"/>
                </a:solidFill>
                <a:latin typeface="WGEHTN+Consolas"/>
                <a:cs typeface="WGEHTN+Consolas"/>
              </a:rPr>
              <a:t>union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130497" y="2242116"/>
            <a:ext cx="74940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50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000FF"/>
                </a:solidFill>
                <a:latin typeface="WGEHTN+Consolas"/>
                <a:cs typeface="WGEHTN+Consolas"/>
              </a:rPr>
              <a:t>intersect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73098" y="2242116"/>
            <a:ext cx="550403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50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000FF"/>
                </a:solidFill>
                <a:latin typeface="WGEHTN+Consolas"/>
                <a:cs typeface="WGEHTN+Consolas"/>
              </a:rPr>
              <a:t>except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69265" y="3626416"/>
            <a:ext cx="484069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50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000FF"/>
                </a:solidFill>
                <a:latin typeface="WGEHTN+Consolas"/>
                <a:cs typeface="WGEHTN+Consolas"/>
              </a:rPr>
              <a:t>union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079697" y="3626416"/>
            <a:ext cx="74940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50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000FF"/>
                </a:solidFill>
                <a:latin typeface="WGEHTN+Consolas"/>
                <a:cs typeface="WGEHTN+Consolas"/>
              </a:rPr>
              <a:t>intersect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22298" y="3626416"/>
            <a:ext cx="550403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50"/>
              </a:lnSpc>
              <a:spcBef>
                <a:spcPts val="0"/>
              </a:spcBef>
              <a:spcAft>
                <a:spcPts val="0"/>
              </a:spcAft>
            </a:pPr>
            <a:r>
              <a:rPr sz="950" dirty="0">
                <a:solidFill>
                  <a:srgbClr val="0000FF"/>
                </a:solidFill>
                <a:latin typeface="WGEHTN+Consolas"/>
                <a:cs typeface="WGEHTN+Consolas"/>
              </a:rPr>
              <a:t>except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"/>
          <p:cNvSpPr/>
          <p:nvPr/>
        </p:nvSpPr>
        <p:spPr>
          <a:xfrm>
            <a:off x="6743700" y="742950"/>
            <a:ext cx="1952741" cy="26476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229100" y="800100"/>
            <a:ext cx="1952741" cy="31048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57400" y="1371600"/>
            <a:ext cx="1381241" cy="12760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101297" y="845820"/>
            <a:ext cx="237306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If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04990" y="902970"/>
            <a:ext cx="40071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And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43986" y="1303020"/>
            <a:ext cx="49492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Equal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29386" y="1360170"/>
            <a:ext cx="494927" cy="1562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Equal</a:t>
            </a:r>
          </a:p>
          <a:p>
            <a:pPr marL="0" marR="0">
              <a:lnSpc>
                <a:spcPts val="1200"/>
              </a:lnSpc>
              <a:spcBef>
                <a:spcPts val="960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Equal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33290" y="1474470"/>
            <a:ext cx="40071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Add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91177" y="1760220"/>
            <a:ext cx="742831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(2)</a:t>
            </a:r>
          </a:p>
          <a:p>
            <a:pPr marL="0" marR="0">
              <a:lnSpc>
                <a:spcPts val="1200"/>
              </a:lnSpc>
              <a:spcBef>
                <a:spcPts val="240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476577" y="1817370"/>
            <a:ext cx="742831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(2)</a:t>
            </a:r>
          </a:p>
          <a:p>
            <a:pPr marL="0" marR="0">
              <a:lnSpc>
                <a:spcPts val="1200"/>
              </a:lnSpc>
              <a:spcBef>
                <a:spcPts val="240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(2)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33377" y="1931670"/>
            <a:ext cx="742831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(2)</a:t>
            </a:r>
          </a:p>
          <a:p>
            <a:pPr marL="0" marR="0">
              <a:lnSpc>
                <a:spcPts val="1200"/>
              </a:lnSpc>
              <a:spcBef>
                <a:spcPts val="240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(2)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419677" y="2674620"/>
            <a:ext cx="742831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(1)</a:t>
            </a:r>
          </a:p>
          <a:p>
            <a:pPr marL="0" marR="0">
              <a:lnSpc>
                <a:spcPts val="1200"/>
              </a:lnSpc>
              <a:spcBef>
                <a:spcPts val="240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(0)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76577" y="3188970"/>
            <a:ext cx="742831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(2)</a:t>
            </a:r>
          </a:p>
          <a:p>
            <a:pPr marL="0" marR="0">
              <a:lnSpc>
                <a:spcPts val="1200"/>
              </a:lnSpc>
              <a:spcBef>
                <a:spcPts val="240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4457700" y="714375"/>
            <a:ext cx="2438516" cy="39049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28625" y="528637"/>
            <a:ext cx="3010016" cy="53623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3828" y="631507"/>
            <a:ext cx="44209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Case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12903" y="817245"/>
            <a:ext cx="442093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Case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8945" y="1088708"/>
            <a:ext cx="72910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CaseItem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98020" y="1274445"/>
            <a:ext cx="1296761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02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ExpressionRef "A"</a:t>
            </a:r>
          </a:p>
          <a:p>
            <a:pPr marL="0" marR="0">
              <a:lnSpc>
                <a:spcPts val="1200"/>
              </a:lnSpc>
              <a:spcBef>
                <a:spcPts val="240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CaseItem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57536" y="1545908"/>
            <a:ext cx="49492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Equal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143348" y="2003108"/>
            <a:ext cx="1265358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ExpressionRef "A"</a:t>
            </a:r>
          </a:p>
          <a:p>
            <a:pPr marL="178221" marR="0">
              <a:lnSpc>
                <a:spcPts val="1200"/>
              </a:lnSpc>
              <a:spcBef>
                <a:spcPts val="240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'First'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79145" y="2188845"/>
            <a:ext cx="908868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'First'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26595" y="2646045"/>
            <a:ext cx="1278538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706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(1)</a:t>
            </a:r>
          </a:p>
          <a:p>
            <a:pPr marL="0" marR="0">
              <a:lnSpc>
                <a:spcPts val="1200"/>
              </a:lnSpc>
              <a:spcBef>
                <a:spcPts val="2175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CaseItem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33227" y="2917508"/>
            <a:ext cx="742831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(1)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97520" y="3346133"/>
            <a:ext cx="729109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CaseItem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030807" y="3503295"/>
            <a:ext cx="1776738" cy="104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904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'Second'</a:t>
            </a:r>
          </a:p>
          <a:p>
            <a:pPr marL="560070" marR="0">
              <a:lnSpc>
                <a:spcPts val="1200"/>
              </a:lnSpc>
              <a:spcBef>
                <a:spcPts val="2175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(2)</a:t>
            </a:r>
          </a:p>
          <a:p>
            <a:pPr marL="0" marR="0">
              <a:lnSpc>
                <a:spcPts val="1200"/>
              </a:lnSpc>
              <a:spcBef>
                <a:spcPts val="2125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(3)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86111" y="3803333"/>
            <a:ext cx="49492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Equal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71923" y="4260533"/>
            <a:ext cx="1265358" cy="647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ExpressionRef "A"</a:t>
            </a:r>
          </a:p>
          <a:p>
            <a:pPr marL="87213" marR="0">
              <a:lnSpc>
                <a:spcPts val="1200"/>
              </a:lnSpc>
              <a:spcBef>
                <a:spcPts val="2399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'Second'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561802" y="5174932"/>
            <a:ext cx="742831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(2)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90302" y="5632132"/>
            <a:ext cx="742831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(3)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"/>
          <p:cNvSpPr/>
          <p:nvPr/>
        </p:nvSpPr>
        <p:spPr>
          <a:xfrm>
            <a:off x="4572000" y="628650"/>
            <a:ext cx="2538528" cy="2076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85850" y="628650"/>
            <a:ext cx="2538529" cy="2076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3296" y="731520"/>
            <a:ext cx="497606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Tuple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32970" y="731520"/>
            <a:ext cx="2056594" cy="619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Instance "Person"</a:t>
            </a:r>
          </a:p>
          <a:p>
            <a:pPr marL="343941" marR="0">
              <a:lnSpc>
                <a:spcPts val="1200"/>
              </a:lnSpc>
              <a:spcBef>
                <a:spcPts val="2175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InstanceElement "Name"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50814" y="1160145"/>
            <a:ext cx="1860677" cy="147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TupleElement "Name"</a:t>
            </a:r>
          </a:p>
          <a:p>
            <a:pPr marL="389148" marR="0">
              <a:lnSpc>
                <a:spcPts val="1200"/>
              </a:lnSpc>
              <a:spcBef>
                <a:spcPts val="2175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'Patrick Henry'</a:t>
            </a:r>
          </a:p>
          <a:p>
            <a:pPr marL="45690" marR="0">
              <a:lnSpc>
                <a:spcPts val="1200"/>
              </a:lnSpc>
              <a:spcBef>
                <a:spcPts val="2125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TupleElement "DOB"</a:t>
            </a:r>
          </a:p>
          <a:p>
            <a:pPr marL="449535" marR="0">
              <a:lnSpc>
                <a:spcPts val="1200"/>
              </a:lnSpc>
              <a:spcBef>
                <a:spcPts val="2175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'1736-05-29'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22602" y="1588770"/>
            <a:ext cx="1875039" cy="1047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351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'Patrick Henry'</a:t>
            </a:r>
          </a:p>
          <a:p>
            <a:pPr marL="0" marR="0">
              <a:lnSpc>
                <a:spcPts val="1200"/>
              </a:lnSpc>
              <a:spcBef>
                <a:spcPts val="2175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InstanceElement "DOB"</a:t>
            </a:r>
          </a:p>
          <a:p>
            <a:pPr marL="463897" marR="0">
              <a:lnSpc>
                <a:spcPts val="1200"/>
              </a:lnSpc>
              <a:spcBef>
                <a:spcPts val="2125"/>
              </a:spcBef>
              <a:spcAft>
                <a:spcPts val="0"/>
              </a:spcAft>
            </a:pPr>
            <a:r>
              <a:rPr sz="1200" dirty="0">
                <a:solidFill>
                  <a:srgbClr val="FEFFFF"/>
                </a:solidFill>
                <a:latin typeface="OQVMDA+Calibri"/>
                <a:cs typeface="OQVMDA+Calibri"/>
              </a:rPr>
              <a:t>Literal '1736-05-29'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6297A7-4735-6F8D-794B-559761443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169434"/>
              </p:ext>
            </p:extLst>
          </p:nvPr>
        </p:nvGraphicFramePr>
        <p:xfrm>
          <a:off x="708720" y="1651000"/>
          <a:ext cx="8352927" cy="5400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1121500314"/>
                    </a:ext>
                  </a:extLst>
                </a:gridCol>
                <a:gridCol w="3192354">
                  <a:extLst>
                    <a:ext uri="{9D8B030D-6E8A-4147-A177-3AD203B41FA5}">
                      <a16:colId xmlns:a16="http://schemas.microsoft.com/office/drawing/2014/main" val="1922842175"/>
                    </a:ext>
                  </a:extLst>
                </a:gridCol>
                <a:gridCol w="2784309">
                  <a:extLst>
                    <a:ext uri="{9D8B030D-6E8A-4147-A177-3AD203B41FA5}">
                      <a16:colId xmlns:a16="http://schemas.microsoft.com/office/drawing/2014/main" val="3084376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Operator/Inverse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3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same as Y</a:t>
                      </a:r>
                      <a:br>
                        <a:rPr lang="en-US" dirty="0"/>
                      </a:br>
                      <a:r>
                        <a:rPr lang="en-US" dirty="0" err="1"/>
                        <a:t>Y</a:t>
                      </a:r>
                      <a:r>
                        <a:rPr lang="en-US" dirty="0"/>
                        <a:t> same as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X = start of Y and end of X = end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9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before Y</a:t>
                      </a:r>
                    </a:p>
                    <a:p>
                      <a:r>
                        <a:rPr lang="en-US" dirty="0"/>
                        <a:t>Y after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X &lt; start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2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meets before Y</a:t>
                      </a:r>
                      <a:br>
                        <a:rPr lang="en-US" dirty="0"/>
                      </a:br>
                      <a:r>
                        <a:rPr lang="en-US" dirty="0" err="1"/>
                        <a:t>Y</a:t>
                      </a:r>
                      <a:r>
                        <a:rPr lang="en-US" dirty="0"/>
                        <a:t> meets after X</a:t>
                      </a:r>
                    </a:p>
                    <a:p>
                      <a:r>
                        <a:rPr lang="en-US" dirty="0"/>
                        <a:t>X meets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successor of end of X = start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6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overlaps before Y</a:t>
                      </a:r>
                    </a:p>
                    <a:p>
                      <a:r>
                        <a:rPr lang="en-US" dirty="0"/>
                        <a:t>Y overlaps after X</a:t>
                      </a:r>
                    </a:p>
                    <a:p>
                      <a:r>
                        <a:rPr lang="en-US" dirty="0"/>
                        <a:t>X overlaps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X &gt;= start of Y and start of Y &lt;= end of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708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starts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X = start of Y and end of X &lt;= end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039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included in (during) Y</a:t>
                      </a:r>
                    </a:p>
                    <a:p>
                      <a:r>
                        <a:rPr lang="en-US" dirty="0"/>
                        <a:t>Y includes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X &gt;= start of Y and end of X &lt;= end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2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ends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X &gt;= start of Y and end of X = end of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712179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320A4B-6A36-5B54-75CF-58F71523747B}"/>
              </a:ext>
            </a:extLst>
          </p:cNvPr>
          <p:cNvCxnSpPr>
            <a:cxnSpLocks/>
          </p:cNvCxnSpPr>
          <p:nvPr/>
        </p:nvCxnSpPr>
        <p:spPr>
          <a:xfrm>
            <a:off x="3156992" y="2302024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7E74BA-48AB-20D6-8129-AB3C728F4F95}"/>
              </a:ext>
            </a:extLst>
          </p:cNvPr>
          <p:cNvCxnSpPr>
            <a:cxnSpLocks/>
          </p:cNvCxnSpPr>
          <p:nvPr/>
        </p:nvCxnSpPr>
        <p:spPr>
          <a:xfrm>
            <a:off x="3156992" y="2590056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18E344-A44C-40F6-A7BF-F57AA6088CF5}"/>
              </a:ext>
            </a:extLst>
          </p:cNvPr>
          <p:cNvSpPr txBox="1"/>
          <p:nvPr/>
        </p:nvSpPr>
        <p:spPr>
          <a:xfrm>
            <a:off x="3591745" y="1996584"/>
            <a:ext cx="28532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E5339-5DED-3048-73B0-9DE4C51DA2B8}"/>
              </a:ext>
            </a:extLst>
          </p:cNvPr>
          <p:cNvSpPr txBox="1"/>
          <p:nvPr/>
        </p:nvSpPr>
        <p:spPr>
          <a:xfrm>
            <a:off x="3590392" y="2302024"/>
            <a:ext cx="28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88C4BC-3FEC-E53F-2F5C-80EE6DD10F94}"/>
              </a:ext>
            </a:extLst>
          </p:cNvPr>
          <p:cNvCxnSpPr>
            <a:cxnSpLocks/>
          </p:cNvCxnSpPr>
          <p:nvPr/>
        </p:nvCxnSpPr>
        <p:spPr>
          <a:xfrm>
            <a:off x="3155639" y="2912905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C25D3E6-DA7F-289F-24A1-C5785ABF9FFB}"/>
              </a:ext>
            </a:extLst>
          </p:cNvPr>
          <p:cNvCxnSpPr>
            <a:cxnSpLocks/>
          </p:cNvCxnSpPr>
          <p:nvPr/>
        </p:nvCxnSpPr>
        <p:spPr>
          <a:xfrm>
            <a:off x="5031908" y="3200937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BC41EFC-BCCE-411E-8820-DC2D1FFF7D84}"/>
              </a:ext>
            </a:extLst>
          </p:cNvPr>
          <p:cNvSpPr txBox="1"/>
          <p:nvPr/>
        </p:nvSpPr>
        <p:spPr>
          <a:xfrm>
            <a:off x="3590392" y="2607465"/>
            <a:ext cx="28532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EE73E3-285D-DEB0-8674-7FE62732E985}"/>
              </a:ext>
            </a:extLst>
          </p:cNvPr>
          <p:cNvSpPr txBox="1"/>
          <p:nvPr/>
        </p:nvSpPr>
        <p:spPr>
          <a:xfrm>
            <a:off x="5465308" y="2912905"/>
            <a:ext cx="28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9DF503-D9C7-AB55-0349-0D437673A900}"/>
              </a:ext>
            </a:extLst>
          </p:cNvPr>
          <p:cNvCxnSpPr>
            <a:cxnSpLocks/>
          </p:cNvCxnSpPr>
          <p:nvPr/>
        </p:nvCxnSpPr>
        <p:spPr>
          <a:xfrm>
            <a:off x="3156674" y="3731807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4A6D89-23EC-5E12-8973-66C451F5190C}"/>
              </a:ext>
            </a:extLst>
          </p:cNvPr>
          <p:cNvCxnSpPr>
            <a:cxnSpLocks/>
          </p:cNvCxnSpPr>
          <p:nvPr/>
        </p:nvCxnSpPr>
        <p:spPr>
          <a:xfrm>
            <a:off x="4310473" y="4050155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B1DA1E-AFE1-7E18-CC14-C2A2DAB17CF8}"/>
              </a:ext>
            </a:extLst>
          </p:cNvPr>
          <p:cNvSpPr txBox="1"/>
          <p:nvPr/>
        </p:nvSpPr>
        <p:spPr>
          <a:xfrm>
            <a:off x="3591427" y="3426367"/>
            <a:ext cx="28532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D6C2C0-002D-ABE5-71D8-ED4FAF4E7547}"/>
              </a:ext>
            </a:extLst>
          </p:cNvPr>
          <p:cNvSpPr txBox="1"/>
          <p:nvPr/>
        </p:nvSpPr>
        <p:spPr>
          <a:xfrm>
            <a:off x="4743873" y="3762123"/>
            <a:ext cx="28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DAED53-D383-05F3-2678-D940391C39CB}"/>
              </a:ext>
            </a:extLst>
          </p:cNvPr>
          <p:cNvCxnSpPr>
            <a:cxnSpLocks/>
          </p:cNvCxnSpPr>
          <p:nvPr/>
        </p:nvCxnSpPr>
        <p:spPr>
          <a:xfrm>
            <a:off x="3156674" y="4552764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B9D146A-5091-89C6-D0E9-42CD331FB579}"/>
              </a:ext>
            </a:extLst>
          </p:cNvPr>
          <p:cNvCxnSpPr>
            <a:cxnSpLocks/>
          </p:cNvCxnSpPr>
          <p:nvPr/>
        </p:nvCxnSpPr>
        <p:spPr>
          <a:xfrm>
            <a:off x="4033212" y="4871112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0F4728-C21A-214F-B8BC-D7AE77F11CE2}"/>
              </a:ext>
            </a:extLst>
          </p:cNvPr>
          <p:cNvSpPr txBox="1"/>
          <p:nvPr/>
        </p:nvSpPr>
        <p:spPr>
          <a:xfrm>
            <a:off x="3591427" y="4247324"/>
            <a:ext cx="28532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9E83C4-F9DD-B867-DFDB-B4784CBC75C3}"/>
              </a:ext>
            </a:extLst>
          </p:cNvPr>
          <p:cNvSpPr txBox="1"/>
          <p:nvPr/>
        </p:nvSpPr>
        <p:spPr>
          <a:xfrm>
            <a:off x="4466612" y="4583080"/>
            <a:ext cx="28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D72458-4988-0B81-1469-8660BC13D9A8}"/>
              </a:ext>
            </a:extLst>
          </p:cNvPr>
          <p:cNvCxnSpPr>
            <a:cxnSpLocks/>
          </p:cNvCxnSpPr>
          <p:nvPr/>
        </p:nvCxnSpPr>
        <p:spPr>
          <a:xfrm>
            <a:off x="3154287" y="5393183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29C4AB-4B13-5AAE-F9F0-227CC8669F5F}"/>
              </a:ext>
            </a:extLst>
          </p:cNvPr>
          <p:cNvCxnSpPr>
            <a:cxnSpLocks/>
          </p:cNvCxnSpPr>
          <p:nvPr/>
        </p:nvCxnSpPr>
        <p:spPr>
          <a:xfrm>
            <a:off x="3154287" y="5681215"/>
            <a:ext cx="2031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C44542-196A-6EFF-43F9-91878EAB05CC}"/>
              </a:ext>
            </a:extLst>
          </p:cNvPr>
          <p:cNvSpPr txBox="1"/>
          <p:nvPr/>
        </p:nvSpPr>
        <p:spPr>
          <a:xfrm>
            <a:off x="3589040" y="5087743"/>
            <a:ext cx="28532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8D465A-D612-BEEA-DE48-214FE2715A56}"/>
              </a:ext>
            </a:extLst>
          </p:cNvPr>
          <p:cNvSpPr txBox="1"/>
          <p:nvPr/>
        </p:nvSpPr>
        <p:spPr>
          <a:xfrm>
            <a:off x="3587687" y="5393183"/>
            <a:ext cx="28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12E26C-B787-33A0-9D1B-0CC5E83CD9A3}"/>
              </a:ext>
            </a:extLst>
          </p:cNvPr>
          <p:cNvCxnSpPr>
            <a:cxnSpLocks/>
          </p:cNvCxnSpPr>
          <p:nvPr/>
        </p:nvCxnSpPr>
        <p:spPr>
          <a:xfrm>
            <a:off x="4031859" y="6035693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0A7FA8-9A9F-DC97-E27E-3B14BD03C737}"/>
              </a:ext>
            </a:extLst>
          </p:cNvPr>
          <p:cNvCxnSpPr>
            <a:cxnSpLocks/>
          </p:cNvCxnSpPr>
          <p:nvPr/>
        </p:nvCxnSpPr>
        <p:spPr>
          <a:xfrm>
            <a:off x="3733056" y="6323725"/>
            <a:ext cx="19442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913BA0B-A476-8BEF-226E-D1D3DB8092CE}"/>
              </a:ext>
            </a:extLst>
          </p:cNvPr>
          <p:cNvSpPr txBox="1"/>
          <p:nvPr/>
        </p:nvSpPr>
        <p:spPr>
          <a:xfrm>
            <a:off x="4466612" y="5730253"/>
            <a:ext cx="28532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F860DD-1EB7-6107-093B-FD943FD96360}"/>
              </a:ext>
            </a:extLst>
          </p:cNvPr>
          <p:cNvSpPr txBox="1"/>
          <p:nvPr/>
        </p:nvSpPr>
        <p:spPr>
          <a:xfrm>
            <a:off x="4465259" y="6035693"/>
            <a:ext cx="28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D09C14-84ED-923D-7A64-FA358EEFD4EC}"/>
              </a:ext>
            </a:extLst>
          </p:cNvPr>
          <p:cNvCxnSpPr>
            <a:cxnSpLocks/>
          </p:cNvCxnSpPr>
          <p:nvPr/>
        </p:nvCxnSpPr>
        <p:spPr>
          <a:xfrm>
            <a:off x="4030506" y="6670226"/>
            <a:ext cx="11521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33DCA7-DE33-61A7-9CD3-237B61D789BE}"/>
              </a:ext>
            </a:extLst>
          </p:cNvPr>
          <p:cNvCxnSpPr>
            <a:cxnSpLocks/>
          </p:cNvCxnSpPr>
          <p:nvPr/>
        </p:nvCxnSpPr>
        <p:spPr>
          <a:xfrm>
            <a:off x="3154287" y="6958258"/>
            <a:ext cx="202834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6647664-EF1E-7123-71B3-ABD093459B40}"/>
              </a:ext>
            </a:extLst>
          </p:cNvPr>
          <p:cNvSpPr txBox="1"/>
          <p:nvPr/>
        </p:nvSpPr>
        <p:spPr>
          <a:xfrm>
            <a:off x="4465259" y="6364786"/>
            <a:ext cx="28532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C6048E-F335-FA8E-75C3-1467E4ADF2AF}"/>
              </a:ext>
            </a:extLst>
          </p:cNvPr>
          <p:cNvSpPr txBox="1"/>
          <p:nvPr/>
        </p:nvSpPr>
        <p:spPr>
          <a:xfrm>
            <a:off x="4463906" y="6670226"/>
            <a:ext cx="28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578848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448</Words>
  <Application>Microsoft Office PowerPoint</Application>
  <PresentationFormat>Custom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WGEHTN+Consolas</vt:lpstr>
      <vt:lpstr>OQVMDA+Calibri</vt:lpstr>
      <vt:lpstr>WQDNNR+Arial-BoldMT</vt:lpstr>
      <vt:lpstr>PTBPSH+Calibri-Bold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ContainerAdministrator</dc:creator>
  <cp:lastModifiedBy>Bryn</cp:lastModifiedBy>
  <cp:revision>2</cp:revision>
  <dcterms:modified xsi:type="dcterms:W3CDTF">2024-09-29T02:47:05Z</dcterms:modified>
</cp:coreProperties>
</file>