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74e2630f1_1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f74e2630f1_1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/>
              <a:t>* This element is not supported by all vendors – rather the condition points the encounter – discuss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/>
              <a:t>** no endpoint element in Practitioner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/>
              <a:t>*** MessageDefinition way to formally define Message</a:t>
            </a:r>
            <a:endParaRPr/>
          </a:p>
        </p:txBody>
      </p:sp>
      <p:sp>
        <p:nvSpPr>
          <p:cNvPr id="134" name="Google Shape;134;g2f74e2630f1_1_7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f74e2630f1_1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2f74e2630f1_1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0" name="Google Shape;180;g2f74e2630f1_1_1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f74e2630f1_1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f74e2630f1_1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9" name="Google Shape;189;g2f74e2630f1_1_1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f74e2630f1_1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2f74e2630f1_1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0" name="Google Shape;220;g2f74e2630f1_1_1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f74e2630f1_1_2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2f74e2630f1_1_2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7" name="Google Shape;257;g2f74e2630f1_1_2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f74e2630f1_1_2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2f74e2630f1_1_2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2f74e2630f1_1_2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f74e2630f1_1_2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2f74e2630f1_1_2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g2f74e2630f1_1_2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/>
          <p:nvPr/>
        </p:nvSpPr>
        <p:spPr>
          <a:xfrm>
            <a:off x="7276502" y="4177393"/>
            <a:ext cx="1476375" cy="685800"/>
          </a:xfrm>
          <a:prstGeom prst="roundRect">
            <a:avLst>
              <a:gd fmla="val 16667" name="adj"/>
            </a:avLst>
          </a:prstGeom>
          <a:solidFill>
            <a:schemeClr val="accent1">
              <a:alpha val="49411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PractitionerRole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7276502" y="3415393"/>
            <a:ext cx="1476375" cy="685800"/>
          </a:xfrm>
          <a:prstGeom prst="roundRect">
            <a:avLst>
              <a:gd fmla="val 16667" name="adj"/>
            </a:avLst>
          </a:prstGeom>
          <a:solidFill>
            <a:schemeClr val="accent1">
              <a:alpha val="49411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7276502" y="2662918"/>
            <a:ext cx="1476375" cy="685800"/>
          </a:xfrm>
          <a:prstGeom prst="roundRect">
            <a:avLst>
              <a:gd fmla="val 16667" name="adj"/>
            </a:avLst>
          </a:prstGeom>
          <a:solidFill>
            <a:schemeClr val="accent1">
              <a:alpha val="49411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Organization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297056" y="2150365"/>
            <a:ext cx="1476375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 Vinci MessageHeader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 = admit/discharge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26"/>
          <p:cNvCxnSpPr>
            <a:stCxn id="139" idx="0"/>
            <a:endCxn id="141" idx="2"/>
          </p:cNvCxnSpPr>
          <p:nvPr/>
        </p:nvCxnSpPr>
        <p:spPr>
          <a:xfrm flipH="1" rot="10800000">
            <a:off x="1035244" y="1052665"/>
            <a:ext cx="600" cy="1097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2" name="Google Shape;142;p26"/>
          <p:cNvSpPr txBox="1"/>
          <p:nvPr/>
        </p:nvSpPr>
        <p:spPr>
          <a:xfrm>
            <a:off x="702915" y="1432343"/>
            <a:ext cx="683417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26"/>
          <p:cNvCxnSpPr>
            <a:stCxn id="139" idx="2"/>
          </p:cNvCxnSpPr>
          <p:nvPr/>
        </p:nvCxnSpPr>
        <p:spPr>
          <a:xfrm>
            <a:off x="1035244" y="2836165"/>
            <a:ext cx="2540400" cy="1063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4" name="Google Shape;144;p26"/>
          <p:cNvSpPr txBox="1"/>
          <p:nvPr/>
        </p:nvSpPr>
        <p:spPr>
          <a:xfrm>
            <a:off x="1665167" y="3270628"/>
            <a:ext cx="1590750" cy="2769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destination.receiver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26"/>
          <p:cNvCxnSpPr>
            <a:stCxn id="139" idx="3"/>
          </p:cNvCxnSpPr>
          <p:nvPr/>
        </p:nvCxnSpPr>
        <p:spPr>
          <a:xfrm>
            <a:off x="1773431" y="2493265"/>
            <a:ext cx="5366700" cy="1247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6" name="Google Shape;146;p26"/>
          <p:cNvSpPr txBox="1"/>
          <p:nvPr/>
        </p:nvSpPr>
        <p:spPr>
          <a:xfrm>
            <a:off x="3796910" y="2890247"/>
            <a:ext cx="720317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7147922" y="2388978"/>
            <a:ext cx="1738313" cy="258127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5260777" y="4162874"/>
            <a:ext cx="1476375" cy="685800"/>
          </a:xfrm>
          <a:prstGeom prst="roundRect">
            <a:avLst>
              <a:gd fmla="val 16667" name="adj"/>
            </a:avLst>
          </a:prstGeom>
          <a:solidFill>
            <a:schemeClr val="accent1">
              <a:alpha val="49411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PractitionerRole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3680819" y="4171951"/>
            <a:ext cx="1476375" cy="685800"/>
          </a:xfrm>
          <a:prstGeom prst="roundRect">
            <a:avLst>
              <a:gd fmla="val 16667" name="adj"/>
            </a:avLst>
          </a:prstGeom>
          <a:solidFill>
            <a:schemeClr val="accent1">
              <a:alpha val="49411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2093119" y="4171951"/>
            <a:ext cx="1476375" cy="685800"/>
          </a:xfrm>
          <a:prstGeom prst="roundRect">
            <a:avLst>
              <a:gd fmla="val 16667" name="adj"/>
            </a:avLst>
          </a:prstGeom>
          <a:solidFill>
            <a:schemeClr val="accent1">
              <a:alpha val="49411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Organization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2019300" y="3906227"/>
            <a:ext cx="4867274" cy="105629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Recipient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6"/>
          <p:cNvSpPr/>
          <p:nvPr/>
        </p:nvSpPr>
        <p:spPr>
          <a:xfrm>
            <a:off x="7276502" y="1191872"/>
            <a:ext cx="1476450" cy="685800"/>
          </a:xfrm>
          <a:prstGeom prst="roundRect">
            <a:avLst>
              <a:gd fmla="val 16667" name="adj"/>
            </a:avLst>
          </a:prstGeom>
          <a:solidFill>
            <a:schemeClr val="accent1">
              <a:alpha val="49411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Endpoint**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6"/>
          <p:cNvSpPr/>
          <p:nvPr/>
        </p:nvSpPr>
        <p:spPr>
          <a:xfrm>
            <a:off x="3978416" y="1191872"/>
            <a:ext cx="1476450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Condition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297614" y="366949"/>
            <a:ext cx="1476375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Encounter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6"/>
          <p:cNvSpPr/>
          <p:nvPr/>
        </p:nvSpPr>
        <p:spPr>
          <a:xfrm>
            <a:off x="4003822" y="276328"/>
            <a:ext cx="1476450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Patient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4003812" y="2091275"/>
            <a:ext cx="1476450" cy="685800"/>
          </a:xfrm>
          <a:prstGeom prst="roundRect">
            <a:avLst>
              <a:gd fmla="val 16667" name="adj"/>
            </a:avLst>
          </a:prstGeom>
          <a:solidFill>
            <a:schemeClr val="accent1">
              <a:alpha val="49411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Location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26"/>
          <p:cNvCxnSpPr>
            <a:stCxn id="139" idx="2"/>
            <a:endCxn id="157" idx="0"/>
          </p:cNvCxnSpPr>
          <p:nvPr/>
        </p:nvCxnSpPr>
        <p:spPr>
          <a:xfrm>
            <a:off x="1035244" y="2836165"/>
            <a:ext cx="0" cy="1316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7" name="Google Shape;157;p26"/>
          <p:cNvSpPr/>
          <p:nvPr/>
        </p:nvSpPr>
        <p:spPr>
          <a:xfrm>
            <a:off x="257766" y="4152902"/>
            <a:ext cx="1554955" cy="685800"/>
          </a:xfrm>
          <a:prstGeom prst="roundRect">
            <a:avLst>
              <a:gd fmla="val 16667" name="adj"/>
            </a:avLst>
          </a:prstGeom>
          <a:solidFill>
            <a:schemeClr val="accent1">
              <a:alpha val="49411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MessageDefinition***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516583" y="3320540"/>
            <a:ext cx="936424" cy="2769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26"/>
          <p:cNvCxnSpPr>
            <a:stCxn id="141" idx="3"/>
            <a:endCxn id="154" idx="1"/>
          </p:cNvCxnSpPr>
          <p:nvPr/>
        </p:nvCxnSpPr>
        <p:spPr>
          <a:xfrm flipH="1" rot="10800000">
            <a:off x="1773989" y="619249"/>
            <a:ext cx="2229900" cy="90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0" name="Google Shape;160;p26"/>
          <p:cNvCxnSpPr>
            <a:stCxn id="141" idx="3"/>
          </p:cNvCxnSpPr>
          <p:nvPr/>
        </p:nvCxnSpPr>
        <p:spPr>
          <a:xfrm>
            <a:off x="1773989" y="709849"/>
            <a:ext cx="2178900" cy="826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" name="Google Shape;161;p26"/>
          <p:cNvCxnSpPr>
            <a:stCxn id="141" idx="3"/>
          </p:cNvCxnSpPr>
          <p:nvPr/>
        </p:nvCxnSpPr>
        <p:spPr>
          <a:xfrm>
            <a:off x="1773989" y="709849"/>
            <a:ext cx="2229900" cy="1739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2" name="Google Shape;162;p26"/>
          <p:cNvSpPr txBox="1"/>
          <p:nvPr/>
        </p:nvSpPr>
        <p:spPr>
          <a:xfrm>
            <a:off x="2654293" y="526020"/>
            <a:ext cx="720225" cy="2769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2306194" y="962110"/>
            <a:ext cx="1604700" cy="2769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diagnosis.condition*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2823983" y="1681088"/>
            <a:ext cx="720225" cy="2769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26"/>
          <p:cNvCxnSpPr/>
          <p:nvPr/>
        </p:nvCxnSpPr>
        <p:spPr>
          <a:xfrm flipH="1" rot="10800000">
            <a:off x="8014127" y="1862015"/>
            <a:ext cx="1125" cy="532125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6" name="Google Shape;166;p26"/>
          <p:cNvSpPr txBox="1"/>
          <p:nvPr/>
        </p:nvSpPr>
        <p:spPr>
          <a:xfrm>
            <a:off x="7608958" y="2073065"/>
            <a:ext cx="811575" cy="2769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7157493" y="229650"/>
            <a:ext cx="261450" cy="911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7547421" y="127036"/>
            <a:ext cx="1296000" cy="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6"/>
          <p:cNvSpPr/>
          <p:nvPr/>
        </p:nvSpPr>
        <p:spPr>
          <a:xfrm>
            <a:off x="7167018" y="429675"/>
            <a:ext cx="261450" cy="91125"/>
          </a:xfrm>
          <a:prstGeom prst="rect">
            <a:avLst/>
          </a:prstGeom>
          <a:solidFill>
            <a:schemeClr val="accent1">
              <a:alpha val="49411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7561709" y="327061"/>
            <a:ext cx="1296000" cy="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7176543" y="620175"/>
            <a:ext cx="261450" cy="911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7571234" y="517561"/>
            <a:ext cx="1296000" cy="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box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6951858" y="101855"/>
            <a:ext cx="1859175" cy="7389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5619434" y="1191872"/>
            <a:ext cx="1476450" cy="685800"/>
          </a:xfrm>
          <a:prstGeom prst="roundRect">
            <a:avLst>
              <a:gd fmla="val 16667" name="adj"/>
            </a:avLst>
          </a:prstGeom>
          <a:solidFill>
            <a:schemeClr val="accent1">
              <a:alpha val="49411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Coverage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26"/>
          <p:cNvCxnSpPr>
            <a:stCxn id="174" idx="0"/>
            <a:endCxn id="154" idx="3"/>
          </p:cNvCxnSpPr>
          <p:nvPr/>
        </p:nvCxnSpPr>
        <p:spPr>
          <a:xfrm rot="10800000">
            <a:off x="5480159" y="619172"/>
            <a:ext cx="877500" cy="572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6" name="Google Shape;176;p26"/>
          <p:cNvSpPr txBox="1"/>
          <p:nvPr/>
        </p:nvSpPr>
        <p:spPr>
          <a:xfrm>
            <a:off x="5619431" y="840741"/>
            <a:ext cx="936450" cy="2769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beneficiary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/>
          <p:nvPr/>
        </p:nvSpPr>
        <p:spPr>
          <a:xfrm>
            <a:off x="3373706" y="2971800"/>
            <a:ext cx="1915200" cy="80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 Vinci MessageHeader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" name="Google Shape;183;p27"/>
          <p:cNvCxnSpPr>
            <a:stCxn id="182" idx="0"/>
            <a:endCxn id="184" idx="2"/>
          </p:cNvCxnSpPr>
          <p:nvPr/>
        </p:nvCxnSpPr>
        <p:spPr>
          <a:xfrm rot="10800000">
            <a:off x="4331306" y="1883700"/>
            <a:ext cx="0" cy="108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5" name="Google Shape;185;p27"/>
          <p:cNvSpPr txBox="1"/>
          <p:nvPr/>
        </p:nvSpPr>
        <p:spPr>
          <a:xfrm>
            <a:off x="3989639" y="2313855"/>
            <a:ext cx="683325" cy="2769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7"/>
          <p:cNvSpPr/>
          <p:nvPr/>
        </p:nvSpPr>
        <p:spPr>
          <a:xfrm>
            <a:off x="3593077" y="1197916"/>
            <a:ext cx="1476450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Encounter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/>
          <p:nvPr/>
        </p:nvSpPr>
        <p:spPr>
          <a:xfrm>
            <a:off x="1897702" y="3906227"/>
            <a:ext cx="4867200" cy="105637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8"/>
          <p:cNvSpPr/>
          <p:nvPr/>
        </p:nvSpPr>
        <p:spPr>
          <a:xfrm>
            <a:off x="6737231" y="1721682"/>
            <a:ext cx="1738350" cy="1819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8"/>
          <p:cNvSpPr/>
          <p:nvPr/>
        </p:nvSpPr>
        <p:spPr>
          <a:xfrm>
            <a:off x="6868181" y="2024092"/>
            <a:ext cx="1476450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PractitionerRole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8"/>
          <p:cNvSpPr/>
          <p:nvPr/>
        </p:nvSpPr>
        <p:spPr>
          <a:xfrm>
            <a:off x="6868181" y="2770060"/>
            <a:ext cx="1476450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8"/>
          <p:cNvSpPr/>
          <p:nvPr/>
        </p:nvSpPr>
        <p:spPr>
          <a:xfrm>
            <a:off x="3373706" y="2228850"/>
            <a:ext cx="1915200" cy="80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 Vinci MessageHeader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28"/>
          <p:cNvCxnSpPr>
            <a:stCxn id="195" idx="0"/>
            <a:endCxn id="197" idx="2"/>
          </p:cNvCxnSpPr>
          <p:nvPr/>
        </p:nvCxnSpPr>
        <p:spPr>
          <a:xfrm rot="10800000">
            <a:off x="4331306" y="1140750"/>
            <a:ext cx="0" cy="108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8" name="Google Shape;198;p28"/>
          <p:cNvSpPr txBox="1"/>
          <p:nvPr/>
        </p:nvSpPr>
        <p:spPr>
          <a:xfrm>
            <a:off x="3989639" y="1570905"/>
            <a:ext cx="683325" cy="2769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28"/>
          <p:cNvCxnSpPr>
            <a:stCxn id="195" idx="2"/>
            <a:endCxn id="191" idx="0"/>
          </p:cNvCxnSpPr>
          <p:nvPr/>
        </p:nvCxnSpPr>
        <p:spPr>
          <a:xfrm>
            <a:off x="4331306" y="3031650"/>
            <a:ext cx="0" cy="874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0" name="Google Shape;200;p28"/>
          <p:cNvSpPr/>
          <p:nvPr/>
        </p:nvSpPr>
        <p:spPr>
          <a:xfrm>
            <a:off x="3607298" y="4162874"/>
            <a:ext cx="1476450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PractitionerRole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8"/>
          <p:cNvSpPr/>
          <p:nvPr/>
        </p:nvSpPr>
        <p:spPr>
          <a:xfrm>
            <a:off x="5146477" y="4162876"/>
            <a:ext cx="1476450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8"/>
          <p:cNvSpPr/>
          <p:nvPr/>
        </p:nvSpPr>
        <p:spPr>
          <a:xfrm>
            <a:off x="2068120" y="4171951"/>
            <a:ext cx="1476450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Organization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8"/>
          <p:cNvSpPr/>
          <p:nvPr/>
        </p:nvSpPr>
        <p:spPr>
          <a:xfrm>
            <a:off x="3593077" y="454967"/>
            <a:ext cx="1476450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Encounter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8"/>
          <p:cNvSpPr/>
          <p:nvPr/>
        </p:nvSpPr>
        <p:spPr>
          <a:xfrm>
            <a:off x="314314" y="2228859"/>
            <a:ext cx="1476450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Patient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/>
          <p:nvPr/>
        </p:nvSpPr>
        <p:spPr>
          <a:xfrm>
            <a:off x="314314" y="454967"/>
            <a:ext cx="1476450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28"/>
          <p:cNvCxnSpPr>
            <a:stCxn id="197" idx="1"/>
            <a:endCxn id="203" idx="3"/>
          </p:cNvCxnSpPr>
          <p:nvPr/>
        </p:nvCxnSpPr>
        <p:spPr>
          <a:xfrm flipH="1">
            <a:off x="1790677" y="797867"/>
            <a:ext cx="1802400" cy="1773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6" name="Google Shape;206;p28"/>
          <p:cNvCxnSpPr>
            <a:stCxn id="197" idx="1"/>
            <a:endCxn id="204" idx="3"/>
          </p:cNvCxnSpPr>
          <p:nvPr/>
        </p:nvCxnSpPr>
        <p:spPr>
          <a:xfrm rot="10800000">
            <a:off x="1790677" y="797867"/>
            <a:ext cx="1802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7" name="Google Shape;207;p28"/>
          <p:cNvSpPr txBox="1"/>
          <p:nvPr/>
        </p:nvSpPr>
        <p:spPr>
          <a:xfrm>
            <a:off x="2337164" y="1592182"/>
            <a:ext cx="720225" cy="2769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28"/>
          <p:cNvCxnSpPr>
            <a:stCxn id="197" idx="1"/>
            <a:endCxn id="209" idx="3"/>
          </p:cNvCxnSpPr>
          <p:nvPr/>
        </p:nvCxnSpPr>
        <p:spPr>
          <a:xfrm flipH="1">
            <a:off x="1790677" y="797867"/>
            <a:ext cx="1802400" cy="886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9" name="Google Shape;209;p28"/>
          <p:cNvSpPr/>
          <p:nvPr/>
        </p:nvSpPr>
        <p:spPr>
          <a:xfrm>
            <a:off x="314314" y="1341913"/>
            <a:ext cx="1476450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Location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2152252" y="705504"/>
            <a:ext cx="1175625" cy="1847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participant.individual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p28"/>
          <p:cNvCxnSpPr>
            <a:stCxn id="195" idx="3"/>
            <a:endCxn id="192" idx="1"/>
          </p:cNvCxnSpPr>
          <p:nvPr/>
        </p:nvCxnSpPr>
        <p:spPr>
          <a:xfrm>
            <a:off x="5288906" y="2630250"/>
            <a:ext cx="1448400" cy="1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2" name="Google Shape;212;p28"/>
          <p:cNvSpPr txBox="1"/>
          <p:nvPr/>
        </p:nvSpPr>
        <p:spPr>
          <a:xfrm>
            <a:off x="3989639" y="3133556"/>
            <a:ext cx="644625" cy="27697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5619296" y="2493095"/>
            <a:ext cx="644625" cy="27697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p28"/>
          <p:cNvCxnSpPr>
            <a:stCxn id="195" idx="1"/>
            <a:endCxn id="191" idx="0"/>
          </p:cNvCxnSpPr>
          <p:nvPr/>
        </p:nvCxnSpPr>
        <p:spPr>
          <a:xfrm>
            <a:off x="3373706" y="2630250"/>
            <a:ext cx="957600" cy="1275900"/>
          </a:xfrm>
          <a:prstGeom prst="bentConnector4">
            <a:avLst>
              <a:gd fmla="val -18650" name="adj1"/>
              <a:gd fmla="val 65729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" name="Google Shape;215;p28"/>
          <p:cNvSpPr txBox="1"/>
          <p:nvPr/>
        </p:nvSpPr>
        <p:spPr>
          <a:xfrm>
            <a:off x="2694389" y="3133556"/>
            <a:ext cx="986400" cy="2769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responsible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2226727" y="1123210"/>
            <a:ext cx="720225" cy="2769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/>
          <p:nvPr/>
        </p:nvSpPr>
        <p:spPr>
          <a:xfrm>
            <a:off x="1897702" y="3906227"/>
            <a:ext cx="4867200" cy="105637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9"/>
          <p:cNvSpPr/>
          <p:nvPr/>
        </p:nvSpPr>
        <p:spPr>
          <a:xfrm>
            <a:off x="6737231" y="1721682"/>
            <a:ext cx="1738350" cy="1819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9"/>
          <p:cNvSpPr/>
          <p:nvPr/>
        </p:nvSpPr>
        <p:spPr>
          <a:xfrm>
            <a:off x="6868181" y="2024092"/>
            <a:ext cx="1476450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PractitionerRole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9"/>
          <p:cNvSpPr/>
          <p:nvPr/>
        </p:nvSpPr>
        <p:spPr>
          <a:xfrm>
            <a:off x="6868181" y="2770060"/>
            <a:ext cx="1476450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3373706" y="2228850"/>
            <a:ext cx="1915200" cy="80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 Vinci MessageHeader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p29"/>
          <p:cNvCxnSpPr>
            <a:stCxn id="226" idx="0"/>
            <a:endCxn id="228" idx="2"/>
          </p:cNvCxnSpPr>
          <p:nvPr/>
        </p:nvCxnSpPr>
        <p:spPr>
          <a:xfrm rot="10800000">
            <a:off x="4331306" y="1140750"/>
            <a:ext cx="0" cy="1088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9" name="Google Shape;229;p29"/>
          <p:cNvSpPr txBox="1"/>
          <p:nvPr/>
        </p:nvSpPr>
        <p:spPr>
          <a:xfrm>
            <a:off x="3989639" y="1570905"/>
            <a:ext cx="683325" cy="2769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29"/>
          <p:cNvCxnSpPr>
            <a:stCxn id="226" idx="2"/>
            <a:endCxn id="222" idx="0"/>
          </p:cNvCxnSpPr>
          <p:nvPr/>
        </p:nvCxnSpPr>
        <p:spPr>
          <a:xfrm>
            <a:off x="4331306" y="3031650"/>
            <a:ext cx="0" cy="874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1" name="Google Shape;231;p29"/>
          <p:cNvSpPr/>
          <p:nvPr/>
        </p:nvSpPr>
        <p:spPr>
          <a:xfrm>
            <a:off x="3607298" y="4162874"/>
            <a:ext cx="1476450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PractitionerRole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9"/>
          <p:cNvSpPr/>
          <p:nvPr/>
        </p:nvSpPr>
        <p:spPr>
          <a:xfrm>
            <a:off x="5146477" y="4162876"/>
            <a:ext cx="1476450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068120" y="4171951"/>
            <a:ext cx="1476450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Organization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9"/>
          <p:cNvSpPr/>
          <p:nvPr/>
        </p:nvSpPr>
        <p:spPr>
          <a:xfrm>
            <a:off x="6868181" y="454967"/>
            <a:ext cx="1476450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Condition  Encounter Diagnosis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3593077" y="454967"/>
            <a:ext cx="1476450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Encounter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9"/>
          <p:cNvSpPr/>
          <p:nvPr/>
        </p:nvSpPr>
        <p:spPr>
          <a:xfrm>
            <a:off x="314314" y="2228859"/>
            <a:ext cx="1476450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Patient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9"/>
          <p:cNvSpPr/>
          <p:nvPr/>
        </p:nvSpPr>
        <p:spPr>
          <a:xfrm>
            <a:off x="314314" y="454967"/>
            <a:ext cx="1476450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p29"/>
          <p:cNvCxnSpPr>
            <a:stCxn id="228" idx="1"/>
            <a:endCxn id="235" idx="3"/>
          </p:cNvCxnSpPr>
          <p:nvPr/>
        </p:nvCxnSpPr>
        <p:spPr>
          <a:xfrm flipH="1">
            <a:off x="1790677" y="797867"/>
            <a:ext cx="1802400" cy="1773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8" name="Google Shape;238;p29"/>
          <p:cNvCxnSpPr>
            <a:stCxn id="228" idx="3"/>
            <a:endCxn id="234" idx="1"/>
          </p:cNvCxnSpPr>
          <p:nvPr/>
        </p:nvCxnSpPr>
        <p:spPr>
          <a:xfrm>
            <a:off x="5069527" y="797867"/>
            <a:ext cx="1798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triangle"/>
            <a:tailEnd len="sm" w="sm" type="none"/>
          </a:ln>
        </p:spPr>
      </p:cxnSp>
      <p:cxnSp>
        <p:nvCxnSpPr>
          <p:cNvPr id="239" name="Google Shape;239;p29"/>
          <p:cNvCxnSpPr>
            <a:stCxn id="228" idx="1"/>
            <a:endCxn id="236" idx="3"/>
          </p:cNvCxnSpPr>
          <p:nvPr/>
        </p:nvCxnSpPr>
        <p:spPr>
          <a:xfrm rot="10800000">
            <a:off x="1790677" y="797867"/>
            <a:ext cx="1802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0" name="Google Shape;240;p29"/>
          <p:cNvSpPr txBox="1"/>
          <p:nvPr/>
        </p:nvSpPr>
        <p:spPr>
          <a:xfrm>
            <a:off x="2337164" y="1592182"/>
            <a:ext cx="720225" cy="2769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5661146" y="659379"/>
            <a:ext cx="936450" cy="2769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encounter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9"/>
          <p:cNvSpPr/>
          <p:nvPr/>
        </p:nvSpPr>
        <p:spPr>
          <a:xfrm>
            <a:off x="314314" y="3661303"/>
            <a:ext cx="1476450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</a:t>
            </a: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Coverage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29"/>
          <p:cNvCxnSpPr>
            <a:stCxn id="242" idx="0"/>
            <a:endCxn id="235" idx="2"/>
          </p:cNvCxnSpPr>
          <p:nvPr/>
        </p:nvCxnSpPr>
        <p:spPr>
          <a:xfrm rot="10800000">
            <a:off x="1052539" y="2914604"/>
            <a:ext cx="0" cy="746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4" name="Google Shape;244;p29"/>
          <p:cNvSpPr txBox="1"/>
          <p:nvPr/>
        </p:nvSpPr>
        <p:spPr>
          <a:xfrm>
            <a:off x="584326" y="3209475"/>
            <a:ext cx="986400" cy="27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beneficiary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" name="Google Shape;245;p29"/>
          <p:cNvCxnSpPr>
            <a:stCxn id="228" idx="1"/>
            <a:endCxn id="246" idx="3"/>
          </p:cNvCxnSpPr>
          <p:nvPr/>
        </p:nvCxnSpPr>
        <p:spPr>
          <a:xfrm flipH="1">
            <a:off x="1790677" y="797867"/>
            <a:ext cx="1802400" cy="886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6" name="Google Shape;246;p29"/>
          <p:cNvSpPr/>
          <p:nvPr/>
        </p:nvSpPr>
        <p:spPr>
          <a:xfrm>
            <a:off x="314314" y="1341913"/>
            <a:ext cx="1476450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Location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9"/>
          <p:cNvSpPr txBox="1"/>
          <p:nvPr/>
        </p:nvSpPr>
        <p:spPr>
          <a:xfrm>
            <a:off x="2152252" y="705504"/>
            <a:ext cx="1175625" cy="1847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participant.individual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p29"/>
          <p:cNvCxnSpPr>
            <a:stCxn id="226" idx="3"/>
            <a:endCxn id="223" idx="1"/>
          </p:cNvCxnSpPr>
          <p:nvPr/>
        </p:nvCxnSpPr>
        <p:spPr>
          <a:xfrm>
            <a:off x="5288906" y="2630250"/>
            <a:ext cx="1448400" cy="1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9" name="Google Shape;249;p29"/>
          <p:cNvSpPr txBox="1"/>
          <p:nvPr/>
        </p:nvSpPr>
        <p:spPr>
          <a:xfrm>
            <a:off x="3989639" y="3133556"/>
            <a:ext cx="644625" cy="27697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5619296" y="2493095"/>
            <a:ext cx="644625" cy="27697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29"/>
          <p:cNvCxnSpPr>
            <a:stCxn id="226" idx="1"/>
            <a:endCxn id="222" idx="0"/>
          </p:cNvCxnSpPr>
          <p:nvPr/>
        </p:nvCxnSpPr>
        <p:spPr>
          <a:xfrm>
            <a:off x="3373706" y="2630250"/>
            <a:ext cx="957600" cy="1275900"/>
          </a:xfrm>
          <a:prstGeom prst="bentConnector4">
            <a:avLst>
              <a:gd fmla="val -18650" name="adj1"/>
              <a:gd fmla="val 65729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p29"/>
          <p:cNvSpPr txBox="1"/>
          <p:nvPr/>
        </p:nvSpPr>
        <p:spPr>
          <a:xfrm>
            <a:off x="2694389" y="3133556"/>
            <a:ext cx="986400" cy="2769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responsible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2226727" y="1123210"/>
            <a:ext cx="720225" cy="2769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/>
          <p:nvPr/>
        </p:nvSpPr>
        <p:spPr>
          <a:xfrm>
            <a:off x="188569" y="3522169"/>
            <a:ext cx="4867200" cy="12575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Choice of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0"/>
          <p:cNvSpPr/>
          <p:nvPr/>
        </p:nvSpPr>
        <p:spPr>
          <a:xfrm>
            <a:off x="1820831" y="3778950"/>
            <a:ext cx="3175200" cy="887625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0"/>
          <p:cNvSpPr/>
          <p:nvPr/>
        </p:nvSpPr>
        <p:spPr>
          <a:xfrm>
            <a:off x="6723263" y="3702300"/>
            <a:ext cx="2192175" cy="7389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0"/>
          <p:cNvSpPr/>
          <p:nvPr/>
        </p:nvSpPr>
        <p:spPr>
          <a:xfrm>
            <a:off x="7269546" y="910295"/>
            <a:ext cx="1476450" cy="685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0"/>
          <p:cNvSpPr/>
          <p:nvPr/>
        </p:nvSpPr>
        <p:spPr>
          <a:xfrm>
            <a:off x="525844" y="745755"/>
            <a:ext cx="1476450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 Vinci MessageHeader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30"/>
          <p:cNvCxnSpPr>
            <a:stCxn id="263" idx="3"/>
            <a:endCxn id="265" idx="1"/>
          </p:cNvCxnSpPr>
          <p:nvPr/>
        </p:nvCxnSpPr>
        <p:spPr>
          <a:xfrm>
            <a:off x="2002294" y="1088655"/>
            <a:ext cx="1005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6" name="Google Shape;266;p30"/>
          <p:cNvSpPr txBox="1"/>
          <p:nvPr/>
        </p:nvSpPr>
        <p:spPr>
          <a:xfrm>
            <a:off x="2188819" y="918000"/>
            <a:ext cx="532125" cy="2769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" name="Google Shape;267;p30"/>
          <p:cNvCxnSpPr/>
          <p:nvPr/>
        </p:nvCxnSpPr>
        <p:spPr>
          <a:xfrm>
            <a:off x="1267950" y="1436794"/>
            <a:ext cx="6525" cy="206257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5" name="Google Shape;265;p30"/>
          <p:cNvSpPr/>
          <p:nvPr/>
        </p:nvSpPr>
        <p:spPr>
          <a:xfrm>
            <a:off x="3008039" y="745755"/>
            <a:ext cx="1476450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 or Request Resource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0"/>
          <p:cNvSpPr/>
          <p:nvPr/>
        </p:nvSpPr>
        <p:spPr>
          <a:xfrm>
            <a:off x="5154997" y="767015"/>
            <a:ext cx="1476450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Patient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p30"/>
          <p:cNvCxnSpPr>
            <a:stCxn id="265" idx="3"/>
            <a:endCxn id="268" idx="1"/>
          </p:cNvCxnSpPr>
          <p:nvPr/>
        </p:nvCxnSpPr>
        <p:spPr>
          <a:xfrm>
            <a:off x="4484489" y="1088655"/>
            <a:ext cx="670500" cy="2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0" name="Google Shape;270;p30"/>
          <p:cNvSpPr/>
          <p:nvPr/>
        </p:nvSpPr>
        <p:spPr>
          <a:xfrm>
            <a:off x="6928893" y="3830100"/>
            <a:ext cx="261450" cy="911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0"/>
          <p:cNvSpPr txBox="1"/>
          <p:nvPr/>
        </p:nvSpPr>
        <p:spPr>
          <a:xfrm>
            <a:off x="7318821" y="3727486"/>
            <a:ext cx="1296000" cy="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0"/>
          <p:cNvSpPr/>
          <p:nvPr/>
        </p:nvSpPr>
        <p:spPr>
          <a:xfrm>
            <a:off x="6938418" y="4030125"/>
            <a:ext cx="261450" cy="91125"/>
          </a:xfrm>
          <a:prstGeom prst="rect">
            <a:avLst/>
          </a:prstGeom>
          <a:solidFill>
            <a:schemeClr val="accent1">
              <a:alpha val="49411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0"/>
          <p:cNvSpPr txBox="1"/>
          <p:nvPr/>
        </p:nvSpPr>
        <p:spPr>
          <a:xfrm>
            <a:off x="7333106" y="3927506"/>
            <a:ext cx="1859175" cy="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Dependent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0"/>
          <p:cNvSpPr/>
          <p:nvPr/>
        </p:nvSpPr>
        <p:spPr>
          <a:xfrm>
            <a:off x="6947943" y="4220625"/>
            <a:ext cx="261450" cy="911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0"/>
          <p:cNvSpPr txBox="1"/>
          <p:nvPr/>
        </p:nvSpPr>
        <p:spPr>
          <a:xfrm>
            <a:off x="7342633" y="4118011"/>
            <a:ext cx="1296000" cy="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box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p30"/>
          <p:cNvCxnSpPr/>
          <p:nvPr/>
        </p:nvCxnSpPr>
        <p:spPr>
          <a:xfrm>
            <a:off x="694856" y="1436794"/>
            <a:ext cx="4950" cy="20684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7" name="Google Shape;277;p30"/>
          <p:cNvSpPr/>
          <p:nvPr/>
        </p:nvSpPr>
        <p:spPr>
          <a:xfrm>
            <a:off x="5269297" y="881315"/>
            <a:ext cx="1476450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Patient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3463908" y="3866474"/>
            <a:ext cx="1476450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PractitionerRole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0"/>
          <p:cNvSpPr/>
          <p:nvPr/>
        </p:nvSpPr>
        <p:spPr>
          <a:xfrm>
            <a:off x="1883950" y="3875551"/>
            <a:ext cx="1476450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0"/>
          <p:cNvSpPr/>
          <p:nvPr/>
        </p:nvSpPr>
        <p:spPr>
          <a:xfrm>
            <a:off x="296250" y="3875551"/>
            <a:ext cx="1476450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Organization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0"/>
          <p:cNvSpPr txBox="1"/>
          <p:nvPr/>
        </p:nvSpPr>
        <p:spPr>
          <a:xfrm>
            <a:off x="749138" y="2075438"/>
            <a:ext cx="1005750" cy="2769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responsible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0"/>
          <p:cNvSpPr txBox="1"/>
          <p:nvPr/>
        </p:nvSpPr>
        <p:spPr>
          <a:xfrm>
            <a:off x="310763" y="1774686"/>
            <a:ext cx="720225" cy="2769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3" name="Google Shape;283;p30"/>
          <p:cNvCxnSpPr>
            <a:stCxn id="265" idx="3"/>
            <a:endCxn id="284" idx="1"/>
          </p:cNvCxnSpPr>
          <p:nvPr/>
        </p:nvCxnSpPr>
        <p:spPr>
          <a:xfrm>
            <a:off x="4484489" y="1088655"/>
            <a:ext cx="899100" cy="249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5" name="Google Shape;285;p30"/>
          <p:cNvCxnSpPr>
            <a:stCxn id="265" idx="3"/>
            <a:endCxn id="277" idx="1"/>
          </p:cNvCxnSpPr>
          <p:nvPr/>
        </p:nvCxnSpPr>
        <p:spPr>
          <a:xfrm>
            <a:off x="4484489" y="1088655"/>
            <a:ext cx="784800" cy="135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4" name="Google Shape;284;p30"/>
          <p:cNvSpPr/>
          <p:nvPr/>
        </p:nvSpPr>
        <p:spPr>
          <a:xfrm>
            <a:off x="5383597" y="995615"/>
            <a:ext cx="1476450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Referenced Resources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0"/>
          <p:cNvSpPr/>
          <p:nvPr/>
        </p:nvSpPr>
        <p:spPr>
          <a:xfrm>
            <a:off x="7383846" y="1024595"/>
            <a:ext cx="1476450" cy="685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0"/>
          <p:cNvSpPr/>
          <p:nvPr/>
        </p:nvSpPr>
        <p:spPr>
          <a:xfrm>
            <a:off x="7498146" y="1138895"/>
            <a:ext cx="1476450" cy="685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Referenced Resources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0"/>
          <p:cNvSpPr/>
          <p:nvPr/>
        </p:nvSpPr>
        <p:spPr>
          <a:xfrm>
            <a:off x="5383596" y="2453345"/>
            <a:ext cx="1476450" cy="685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0"/>
          <p:cNvSpPr/>
          <p:nvPr/>
        </p:nvSpPr>
        <p:spPr>
          <a:xfrm>
            <a:off x="5497896" y="2567645"/>
            <a:ext cx="1476450" cy="685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0"/>
          <p:cNvSpPr/>
          <p:nvPr/>
        </p:nvSpPr>
        <p:spPr>
          <a:xfrm>
            <a:off x="5612196" y="2681945"/>
            <a:ext cx="1476450" cy="685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Referencing Resources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1" name="Google Shape;291;p30"/>
          <p:cNvCxnSpPr>
            <a:stCxn id="284" idx="3"/>
            <a:endCxn id="262" idx="1"/>
          </p:cNvCxnSpPr>
          <p:nvPr/>
        </p:nvCxnSpPr>
        <p:spPr>
          <a:xfrm flipH="1" rot="10800000">
            <a:off x="6860047" y="1253315"/>
            <a:ext cx="409500" cy="85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2" name="Google Shape;292;p30"/>
          <p:cNvCxnSpPr>
            <a:stCxn id="284" idx="3"/>
          </p:cNvCxnSpPr>
          <p:nvPr/>
        </p:nvCxnSpPr>
        <p:spPr>
          <a:xfrm>
            <a:off x="6860047" y="1338515"/>
            <a:ext cx="695400" cy="171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3" name="Google Shape;293;p30"/>
          <p:cNvCxnSpPr>
            <a:stCxn id="284" idx="3"/>
            <a:endCxn id="286" idx="1"/>
          </p:cNvCxnSpPr>
          <p:nvPr/>
        </p:nvCxnSpPr>
        <p:spPr>
          <a:xfrm>
            <a:off x="6860047" y="1338515"/>
            <a:ext cx="523800" cy="29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4" name="Google Shape;294;p30"/>
          <p:cNvCxnSpPr>
            <a:stCxn id="288" idx="0"/>
            <a:endCxn id="287" idx="2"/>
          </p:cNvCxnSpPr>
          <p:nvPr/>
        </p:nvCxnSpPr>
        <p:spPr>
          <a:xfrm flipH="1" rot="10800000">
            <a:off x="6121821" y="1824845"/>
            <a:ext cx="2114400" cy="628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5" name="Google Shape;295;p30"/>
          <p:cNvCxnSpPr>
            <a:stCxn id="288" idx="0"/>
            <a:endCxn id="284" idx="2"/>
          </p:cNvCxnSpPr>
          <p:nvPr/>
        </p:nvCxnSpPr>
        <p:spPr>
          <a:xfrm rot="10800000">
            <a:off x="6121821" y="1681445"/>
            <a:ext cx="0" cy="771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6" name="Google Shape;296;p30"/>
          <p:cNvCxnSpPr>
            <a:stCxn id="288" idx="0"/>
            <a:endCxn id="265" idx="2"/>
          </p:cNvCxnSpPr>
          <p:nvPr/>
        </p:nvCxnSpPr>
        <p:spPr>
          <a:xfrm rot="10800000">
            <a:off x="3746121" y="1431545"/>
            <a:ext cx="2375700" cy="1021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7" name="Google Shape;297;p30"/>
          <p:cNvSpPr/>
          <p:nvPr/>
        </p:nvSpPr>
        <p:spPr>
          <a:xfrm>
            <a:off x="7741706" y="481256"/>
            <a:ext cx="532125" cy="400050"/>
          </a:xfrm>
          <a:prstGeom prst="curvedDownArrow">
            <a:avLst>
              <a:gd fmla="val 8535" name="adj1"/>
              <a:gd fmla="val 44101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p30"/>
          <p:cNvCxnSpPr>
            <a:endCxn id="260" idx="0"/>
          </p:cNvCxnSpPr>
          <p:nvPr/>
        </p:nvCxnSpPr>
        <p:spPr>
          <a:xfrm flipH="1" rot="-5400000">
            <a:off x="1430681" y="1801200"/>
            <a:ext cx="2310900" cy="1644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9" name="Google Shape;299;p30"/>
          <p:cNvSpPr txBox="1"/>
          <p:nvPr/>
        </p:nvSpPr>
        <p:spPr>
          <a:xfrm>
            <a:off x="2196713" y="2460486"/>
            <a:ext cx="720225" cy="2769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563" y="321038"/>
            <a:ext cx="4379120" cy="38639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306" name="Google Shape;30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7363" y="1204406"/>
            <a:ext cx="4421981" cy="345348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307" name="Google Shape;307;p31"/>
          <p:cNvSpPr txBox="1"/>
          <p:nvPr/>
        </p:nvSpPr>
        <p:spPr>
          <a:xfrm>
            <a:off x="1572488" y="131569"/>
            <a:ext cx="2198925" cy="344475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5882"/>
              </a:srgbClr>
            </a:outerShdw>
          </a:effectLst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5101181" y="797175"/>
            <a:ext cx="2198925" cy="344475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MessageHeader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9" name="Google Shape;309;p31"/>
          <p:cNvCxnSpPr/>
          <p:nvPr/>
        </p:nvCxnSpPr>
        <p:spPr>
          <a:xfrm>
            <a:off x="645281" y="2581144"/>
            <a:ext cx="4056525" cy="163777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0" name="Google Shape;310;p31"/>
          <p:cNvCxnSpPr/>
          <p:nvPr/>
        </p:nvCxnSpPr>
        <p:spPr>
          <a:xfrm flipH="1" rot="10800000">
            <a:off x="613969" y="2706375"/>
            <a:ext cx="4090950" cy="21307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1" name="Google Shape;311;p31"/>
          <p:cNvCxnSpPr/>
          <p:nvPr/>
        </p:nvCxnSpPr>
        <p:spPr>
          <a:xfrm flipH="1" rot="10800000">
            <a:off x="613969" y="2552400"/>
            <a:ext cx="4122225" cy="2605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2" name="Google Shape;312;p31"/>
          <p:cNvCxnSpPr/>
          <p:nvPr/>
        </p:nvCxnSpPr>
        <p:spPr>
          <a:xfrm flipH="1" rot="10800000">
            <a:off x="645281" y="1388644"/>
            <a:ext cx="3384225" cy="59107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3" name="Google Shape;313;p31"/>
          <p:cNvCxnSpPr/>
          <p:nvPr/>
        </p:nvCxnSpPr>
        <p:spPr>
          <a:xfrm>
            <a:off x="570113" y="2288231"/>
            <a:ext cx="1258650" cy="206325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4" name="Google Shape;314;p31"/>
          <p:cNvCxnSpPr/>
          <p:nvPr/>
        </p:nvCxnSpPr>
        <p:spPr>
          <a:xfrm flipH="1" rot="10800000">
            <a:off x="532519" y="2048888"/>
            <a:ext cx="4225500" cy="35685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5" name="Google Shape;315;p31"/>
          <p:cNvSpPr txBox="1"/>
          <p:nvPr/>
        </p:nvSpPr>
        <p:spPr>
          <a:xfrm>
            <a:off x="1426613" y="4366650"/>
            <a:ext cx="2983725" cy="73935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Nonfocus resource part of message Bundle  - includes Patient, Condition, Coverage, and EndPoint and can be defined using MessageDefinition or out of band (e.g. Spreadsheet)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31"/>
          <p:cNvCxnSpPr/>
          <p:nvPr/>
        </p:nvCxnSpPr>
        <p:spPr>
          <a:xfrm>
            <a:off x="939731" y="3671250"/>
            <a:ext cx="532350" cy="65745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7" name="Google Shape;317;p31"/>
          <p:cNvSpPr txBox="1"/>
          <p:nvPr/>
        </p:nvSpPr>
        <p:spPr>
          <a:xfrm>
            <a:off x="4029506" y="1085156"/>
            <a:ext cx="267075" cy="402075"/>
          </a:xfrm>
          <a:prstGeom prst="rect">
            <a:avLst/>
          </a:prstGeom>
          <a:solidFill>
            <a:srgbClr val="CCCC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/>
          <p:nvPr/>
        </p:nvSpPr>
        <p:spPr>
          <a:xfrm>
            <a:off x="5121488" y="541725"/>
            <a:ext cx="2579175" cy="4234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Bundle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2"/>
          <p:cNvSpPr txBox="1"/>
          <p:nvPr/>
        </p:nvSpPr>
        <p:spPr>
          <a:xfrm>
            <a:off x="5224191" y="878888"/>
            <a:ext cx="2373750" cy="19935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MessageHeader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2"/>
          <p:cNvSpPr txBox="1"/>
          <p:nvPr/>
        </p:nvSpPr>
        <p:spPr>
          <a:xfrm>
            <a:off x="5224191" y="2559529"/>
            <a:ext cx="2373750" cy="19935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US Core Encounter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2"/>
          <p:cNvSpPr txBox="1"/>
          <p:nvPr/>
        </p:nvSpPr>
        <p:spPr>
          <a:xfrm>
            <a:off x="5224191" y="3239723"/>
            <a:ext cx="2373750" cy="19935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 Core Patient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2"/>
          <p:cNvSpPr txBox="1"/>
          <p:nvPr/>
        </p:nvSpPr>
        <p:spPr>
          <a:xfrm>
            <a:off x="5224191" y="3821904"/>
            <a:ext cx="2373750" cy="19935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</a:t>
            </a: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Practitioner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2"/>
          <p:cNvSpPr txBox="1"/>
          <p:nvPr/>
        </p:nvSpPr>
        <p:spPr>
          <a:xfrm>
            <a:off x="5224191" y="4125962"/>
            <a:ext cx="2373750" cy="19935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 Core Location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2"/>
          <p:cNvSpPr txBox="1"/>
          <p:nvPr/>
        </p:nvSpPr>
        <p:spPr>
          <a:xfrm>
            <a:off x="5224191" y="4425685"/>
            <a:ext cx="2373750" cy="19935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US Core Condition Encounter Diagnosis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2"/>
          <p:cNvSpPr txBox="1"/>
          <p:nvPr/>
        </p:nvSpPr>
        <p:spPr>
          <a:xfrm>
            <a:off x="5224191" y="3530816"/>
            <a:ext cx="2373750" cy="19935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US Core</a:t>
            </a: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Coverage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2"/>
          <p:cNvSpPr txBox="1"/>
          <p:nvPr/>
        </p:nvSpPr>
        <p:spPr>
          <a:xfrm>
            <a:off x="5224191" y="1510969"/>
            <a:ext cx="2373750" cy="19935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 Core Organization (Sender)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2"/>
          <p:cNvSpPr txBox="1"/>
          <p:nvPr/>
        </p:nvSpPr>
        <p:spPr>
          <a:xfrm>
            <a:off x="5224191" y="1743914"/>
            <a:ext cx="2373750" cy="19935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Practitioner (Author)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2"/>
          <p:cNvSpPr txBox="1"/>
          <p:nvPr/>
        </p:nvSpPr>
        <p:spPr>
          <a:xfrm>
            <a:off x="705825" y="572213"/>
            <a:ext cx="4222125" cy="812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-2349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type of event: e.g., Admission or Discharge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the message was sent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Application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Destination Endpoint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to message definition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2"/>
          <p:cNvSpPr txBox="1"/>
          <p:nvPr/>
        </p:nvSpPr>
        <p:spPr>
          <a:xfrm>
            <a:off x="705816" y="1983244"/>
            <a:ext cx="4222125" cy="19935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Who is responsible for this event </a:t>
            </a:r>
            <a:r>
              <a:rPr b="0" i="0" lang="en" sz="1100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(may be the same as Sender)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2"/>
          <p:cNvSpPr txBox="1"/>
          <p:nvPr/>
        </p:nvSpPr>
        <p:spPr>
          <a:xfrm>
            <a:off x="705816" y="3239723"/>
            <a:ext cx="4222125" cy="19935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Who this event is about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2"/>
          <p:cNvSpPr txBox="1"/>
          <p:nvPr/>
        </p:nvSpPr>
        <p:spPr>
          <a:xfrm>
            <a:off x="705816" y="4125962"/>
            <a:ext cx="4222125" cy="19935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 the encounter occurred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2"/>
          <p:cNvSpPr txBox="1"/>
          <p:nvPr/>
        </p:nvSpPr>
        <p:spPr>
          <a:xfrm>
            <a:off x="705816" y="3530816"/>
            <a:ext cx="4222125" cy="19935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is this being paid / Who is the Payer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2"/>
          <p:cNvSpPr txBox="1"/>
          <p:nvPr/>
        </p:nvSpPr>
        <p:spPr>
          <a:xfrm>
            <a:off x="705816" y="3821904"/>
            <a:ext cx="4222125" cy="19935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Providers involved in the encounter (may be the same as Author)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2"/>
          <p:cNvSpPr txBox="1"/>
          <p:nvPr/>
        </p:nvSpPr>
        <p:spPr>
          <a:xfrm>
            <a:off x="705816" y="4425685"/>
            <a:ext cx="4222125" cy="19935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encounter diagnosis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2"/>
          <p:cNvSpPr txBox="1"/>
          <p:nvPr/>
        </p:nvSpPr>
        <p:spPr>
          <a:xfrm>
            <a:off x="705816" y="2229566"/>
            <a:ext cx="4222125" cy="859275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-2349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type of encounter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class of encounter: inpatient, outpatient, etc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the encounter occurred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encounter occurred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Discharge Disposition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2"/>
          <p:cNvSpPr txBox="1"/>
          <p:nvPr/>
        </p:nvSpPr>
        <p:spPr>
          <a:xfrm>
            <a:off x="5224191" y="1976841"/>
            <a:ext cx="2373750" cy="19935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 Core Organization (Publisher)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2"/>
          <p:cNvSpPr txBox="1"/>
          <p:nvPr/>
        </p:nvSpPr>
        <p:spPr>
          <a:xfrm>
            <a:off x="705816" y="1736925"/>
            <a:ext cx="4222125" cy="19935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Who authorized this event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2"/>
          <p:cNvSpPr txBox="1"/>
          <p:nvPr/>
        </p:nvSpPr>
        <p:spPr>
          <a:xfrm>
            <a:off x="705816" y="1517363"/>
            <a:ext cx="4222125" cy="19935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Who sent this message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4" name="Google Shape;344;p32"/>
          <p:cNvCxnSpPr>
            <a:stCxn id="333" idx="3"/>
            <a:endCxn id="324" idx="1"/>
          </p:cNvCxnSpPr>
          <p:nvPr/>
        </p:nvCxnSpPr>
        <p:spPr>
          <a:xfrm>
            <a:off x="4927950" y="978563"/>
            <a:ext cx="29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5" name="Google Shape;345;p32"/>
          <p:cNvCxnSpPr>
            <a:stCxn id="343" idx="3"/>
            <a:endCxn id="331" idx="1"/>
          </p:cNvCxnSpPr>
          <p:nvPr/>
        </p:nvCxnSpPr>
        <p:spPr>
          <a:xfrm flipH="1" rot="10800000">
            <a:off x="4927941" y="1610738"/>
            <a:ext cx="296400" cy="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6" name="Google Shape;346;p32"/>
          <p:cNvCxnSpPr>
            <a:stCxn id="342" idx="3"/>
            <a:endCxn id="332" idx="1"/>
          </p:cNvCxnSpPr>
          <p:nvPr/>
        </p:nvCxnSpPr>
        <p:spPr>
          <a:xfrm>
            <a:off x="4927941" y="1836600"/>
            <a:ext cx="296400" cy="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7" name="Google Shape;347;p32"/>
          <p:cNvCxnSpPr>
            <a:stCxn id="334" idx="3"/>
            <a:endCxn id="341" idx="1"/>
          </p:cNvCxnSpPr>
          <p:nvPr/>
        </p:nvCxnSpPr>
        <p:spPr>
          <a:xfrm flipH="1" rot="10800000">
            <a:off x="4927941" y="2076619"/>
            <a:ext cx="296400" cy="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8" name="Google Shape;348;p32"/>
          <p:cNvCxnSpPr>
            <a:stCxn id="340" idx="3"/>
            <a:endCxn id="325" idx="1"/>
          </p:cNvCxnSpPr>
          <p:nvPr/>
        </p:nvCxnSpPr>
        <p:spPr>
          <a:xfrm>
            <a:off x="4927941" y="2659204"/>
            <a:ext cx="29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9" name="Google Shape;349;p32"/>
          <p:cNvCxnSpPr>
            <a:stCxn id="337" idx="3"/>
            <a:endCxn id="330" idx="1"/>
          </p:cNvCxnSpPr>
          <p:nvPr/>
        </p:nvCxnSpPr>
        <p:spPr>
          <a:xfrm>
            <a:off x="4927941" y="3630491"/>
            <a:ext cx="29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0" name="Google Shape;350;p32"/>
          <p:cNvCxnSpPr>
            <a:stCxn id="338" idx="3"/>
            <a:endCxn id="327" idx="1"/>
          </p:cNvCxnSpPr>
          <p:nvPr/>
        </p:nvCxnSpPr>
        <p:spPr>
          <a:xfrm>
            <a:off x="4927941" y="3921579"/>
            <a:ext cx="29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1" name="Google Shape;351;p32"/>
          <p:cNvCxnSpPr>
            <a:stCxn id="335" idx="3"/>
            <a:endCxn id="326" idx="1"/>
          </p:cNvCxnSpPr>
          <p:nvPr/>
        </p:nvCxnSpPr>
        <p:spPr>
          <a:xfrm>
            <a:off x="4927941" y="3339398"/>
            <a:ext cx="29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2" name="Google Shape;352;p32"/>
          <p:cNvCxnSpPr>
            <a:stCxn id="339" idx="3"/>
            <a:endCxn id="329" idx="1"/>
          </p:cNvCxnSpPr>
          <p:nvPr/>
        </p:nvCxnSpPr>
        <p:spPr>
          <a:xfrm>
            <a:off x="4927941" y="4525360"/>
            <a:ext cx="29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3" name="Google Shape;353;p32"/>
          <p:cNvCxnSpPr>
            <a:stCxn id="336" idx="3"/>
            <a:endCxn id="328" idx="1"/>
          </p:cNvCxnSpPr>
          <p:nvPr/>
        </p:nvCxnSpPr>
        <p:spPr>
          <a:xfrm>
            <a:off x="4927941" y="4225637"/>
            <a:ext cx="29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