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2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D427-F72D-3049-BB29-5158756B1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29FC0-716E-0D45-8FD7-37561D4D71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97579-F539-3744-8DBB-27120F6E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3052-EC9F-4349-B230-C51399F6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B0C5C-90CB-4E49-94A4-5D006708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2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BF84-0EF7-1A44-8919-2063F434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E3A4D-61E6-C042-A382-5B8EA7415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9E03-5934-5441-9EA0-49E3DC5D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1B44C-878D-2B43-AD08-8F245C80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EDA8-A391-4047-A216-720ECC8A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1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52F71-AAA8-FB43-8F75-D71404124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69C27-06F3-A34F-8EDB-918B88F9E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C2BD-8D54-0F49-818F-C208EE04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C2878-B661-8B42-9DF9-325B5807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9264-72C9-3042-97AB-5BA43409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F48D-3B98-3B44-AB89-73B43D09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BEAF-E342-AB4E-9C52-00D6C084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4896F-8F7A-5A43-9805-608FF1FC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35708-18C4-EE4B-8D04-1C1839D3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6398D-E9BB-0941-ABB2-51773A732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AA35-4455-EF49-8BA4-3062A411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5B301-7322-AB4F-BDBD-2917CF129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D237-0236-764B-8877-18F6FA21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AFCF4-8FC9-1840-B286-B990539D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F114E-96D9-AD45-BA32-899457CE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8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B06E-4A69-F346-8EEE-F49884FF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BE94-E9A3-DB4C-B20D-D36D02AE6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8F5C4-1C39-1048-AB3B-034696A7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43403-5B76-9746-A64A-8F8A49FB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1BFA3-FB9F-1E48-BA78-04717FDB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A1355-995A-6649-8D65-CADE29665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6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C60E-C78A-2F48-8146-B5210EA2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1A6F-F9BB-F041-B8A4-381B487C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AF3F3-D7E2-864E-B5C7-545D538AC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00278-7885-594F-8BD9-9FF1A2DEF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B8358-2282-0444-B0AC-564DD661E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48F699-FA29-E844-A9DD-16A4D17B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B4ADDE-9CDB-FB4D-80AA-0B012FA51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91479-E7AA-414E-B3FB-B959A5AD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05B5-36C5-534F-8B2A-721BFA836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D37F1-16BF-0C4B-82C2-0C3BC694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88906-67E9-0241-AEF3-195E03309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D0897-319F-014A-9097-080AE56A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2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C13A51-0C5C-3646-8510-9C0ED282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BFFA19-F8D4-EE49-8D3F-D125C2C3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9A344-7846-4A41-9121-C445917C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8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7874-D6B4-EF45-8FD4-4D4F5D765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865E-3B1C-9949-A7D5-2383DA56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84C4F-5C04-8540-84C8-95A0966B9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D9C57-0297-3046-922F-21322A68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C1969-9F90-D34E-B090-7BEDBD28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A1537-A06B-214B-BC9D-C8ABF097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55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8E82-BAA9-1245-AB5B-D1126980C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10C5F-6B7A-BC4F-B60B-C8D461899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4C7A9-9401-3740-8D65-445F5240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EEF23-BC0E-594A-902B-DEBF71D5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700E3-48DD-2F43-92B0-226DF31B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5DBCA-593B-0E4F-BDAE-B62E1727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ABA0D-3F37-CF43-A055-0956A95D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208C-A981-C042-9230-B7D488C77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0F495-4EDA-4544-B384-1DA6AD7C72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22E8A-92F1-724D-8D52-F1A17C3C7D6A}" type="datetimeFigureOut">
              <a:rPr lang="en-US" smtClean="0"/>
              <a:t>7/29/19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4AD7C-5A90-DE41-9304-39E4AE5A4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B431-37CB-C04D-942A-A1D9FCD61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08B3F-96C6-EB4C-B27B-A6BA1925F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7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082D-B67A-D34C-B734-7055CB0B2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DaVinci Alerts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4B3EF-9851-884F-8B95-226740CB9B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1475579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6847-5714-0940-9520-21F95D95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3676-596A-1049-96A9-225D04CDD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Alert Sender </a:t>
            </a:r>
            <a:r>
              <a:rPr lang="en-US" dirty="0"/>
              <a:t>– the system responsible for sending the alert, typically operated by the facility or organization where the event occurred</a:t>
            </a:r>
          </a:p>
          <a:p>
            <a:r>
              <a:rPr lang="en-US" b="1" dirty="0"/>
              <a:t>Alert Recipient </a:t>
            </a:r>
            <a:r>
              <a:rPr lang="en-US" dirty="0"/>
              <a:t>– the system responsible for receiving generated alerts from Alert Senders</a:t>
            </a:r>
          </a:p>
          <a:p>
            <a:r>
              <a:rPr lang="en-US" b="1" dirty="0"/>
              <a:t>Alert Intermediary </a:t>
            </a:r>
            <a:r>
              <a:rPr lang="en-US" dirty="0"/>
              <a:t>– a system that can act a a central point to receive alerts from multiple Alert Senders and distribute alerts to Alert Recipients based on previously defined subscription policies</a:t>
            </a:r>
          </a:p>
          <a:p>
            <a:r>
              <a:rPr lang="en-US" b="1" dirty="0"/>
              <a:t>Interested Entity </a:t>
            </a:r>
            <a:r>
              <a:rPr lang="en-US" dirty="0"/>
              <a:t>– a system that is interested in receiving alerts for specific events, providers, patients or other predefined criteria</a:t>
            </a:r>
          </a:p>
        </p:txBody>
      </p:sp>
    </p:spTree>
    <p:extLst>
      <p:ext uri="{BB962C8B-B14F-4D97-AF65-F5344CB8AC3E}">
        <p14:creationId xmlns:p14="http://schemas.microsoft.com/office/powerpoint/2010/main" val="161445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6847-5714-0940-9520-21F95D956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- 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89A1CB-8628-EE46-AB70-4BB5C4103CEE}"/>
              </a:ext>
            </a:extLst>
          </p:cNvPr>
          <p:cNvSpPr/>
          <p:nvPr/>
        </p:nvSpPr>
        <p:spPr>
          <a:xfrm>
            <a:off x="580765" y="2100649"/>
            <a:ext cx="3534032" cy="3373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08327-4695-EA48-B2EB-6CD9B546892A}"/>
              </a:ext>
            </a:extLst>
          </p:cNvPr>
          <p:cNvSpPr txBox="1"/>
          <p:nvPr/>
        </p:nvSpPr>
        <p:spPr>
          <a:xfrm>
            <a:off x="580764" y="2100649"/>
            <a:ext cx="353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Alert 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F2C29-1A44-8C42-A5FA-5B1C9792B14F}"/>
              </a:ext>
            </a:extLst>
          </p:cNvPr>
          <p:cNvSpPr txBox="1"/>
          <p:nvPr/>
        </p:nvSpPr>
        <p:spPr>
          <a:xfrm>
            <a:off x="580764" y="2684887"/>
            <a:ext cx="35340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Hospital Information System (HIS) at Acute/Inpatient 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EHR or Practice Management (PM) system at an Ambulatory/Outpatient (Specialist/PCP)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Post Acute Facility EHR or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Health Plan and Contracted Entities</a:t>
            </a:r>
          </a:p>
          <a:p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EA6FBE-41AB-B645-9485-9EAA9D91B37A}"/>
              </a:ext>
            </a:extLst>
          </p:cNvPr>
          <p:cNvSpPr/>
          <p:nvPr/>
        </p:nvSpPr>
        <p:spPr>
          <a:xfrm>
            <a:off x="4390765" y="2100649"/>
            <a:ext cx="3534032" cy="3373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6C8082-8AFE-AC46-A647-25B269057FA4}"/>
              </a:ext>
            </a:extLst>
          </p:cNvPr>
          <p:cNvSpPr txBox="1"/>
          <p:nvPr/>
        </p:nvSpPr>
        <p:spPr>
          <a:xfrm>
            <a:off x="4390764" y="2100649"/>
            <a:ext cx="353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Alert Intermediary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5F36F-FB44-5A42-BD90-B68F063BACC4}"/>
              </a:ext>
            </a:extLst>
          </p:cNvPr>
          <p:cNvSpPr txBox="1"/>
          <p:nvPr/>
        </p:nvSpPr>
        <p:spPr>
          <a:xfrm>
            <a:off x="4390764" y="2684887"/>
            <a:ext cx="35340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Health Information Exchange (HIE)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Clinically Integrated Network (CIN)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National Networks (</a:t>
            </a:r>
            <a:r>
              <a:rPr lang="en-US" sz="1600" dirty="0" err="1"/>
              <a:t>CareQuality</a:t>
            </a:r>
            <a:r>
              <a:rPr lang="en-US" sz="1600" dirty="0"/>
              <a:t>, </a:t>
            </a:r>
            <a:r>
              <a:rPr lang="en-US" sz="1600" dirty="0" err="1"/>
              <a:t>CommonWell</a:t>
            </a:r>
            <a:r>
              <a:rPr lang="en-US" sz="1600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Specialized Alert Aggregators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Health Plan and Contracted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42210-0633-AF4F-836B-841CAF3536C2}"/>
              </a:ext>
            </a:extLst>
          </p:cNvPr>
          <p:cNvSpPr/>
          <p:nvPr/>
        </p:nvSpPr>
        <p:spPr>
          <a:xfrm>
            <a:off x="8200764" y="2100649"/>
            <a:ext cx="3534032" cy="33733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8BF9C-995A-6C4B-B67C-7CF2B167F591}"/>
              </a:ext>
            </a:extLst>
          </p:cNvPr>
          <p:cNvSpPr txBox="1"/>
          <p:nvPr/>
        </p:nvSpPr>
        <p:spPr>
          <a:xfrm>
            <a:off x="8200763" y="2100649"/>
            <a:ext cx="353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Alert Recipient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FE45B-B1FC-3246-959B-5E7C33C255F4}"/>
              </a:ext>
            </a:extLst>
          </p:cNvPr>
          <p:cNvSpPr txBox="1"/>
          <p:nvPr/>
        </p:nvSpPr>
        <p:spPr>
          <a:xfrm>
            <a:off x="8200763" y="2684887"/>
            <a:ext cx="35340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Hospital Information System (HIS) at Acute/Inpatient 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EHR or Practice Management (PM) system at an Ambulatory/Outpatient (Specialist/PCP)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Post Acute Facility EHR or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Population Health Management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Care Management/Care Coordination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Health Plan and Contracted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685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BAB-BC4B-6B45-A3BB-E4A4A18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Alerts – No Intermediary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C0C1F4-BA93-F741-8962-4F3DC765E04C}"/>
              </a:ext>
            </a:extLst>
          </p:cNvPr>
          <p:cNvSpPr/>
          <p:nvPr/>
        </p:nvSpPr>
        <p:spPr>
          <a:xfrm>
            <a:off x="878448" y="2237694"/>
            <a:ext cx="1044961" cy="10449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7843B-0F38-C54A-B674-CC9EC43F4652}"/>
              </a:ext>
            </a:extLst>
          </p:cNvPr>
          <p:cNvSpPr txBox="1"/>
          <p:nvPr/>
        </p:nvSpPr>
        <p:spPr>
          <a:xfrm>
            <a:off x="976549" y="257550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8FA00D-1617-E447-BB5B-FDA7B291F1E1}"/>
              </a:ext>
            </a:extLst>
          </p:cNvPr>
          <p:cNvGrpSpPr/>
          <p:nvPr/>
        </p:nvGrpSpPr>
        <p:grpSpPr>
          <a:xfrm>
            <a:off x="4549302" y="2569873"/>
            <a:ext cx="1546698" cy="710120"/>
            <a:chOff x="4075625" y="3009910"/>
            <a:chExt cx="1546698" cy="71012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E58C03C-5602-C945-93D2-316A3EE06973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BE0B3B-4C30-B343-9D0B-C5569A62736B}"/>
                </a:ext>
              </a:extLst>
            </p:cNvPr>
            <p:cNvSpPr txBox="1"/>
            <p:nvPr/>
          </p:nvSpPr>
          <p:spPr>
            <a:xfrm>
              <a:off x="4229580" y="318030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Sender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664ECC-0E1B-7340-BC27-D2724F1ABFB1}"/>
              </a:ext>
            </a:extLst>
          </p:cNvPr>
          <p:cNvSpPr/>
          <p:nvPr/>
        </p:nvSpPr>
        <p:spPr>
          <a:xfrm>
            <a:off x="3310515" y="1994245"/>
            <a:ext cx="2785485" cy="15318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2D67-31F4-1C49-B117-FE2DE67FC350}"/>
              </a:ext>
            </a:extLst>
          </p:cNvPr>
          <p:cNvSpPr txBox="1"/>
          <p:nvPr/>
        </p:nvSpPr>
        <p:spPr>
          <a:xfrm>
            <a:off x="3475132" y="2013410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Facility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446DAB-6C76-7246-BD6B-691C7C09CF96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1923409" y="2760174"/>
            <a:ext cx="1387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8FFA07-08AA-EF4F-9888-8FA4EBC7D209}"/>
              </a:ext>
            </a:extLst>
          </p:cNvPr>
          <p:cNvSpPr txBox="1"/>
          <p:nvPr/>
        </p:nvSpPr>
        <p:spPr>
          <a:xfrm>
            <a:off x="2071728" y="2740266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Admitted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E6183F-210E-2342-A2D6-F183646A2B21}"/>
              </a:ext>
            </a:extLst>
          </p:cNvPr>
          <p:cNvGrpSpPr/>
          <p:nvPr/>
        </p:nvGrpSpPr>
        <p:grpSpPr>
          <a:xfrm>
            <a:off x="8754717" y="1599064"/>
            <a:ext cx="2106871" cy="710120"/>
            <a:chOff x="4075625" y="3009910"/>
            <a:chExt cx="1723872" cy="71012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D79D0E-A398-DE43-BA69-658B83864409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6A507F-D12B-464E-9BD2-8D94D9EA593A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AD4AB3-E59B-C040-A387-905F183E5FB1}"/>
              </a:ext>
            </a:extLst>
          </p:cNvPr>
          <p:cNvGrpSpPr/>
          <p:nvPr/>
        </p:nvGrpSpPr>
        <p:grpSpPr>
          <a:xfrm>
            <a:off x="8754717" y="2570596"/>
            <a:ext cx="2106871" cy="710120"/>
            <a:chOff x="4075625" y="2948125"/>
            <a:chExt cx="1723872" cy="71012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A10562D-D363-B44D-AD0C-2E882BF131B0}"/>
                </a:ext>
              </a:extLst>
            </p:cNvPr>
            <p:cNvSpPr/>
            <p:nvPr/>
          </p:nvSpPr>
          <p:spPr>
            <a:xfrm>
              <a:off x="4075625" y="2948125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ED207F-6780-E24F-BCA9-025700695438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A8ECB-F91A-3740-9EB7-B4FCA7569097}"/>
              </a:ext>
            </a:extLst>
          </p:cNvPr>
          <p:cNvGrpSpPr/>
          <p:nvPr/>
        </p:nvGrpSpPr>
        <p:grpSpPr>
          <a:xfrm>
            <a:off x="8754717" y="3665696"/>
            <a:ext cx="2106871" cy="710120"/>
            <a:chOff x="4075625" y="3009910"/>
            <a:chExt cx="1723872" cy="7101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C93FE39-5760-FF48-A00E-2EE0C5BC1D11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C1E4BB-DE34-794E-AF56-2B5D9E1DD3D7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FC357E1-9AA8-B54A-B42F-58B402DBAD8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96000" y="2924627"/>
            <a:ext cx="2658717" cy="10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66ECBA8-BBF5-D74B-8B70-FF4E5A1A164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3747" y="1954124"/>
            <a:ext cx="2600970" cy="97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3F1EE93-D43A-8048-87A9-31DE13981A2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19086" y="2944840"/>
            <a:ext cx="2635631" cy="10759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E8E2E1-61A8-0E4B-A4D5-C71568CC176B}"/>
              </a:ext>
            </a:extLst>
          </p:cNvPr>
          <p:cNvSpPr/>
          <p:nvPr/>
        </p:nvSpPr>
        <p:spPr>
          <a:xfrm>
            <a:off x="6213674" y="2719328"/>
            <a:ext cx="444843" cy="43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5109E6-E3DD-B74C-9139-CD07E8512FD3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979774" y="3151168"/>
            <a:ext cx="1456322" cy="155675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A84FDB9-0AEB-CD40-B140-AAEEE7D6FBFB}"/>
              </a:ext>
            </a:extLst>
          </p:cNvPr>
          <p:cNvSpPr/>
          <p:nvPr/>
        </p:nvSpPr>
        <p:spPr>
          <a:xfrm>
            <a:off x="2335428" y="4708120"/>
            <a:ext cx="2658806" cy="1784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449A1E-2DB7-4343-A7AF-F8362BCC5EFC}"/>
              </a:ext>
            </a:extLst>
          </p:cNvPr>
          <p:cNvSpPr txBox="1"/>
          <p:nvPr/>
        </p:nvSpPr>
        <p:spPr>
          <a:xfrm>
            <a:off x="2335428" y="4677163"/>
            <a:ext cx="264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FHIR Communication Resource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196E4E8-3BCD-F24F-89D8-7C8052624010}"/>
              </a:ext>
            </a:extLst>
          </p:cNvPr>
          <p:cNvSpPr txBox="1"/>
          <p:nvPr/>
        </p:nvSpPr>
        <p:spPr>
          <a:xfrm>
            <a:off x="7457008" y="4869404"/>
            <a:ext cx="31880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endParaRPr lang="en-US" dirty="0"/>
          </a:p>
          <a:p>
            <a:r>
              <a:rPr lang="en-US" b="1" dirty="0"/>
              <a:t>Precondition: </a:t>
            </a:r>
            <a:r>
              <a:rPr lang="en-US" i="1" dirty="0"/>
              <a:t>Alert Recipients </a:t>
            </a:r>
            <a:r>
              <a:rPr lang="en-US" dirty="0"/>
              <a:t>have established themselves as </a:t>
            </a:r>
            <a:r>
              <a:rPr lang="en-US" i="1" dirty="0"/>
              <a:t>Interested Entities </a:t>
            </a:r>
            <a:r>
              <a:rPr lang="en-US" dirty="0"/>
              <a:t>with</a:t>
            </a:r>
            <a:r>
              <a:rPr lang="en-US" i="1" dirty="0"/>
              <a:t> Alert Sender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3357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BAB-BC4B-6B45-A3BB-E4A4A18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Admission Alerts – With Intermediary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C0C1F4-BA93-F741-8962-4F3DC765E04C}"/>
              </a:ext>
            </a:extLst>
          </p:cNvPr>
          <p:cNvSpPr/>
          <p:nvPr/>
        </p:nvSpPr>
        <p:spPr>
          <a:xfrm>
            <a:off x="878448" y="2237694"/>
            <a:ext cx="1044961" cy="10449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7843B-0F38-C54A-B674-CC9EC43F4652}"/>
              </a:ext>
            </a:extLst>
          </p:cNvPr>
          <p:cNvSpPr txBox="1"/>
          <p:nvPr/>
        </p:nvSpPr>
        <p:spPr>
          <a:xfrm>
            <a:off x="976549" y="257550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8FA00D-1617-E447-BB5B-FDA7B291F1E1}"/>
              </a:ext>
            </a:extLst>
          </p:cNvPr>
          <p:cNvGrpSpPr/>
          <p:nvPr/>
        </p:nvGrpSpPr>
        <p:grpSpPr>
          <a:xfrm>
            <a:off x="4549302" y="2569873"/>
            <a:ext cx="1546698" cy="710120"/>
            <a:chOff x="4075625" y="3009910"/>
            <a:chExt cx="1546698" cy="71012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E58C03C-5602-C945-93D2-316A3EE06973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BE0B3B-4C30-B343-9D0B-C5569A62736B}"/>
                </a:ext>
              </a:extLst>
            </p:cNvPr>
            <p:cNvSpPr txBox="1"/>
            <p:nvPr/>
          </p:nvSpPr>
          <p:spPr>
            <a:xfrm>
              <a:off x="4229580" y="318030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Sender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664ECC-0E1B-7340-BC27-D2724F1ABFB1}"/>
              </a:ext>
            </a:extLst>
          </p:cNvPr>
          <p:cNvSpPr/>
          <p:nvPr/>
        </p:nvSpPr>
        <p:spPr>
          <a:xfrm>
            <a:off x="3310515" y="1994245"/>
            <a:ext cx="2785485" cy="15318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2D67-31F4-1C49-B117-FE2DE67FC350}"/>
              </a:ext>
            </a:extLst>
          </p:cNvPr>
          <p:cNvSpPr txBox="1"/>
          <p:nvPr/>
        </p:nvSpPr>
        <p:spPr>
          <a:xfrm>
            <a:off x="3475132" y="2013410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Facility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446DAB-6C76-7246-BD6B-691C7C09CF96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1923409" y="2760174"/>
            <a:ext cx="138710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8FFA07-08AA-EF4F-9888-8FA4EBC7D209}"/>
              </a:ext>
            </a:extLst>
          </p:cNvPr>
          <p:cNvSpPr txBox="1"/>
          <p:nvPr/>
        </p:nvSpPr>
        <p:spPr>
          <a:xfrm>
            <a:off x="2071728" y="2740266"/>
            <a:ext cx="1062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Admitted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E6183F-210E-2342-A2D6-F183646A2B21}"/>
              </a:ext>
            </a:extLst>
          </p:cNvPr>
          <p:cNvGrpSpPr/>
          <p:nvPr/>
        </p:nvGrpSpPr>
        <p:grpSpPr>
          <a:xfrm>
            <a:off x="5071668" y="5333828"/>
            <a:ext cx="2106871" cy="710120"/>
            <a:chOff x="4075625" y="3009910"/>
            <a:chExt cx="1723872" cy="71012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D79D0E-A398-DE43-BA69-658B83864409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6A507F-D12B-464E-9BD2-8D94D9EA593A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AD4AB3-E59B-C040-A387-905F183E5FB1}"/>
              </a:ext>
            </a:extLst>
          </p:cNvPr>
          <p:cNvGrpSpPr/>
          <p:nvPr/>
        </p:nvGrpSpPr>
        <p:grpSpPr>
          <a:xfrm>
            <a:off x="7589787" y="5333829"/>
            <a:ext cx="2119228" cy="710120"/>
            <a:chOff x="4065514" y="2948125"/>
            <a:chExt cx="1733983" cy="71012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A10562D-D363-B44D-AD0C-2E882BF131B0}"/>
                </a:ext>
              </a:extLst>
            </p:cNvPr>
            <p:cNvSpPr/>
            <p:nvPr/>
          </p:nvSpPr>
          <p:spPr>
            <a:xfrm>
              <a:off x="4065514" y="2948125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ED207F-6780-E24F-BCA9-025700695438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A8ECB-F91A-3740-9EB7-B4FCA7569097}"/>
              </a:ext>
            </a:extLst>
          </p:cNvPr>
          <p:cNvGrpSpPr/>
          <p:nvPr/>
        </p:nvGrpSpPr>
        <p:grpSpPr>
          <a:xfrm>
            <a:off x="10107905" y="5333827"/>
            <a:ext cx="2106871" cy="710120"/>
            <a:chOff x="4075625" y="3009910"/>
            <a:chExt cx="1723872" cy="7101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C93FE39-5760-FF48-A00E-2EE0C5BC1D11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C1E4BB-DE34-794E-AF56-2B5D9E1DD3D7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5109E6-E3DD-B74C-9139-CD07E8512FD3}"/>
              </a:ext>
            </a:extLst>
          </p:cNvPr>
          <p:cNvCxnSpPr>
            <a:cxnSpLocks/>
            <a:stCxn id="38" idx="0"/>
            <a:endCxn id="42" idx="1"/>
          </p:cNvCxnSpPr>
          <p:nvPr/>
        </p:nvCxnSpPr>
        <p:spPr>
          <a:xfrm flipV="1">
            <a:off x="6439507" y="1879235"/>
            <a:ext cx="3108148" cy="8610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38272ED-F94D-B34F-B697-4F6800A2E9F9}"/>
              </a:ext>
            </a:extLst>
          </p:cNvPr>
          <p:cNvGrpSpPr/>
          <p:nvPr/>
        </p:nvGrpSpPr>
        <p:grpSpPr>
          <a:xfrm>
            <a:off x="9533194" y="1525294"/>
            <a:ext cx="2658806" cy="1102420"/>
            <a:chOff x="8314329" y="1467454"/>
            <a:chExt cx="2658806" cy="11024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84FDB9-0AEB-CD40-B140-AAEEE7D6FBFB}"/>
                </a:ext>
              </a:extLst>
            </p:cNvPr>
            <p:cNvSpPr/>
            <p:nvPr/>
          </p:nvSpPr>
          <p:spPr>
            <a:xfrm>
              <a:off x="8314329" y="1467454"/>
              <a:ext cx="2644345" cy="1102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59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49A1E-2DB7-4343-A7AF-F8362BCC5EFC}"/>
                </a:ext>
              </a:extLst>
            </p:cNvPr>
            <p:cNvSpPr txBox="1"/>
            <p:nvPr/>
          </p:nvSpPr>
          <p:spPr>
            <a:xfrm>
              <a:off x="8328790" y="1498229"/>
              <a:ext cx="2644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FHIR Communication Resource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C0D7BD-71AB-DC47-AE4A-7D08933B7CB3}"/>
              </a:ext>
            </a:extLst>
          </p:cNvPr>
          <p:cNvGrpSpPr/>
          <p:nvPr/>
        </p:nvGrpSpPr>
        <p:grpSpPr>
          <a:xfrm>
            <a:off x="7522880" y="2589780"/>
            <a:ext cx="1890334" cy="710120"/>
            <a:chOff x="4075625" y="3009910"/>
            <a:chExt cx="1546698" cy="71012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2005A3D-D19C-0B42-AC79-4E7A19E604DE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B6AAE2-8F08-4549-B14A-D903D5EA519C}"/>
                </a:ext>
              </a:extLst>
            </p:cNvPr>
            <p:cNvSpPr txBox="1"/>
            <p:nvPr/>
          </p:nvSpPr>
          <p:spPr>
            <a:xfrm>
              <a:off x="4229580" y="3036716"/>
              <a:ext cx="1338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Alert Intermediary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C12A48-93AF-704F-9162-70787831053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075406" y="2944839"/>
            <a:ext cx="1447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E8E2E1-61A8-0E4B-A4D5-C71568CC176B}"/>
              </a:ext>
            </a:extLst>
          </p:cNvPr>
          <p:cNvSpPr/>
          <p:nvPr/>
        </p:nvSpPr>
        <p:spPr>
          <a:xfrm>
            <a:off x="6284160" y="2740266"/>
            <a:ext cx="310694" cy="348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577CA9-2E2F-6444-936E-9B84730DE6C8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8529193" y="3262917"/>
            <a:ext cx="5761" cy="2070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B16ACD-ED53-7046-BCA1-A37A7FBD8006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 rot="16200000" flipH="1">
            <a:off x="8755677" y="3036432"/>
            <a:ext cx="2070910" cy="2523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4">
            <a:extLst>
              <a:ext uri="{FF2B5EF4-FFF2-40B4-BE49-F238E27FC236}">
                <a16:creationId xmlns:a16="http://schemas.microsoft.com/office/drawing/2014/main" id="{CD54FB12-4D2D-8248-B85E-2D759FC319BA}"/>
              </a:ext>
            </a:extLst>
          </p:cNvPr>
          <p:cNvCxnSpPr>
            <a:cxnSpLocks/>
            <a:stCxn id="34" idx="2"/>
            <a:endCxn id="16" idx="0"/>
          </p:cNvCxnSpPr>
          <p:nvPr/>
        </p:nvCxnSpPr>
        <p:spPr>
          <a:xfrm rot="5400000">
            <a:off x="6237559" y="3042193"/>
            <a:ext cx="2070911" cy="2512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0A25CEB-EFF0-F54D-9680-3E02325EF380}"/>
              </a:ext>
            </a:extLst>
          </p:cNvPr>
          <p:cNvSpPr/>
          <p:nvPr/>
        </p:nvSpPr>
        <p:spPr>
          <a:xfrm>
            <a:off x="8367114" y="3634913"/>
            <a:ext cx="310694" cy="348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07938B-FD85-CE4C-B039-838ECD421D52}"/>
              </a:ext>
            </a:extLst>
          </p:cNvPr>
          <p:cNvCxnSpPr>
            <a:cxnSpLocks/>
            <a:stCxn id="53" idx="3"/>
            <a:endCxn id="41" idx="2"/>
          </p:cNvCxnSpPr>
          <p:nvPr/>
        </p:nvCxnSpPr>
        <p:spPr>
          <a:xfrm flipV="1">
            <a:off x="8677808" y="2627714"/>
            <a:ext cx="2177559" cy="1181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099D06E-81E3-E542-8138-E5C4B1156EA7}"/>
              </a:ext>
            </a:extLst>
          </p:cNvPr>
          <p:cNvSpPr txBox="1"/>
          <p:nvPr/>
        </p:nvSpPr>
        <p:spPr>
          <a:xfrm>
            <a:off x="617838" y="4073109"/>
            <a:ext cx="31880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endParaRPr lang="en-US" dirty="0"/>
          </a:p>
          <a:p>
            <a:r>
              <a:rPr lang="en-US" b="1" dirty="0"/>
              <a:t>Precondition: </a:t>
            </a:r>
            <a:r>
              <a:rPr lang="en-US" i="1" dirty="0"/>
              <a:t>Alert Recipients</a:t>
            </a:r>
            <a:r>
              <a:rPr lang="en-US" dirty="0"/>
              <a:t> have established themselves as </a:t>
            </a:r>
            <a:r>
              <a:rPr lang="en-US" i="1" dirty="0"/>
              <a:t>Interested Entities </a:t>
            </a:r>
            <a:r>
              <a:rPr lang="en-US" dirty="0"/>
              <a:t>with </a:t>
            </a:r>
            <a:r>
              <a:rPr lang="en-US" i="1" dirty="0"/>
              <a:t>Alert</a:t>
            </a:r>
            <a:r>
              <a:rPr lang="en-US" dirty="0"/>
              <a:t> </a:t>
            </a:r>
            <a:r>
              <a:rPr lang="en-US" i="1" dirty="0"/>
              <a:t>Intermediary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5182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BAB-BC4B-6B45-A3BB-E4A4A18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Alerts – No Intermediary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C0C1F4-BA93-F741-8962-4F3DC765E04C}"/>
              </a:ext>
            </a:extLst>
          </p:cNvPr>
          <p:cNvSpPr/>
          <p:nvPr/>
        </p:nvSpPr>
        <p:spPr>
          <a:xfrm>
            <a:off x="878448" y="2237694"/>
            <a:ext cx="1044961" cy="10449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7843B-0F38-C54A-B674-CC9EC43F4652}"/>
              </a:ext>
            </a:extLst>
          </p:cNvPr>
          <p:cNvSpPr txBox="1"/>
          <p:nvPr/>
        </p:nvSpPr>
        <p:spPr>
          <a:xfrm>
            <a:off x="976549" y="257550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8FA00D-1617-E447-BB5B-FDA7B291F1E1}"/>
              </a:ext>
            </a:extLst>
          </p:cNvPr>
          <p:cNvGrpSpPr/>
          <p:nvPr/>
        </p:nvGrpSpPr>
        <p:grpSpPr>
          <a:xfrm>
            <a:off x="4549302" y="2569873"/>
            <a:ext cx="1546698" cy="710120"/>
            <a:chOff x="4075625" y="3009910"/>
            <a:chExt cx="1546698" cy="71012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E58C03C-5602-C945-93D2-316A3EE06973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BE0B3B-4C30-B343-9D0B-C5569A62736B}"/>
                </a:ext>
              </a:extLst>
            </p:cNvPr>
            <p:cNvSpPr txBox="1"/>
            <p:nvPr/>
          </p:nvSpPr>
          <p:spPr>
            <a:xfrm>
              <a:off x="4229580" y="318030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Sender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664ECC-0E1B-7340-BC27-D2724F1ABFB1}"/>
              </a:ext>
            </a:extLst>
          </p:cNvPr>
          <p:cNvSpPr/>
          <p:nvPr/>
        </p:nvSpPr>
        <p:spPr>
          <a:xfrm>
            <a:off x="3310515" y="1994245"/>
            <a:ext cx="2785485" cy="15318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2D67-31F4-1C49-B117-FE2DE67FC350}"/>
              </a:ext>
            </a:extLst>
          </p:cNvPr>
          <p:cNvSpPr txBox="1"/>
          <p:nvPr/>
        </p:nvSpPr>
        <p:spPr>
          <a:xfrm>
            <a:off x="3475132" y="2013410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Facility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446DAB-6C76-7246-BD6B-691C7C09CF96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1923409" y="2760174"/>
            <a:ext cx="138710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8FFA07-08AA-EF4F-9888-8FA4EBC7D209}"/>
              </a:ext>
            </a:extLst>
          </p:cNvPr>
          <p:cNvSpPr txBox="1"/>
          <p:nvPr/>
        </p:nvSpPr>
        <p:spPr>
          <a:xfrm>
            <a:off x="1994882" y="2750582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Discharged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E6183F-210E-2342-A2D6-F183646A2B21}"/>
              </a:ext>
            </a:extLst>
          </p:cNvPr>
          <p:cNvGrpSpPr/>
          <p:nvPr/>
        </p:nvGrpSpPr>
        <p:grpSpPr>
          <a:xfrm>
            <a:off x="8754717" y="1599064"/>
            <a:ext cx="2106871" cy="710120"/>
            <a:chOff x="4075625" y="3009910"/>
            <a:chExt cx="1723872" cy="71012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D79D0E-A398-DE43-BA69-658B83864409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6A507F-D12B-464E-9BD2-8D94D9EA593A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AD4AB3-E59B-C040-A387-905F183E5FB1}"/>
              </a:ext>
            </a:extLst>
          </p:cNvPr>
          <p:cNvGrpSpPr/>
          <p:nvPr/>
        </p:nvGrpSpPr>
        <p:grpSpPr>
          <a:xfrm>
            <a:off x="8754717" y="2570596"/>
            <a:ext cx="2106871" cy="710120"/>
            <a:chOff x="4075625" y="2948125"/>
            <a:chExt cx="1723872" cy="71012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A10562D-D363-B44D-AD0C-2E882BF131B0}"/>
                </a:ext>
              </a:extLst>
            </p:cNvPr>
            <p:cNvSpPr/>
            <p:nvPr/>
          </p:nvSpPr>
          <p:spPr>
            <a:xfrm>
              <a:off x="4075625" y="2948125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ED207F-6780-E24F-BCA9-025700695438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A8ECB-F91A-3740-9EB7-B4FCA7569097}"/>
              </a:ext>
            </a:extLst>
          </p:cNvPr>
          <p:cNvGrpSpPr/>
          <p:nvPr/>
        </p:nvGrpSpPr>
        <p:grpSpPr>
          <a:xfrm>
            <a:off x="8754717" y="3665696"/>
            <a:ext cx="2106871" cy="710120"/>
            <a:chOff x="4075625" y="3009910"/>
            <a:chExt cx="1723872" cy="7101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C93FE39-5760-FF48-A00E-2EE0C5BC1D11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C1E4BB-DE34-794E-AF56-2B5D9E1DD3D7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FC357E1-9AA8-B54A-B42F-58B402DBAD8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096000" y="2924627"/>
            <a:ext cx="2658717" cy="102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66ECBA8-BBF5-D74B-8B70-FF4E5A1A1642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3747" y="1954124"/>
            <a:ext cx="2600970" cy="97050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3F1EE93-D43A-8048-87A9-31DE13981A25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19086" y="2944840"/>
            <a:ext cx="2635631" cy="10759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E8E2E1-61A8-0E4B-A4D5-C71568CC176B}"/>
              </a:ext>
            </a:extLst>
          </p:cNvPr>
          <p:cNvSpPr/>
          <p:nvPr/>
        </p:nvSpPr>
        <p:spPr>
          <a:xfrm>
            <a:off x="6213674" y="2719328"/>
            <a:ext cx="444843" cy="431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5109E6-E3DD-B74C-9139-CD07E8512FD3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4979774" y="3151168"/>
            <a:ext cx="1456322" cy="155675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A84FDB9-0AEB-CD40-B140-AAEEE7D6FBFB}"/>
              </a:ext>
            </a:extLst>
          </p:cNvPr>
          <p:cNvSpPr/>
          <p:nvPr/>
        </p:nvSpPr>
        <p:spPr>
          <a:xfrm>
            <a:off x="2335428" y="4708120"/>
            <a:ext cx="2658806" cy="1784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449A1E-2DB7-4343-A7AF-F8362BCC5EFC}"/>
              </a:ext>
            </a:extLst>
          </p:cNvPr>
          <p:cNvSpPr txBox="1"/>
          <p:nvPr/>
        </p:nvSpPr>
        <p:spPr>
          <a:xfrm>
            <a:off x="2335428" y="4677163"/>
            <a:ext cx="2644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FHIR Communication Resource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40F394-DEDC-9E42-8234-709D8BE0EAE1}"/>
              </a:ext>
            </a:extLst>
          </p:cNvPr>
          <p:cNvSpPr txBox="1"/>
          <p:nvPr/>
        </p:nvSpPr>
        <p:spPr>
          <a:xfrm>
            <a:off x="7457008" y="4869404"/>
            <a:ext cx="31880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endParaRPr lang="en-US" dirty="0"/>
          </a:p>
          <a:p>
            <a:r>
              <a:rPr lang="en-US" b="1" dirty="0"/>
              <a:t>Precondition: </a:t>
            </a:r>
            <a:r>
              <a:rPr lang="en-US" i="1" dirty="0"/>
              <a:t>Alert Recipients </a:t>
            </a:r>
            <a:r>
              <a:rPr lang="en-US" dirty="0"/>
              <a:t>have established themselves as </a:t>
            </a:r>
            <a:r>
              <a:rPr lang="en-US" i="1" dirty="0"/>
              <a:t>Interested Entities </a:t>
            </a:r>
            <a:r>
              <a:rPr lang="en-US" dirty="0"/>
              <a:t>with</a:t>
            </a:r>
            <a:r>
              <a:rPr lang="en-US" i="1" dirty="0"/>
              <a:t> Alert Sender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309189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BAB-BC4B-6B45-A3BB-E4A4A18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Discharge Alerts – With Intermediary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C0C1F4-BA93-F741-8962-4F3DC765E04C}"/>
              </a:ext>
            </a:extLst>
          </p:cNvPr>
          <p:cNvSpPr/>
          <p:nvPr/>
        </p:nvSpPr>
        <p:spPr>
          <a:xfrm>
            <a:off x="878448" y="2237694"/>
            <a:ext cx="1044961" cy="10449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7843B-0F38-C54A-B674-CC9EC43F4652}"/>
              </a:ext>
            </a:extLst>
          </p:cNvPr>
          <p:cNvSpPr txBox="1"/>
          <p:nvPr/>
        </p:nvSpPr>
        <p:spPr>
          <a:xfrm>
            <a:off x="976549" y="2575508"/>
            <a:ext cx="84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8FA00D-1617-E447-BB5B-FDA7B291F1E1}"/>
              </a:ext>
            </a:extLst>
          </p:cNvPr>
          <p:cNvGrpSpPr/>
          <p:nvPr/>
        </p:nvGrpSpPr>
        <p:grpSpPr>
          <a:xfrm>
            <a:off x="4549302" y="2569873"/>
            <a:ext cx="1546698" cy="710120"/>
            <a:chOff x="4075625" y="3009910"/>
            <a:chExt cx="1546698" cy="71012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CE58C03C-5602-C945-93D2-316A3EE06973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BE0B3B-4C30-B343-9D0B-C5569A62736B}"/>
                </a:ext>
              </a:extLst>
            </p:cNvPr>
            <p:cNvSpPr txBox="1"/>
            <p:nvPr/>
          </p:nvSpPr>
          <p:spPr>
            <a:xfrm>
              <a:off x="4229580" y="3180303"/>
              <a:ext cx="13564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Sender</a:t>
              </a:r>
            </a:p>
          </p:txBody>
        </p:sp>
      </p:grp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1664ECC-0E1B-7340-BC27-D2724F1ABFB1}"/>
              </a:ext>
            </a:extLst>
          </p:cNvPr>
          <p:cNvSpPr/>
          <p:nvPr/>
        </p:nvSpPr>
        <p:spPr>
          <a:xfrm>
            <a:off x="3310515" y="1994245"/>
            <a:ext cx="2785485" cy="15318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32D67-31F4-1C49-B117-FE2DE67FC350}"/>
              </a:ext>
            </a:extLst>
          </p:cNvPr>
          <p:cNvSpPr txBox="1"/>
          <p:nvPr/>
        </p:nvSpPr>
        <p:spPr>
          <a:xfrm>
            <a:off x="3475132" y="2013410"/>
            <a:ext cx="19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Healthcare Facility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446DAB-6C76-7246-BD6B-691C7C09CF96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 flipV="1">
            <a:off x="1923409" y="2760174"/>
            <a:ext cx="1387106" cy="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8FFA07-08AA-EF4F-9888-8FA4EBC7D209}"/>
              </a:ext>
            </a:extLst>
          </p:cNvPr>
          <p:cNvSpPr txBox="1"/>
          <p:nvPr/>
        </p:nvSpPr>
        <p:spPr>
          <a:xfrm>
            <a:off x="2034657" y="2740266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Discharged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E6183F-210E-2342-A2D6-F183646A2B21}"/>
              </a:ext>
            </a:extLst>
          </p:cNvPr>
          <p:cNvGrpSpPr/>
          <p:nvPr/>
        </p:nvGrpSpPr>
        <p:grpSpPr>
          <a:xfrm>
            <a:off x="5071668" y="5333828"/>
            <a:ext cx="2106871" cy="710120"/>
            <a:chOff x="4075625" y="3009910"/>
            <a:chExt cx="1723872" cy="71012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D79D0E-A398-DE43-BA69-658B83864409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6A507F-D12B-464E-9BD2-8D94D9EA593A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AD4AB3-E59B-C040-A387-905F183E5FB1}"/>
              </a:ext>
            </a:extLst>
          </p:cNvPr>
          <p:cNvGrpSpPr/>
          <p:nvPr/>
        </p:nvGrpSpPr>
        <p:grpSpPr>
          <a:xfrm>
            <a:off x="7589787" y="5333829"/>
            <a:ext cx="2119228" cy="710120"/>
            <a:chOff x="4065514" y="2948125"/>
            <a:chExt cx="1733983" cy="71012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A10562D-D363-B44D-AD0C-2E882BF131B0}"/>
                </a:ext>
              </a:extLst>
            </p:cNvPr>
            <p:cNvSpPr/>
            <p:nvPr/>
          </p:nvSpPr>
          <p:spPr>
            <a:xfrm>
              <a:off x="4065514" y="2948125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ED207F-6780-E24F-BCA9-025700695438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0FA8ECB-F91A-3740-9EB7-B4FCA7569097}"/>
              </a:ext>
            </a:extLst>
          </p:cNvPr>
          <p:cNvGrpSpPr/>
          <p:nvPr/>
        </p:nvGrpSpPr>
        <p:grpSpPr>
          <a:xfrm>
            <a:off x="10107905" y="5333827"/>
            <a:ext cx="2106871" cy="710120"/>
            <a:chOff x="4075625" y="3009910"/>
            <a:chExt cx="1723872" cy="7101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DC93FE39-5760-FF48-A00E-2EE0C5BC1D11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DC1E4BB-DE34-794E-AF56-2B5D9E1DD3D7}"/>
                </a:ext>
              </a:extLst>
            </p:cNvPr>
            <p:cNvSpPr txBox="1"/>
            <p:nvPr/>
          </p:nvSpPr>
          <p:spPr>
            <a:xfrm>
              <a:off x="4229580" y="3180303"/>
              <a:ext cx="156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Alert Recipient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5109E6-E3DD-B74C-9139-CD07E8512FD3}"/>
              </a:ext>
            </a:extLst>
          </p:cNvPr>
          <p:cNvCxnSpPr>
            <a:cxnSpLocks/>
            <a:stCxn id="38" idx="0"/>
            <a:endCxn id="42" idx="1"/>
          </p:cNvCxnSpPr>
          <p:nvPr/>
        </p:nvCxnSpPr>
        <p:spPr>
          <a:xfrm flipV="1">
            <a:off x="6439507" y="1879235"/>
            <a:ext cx="3108148" cy="86103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38272ED-F94D-B34F-B697-4F6800A2E9F9}"/>
              </a:ext>
            </a:extLst>
          </p:cNvPr>
          <p:cNvGrpSpPr/>
          <p:nvPr/>
        </p:nvGrpSpPr>
        <p:grpSpPr>
          <a:xfrm>
            <a:off x="9533194" y="1525294"/>
            <a:ext cx="2658806" cy="1102420"/>
            <a:chOff x="8314329" y="1467454"/>
            <a:chExt cx="2658806" cy="110242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84FDB9-0AEB-CD40-B140-AAEEE7D6FBFB}"/>
                </a:ext>
              </a:extLst>
            </p:cNvPr>
            <p:cNvSpPr/>
            <p:nvPr/>
          </p:nvSpPr>
          <p:spPr>
            <a:xfrm>
              <a:off x="8314329" y="1467454"/>
              <a:ext cx="2644345" cy="11024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alpha val="59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49A1E-2DB7-4343-A7AF-F8362BCC5EFC}"/>
                </a:ext>
              </a:extLst>
            </p:cNvPr>
            <p:cNvSpPr txBox="1"/>
            <p:nvPr/>
          </p:nvSpPr>
          <p:spPr>
            <a:xfrm>
              <a:off x="8328790" y="1498229"/>
              <a:ext cx="26443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FHIR Communication Resource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C0D7BD-71AB-DC47-AE4A-7D08933B7CB3}"/>
              </a:ext>
            </a:extLst>
          </p:cNvPr>
          <p:cNvGrpSpPr/>
          <p:nvPr/>
        </p:nvGrpSpPr>
        <p:grpSpPr>
          <a:xfrm>
            <a:off x="7522880" y="2589780"/>
            <a:ext cx="1890334" cy="710120"/>
            <a:chOff x="4075625" y="3009910"/>
            <a:chExt cx="1546698" cy="710120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2005A3D-D19C-0B42-AC79-4E7A19E604DE}"/>
                </a:ext>
              </a:extLst>
            </p:cNvPr>
            <p:cNvSpPr/>
            <p:nvPr/>
          </p:nvSpPr>
          <p:spPr>
            <a:xfrm>
              <a:off x="4075625" y="3009910"/>
              <a:ext cx="1546698" cy="71012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B6AAE2-8F08-4549-B14A-D903D5EA519C}"/>
                </a:ext>
              </a:extLst>
            </p:cNvPr>
            <p:cNvSpPr txBox="1"/>
            <p:nvPr/>
          </p:nvSpPr>
          <p:spPr>
            <a:xfrm>
              <a:off x="4229580" y="3036716"/>
              <a:ext cx="1338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Alert Intermediary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AC12A48-93AF-704F-9162-70787831053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075406" y="2944839"/>
            <a:ext cx="1447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FE8E2E1-61A8-0E4B-A4D5-C71568CC176B}"/>
              </a:ext>
            </a:extLst>
          </p:cNvPr>
          <p:cNvSpPr/>
          <p:nvPr/>
        </p:nvSpPr>
        <p:spPr>
          <a:xfrm>
            <a:off x="6284160" y="2740266"/>
            <a:ext cx="310694" cy="348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4577CA9-2E2F-6444-936E-9B84730DE6C8}"/>
              </a:ext>
            </a:extLst>
          </p:cNvPr>
          <p:cNvCxnSpPr>
            <a:cxnSpLocks/>
            <a:stCxn id="34" idx="2"/>
            <a:endCxn id="19" idx="0"/>
          </p:cNvCxnSpPr>
          <p:nvPr/>
        </p:nvCxnSpPr>
        <p:spPr>
          <a:xfrm>
            <a:off x="8529193" y="3262917"/>
            <a:ext cx="5761" cy="2070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B16ACD-ED53-7046-BCA1-A37A7FBD8006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 rot="16200000" flipH="1">
            <a:off x="8755677" y="3036432"/>
            <a:ext cx="2070910" cy="25238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4">
            <a:extLst>
              <a:ext uri="{FF2B5EF4-FFF2-40B4-BE49-F238E27FC236}">
                <a16:creationId xmlns:a16="http://schemas.microsoft.com/office/drawing/2014/main" id="{CD54FB12-4D2D-8248-B85E-2D759FC319BA}"/>
              </a:ext>
            </a:extLst>
          </p:cNvPr>
          <p:cNvCxnSpPr>
            <a:cxnSpLocks/>
            <a:stCxn id="34" idx="2"/>
            <a:endCxn id="16" idx="0"/>
          </p:cNvCxnSpPr>
          <p:nvPr/>
        </p:nvCxnSpPr>
        <p:spPr>
          <a:xfrm rot="5400000">
            <a:off x="6237559" y="3042193"/>
            <a:ext cx="2070911" cy="25123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0A25CEB-EFF0-F54D-9680-3E02325EF380}"/>
              </a:ext>
            </a:extLst>
          </p:cNvPr>
          <p:cNvSpPr/>
          <p:nvPr/>
        </p:nvSpPr>
        <p:spPr>
          <a:xfrm>
            <a:off x="8367114" y="3634913"/>
            <a:ext cx="310694" cy="3486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07938B-FD85-CE4C-B039-838ECD421D52}"/>
              </a:ext>
            </a:extLst>
          </p:cNvPr>
          <p:cNvCxnSpPr>
            <a:cxnSpLocks/>
            <a:stCxn id="53" idx="3"/>
            <a:endCxn id="41" idx="2"/>
          </p:cNvCxnSpPr>
          <p:nvPr/>
        </p:nvCxnSpPr>
        <p:spPr>
          <a:xfrm flipV="1">
            <a:off x="8677808" y="2627714"/>
            <a:ext cx="2177559" cy="1181526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37D2500-5BB1-D048-8916-E92F6FBF2880}"/>
              </a:ext>
            </a:extLst>
          </p:cNvPr>
          <p:cNvSpPr txBox="1"/>
          <p:nvPr/>
        </p:nvSpPr>
        <p:spPr>
          <a:xfrm>
            <a:off x="617838" y="4073109"/>
            <a:ext cx="318804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Note</a:t>
            </a:r>
            <a:endParaRPr lang="en-US" dirty="0"/>
          </a:p>
          <a:p>
            <a:r>
              <a:rPr lang="en-US" b="1" dirty="0"/>
              <a:t>Precondition: </a:t>
            </a:r>
            <a:r>
              <a:rPr lang="en-US" i="1" dirty="0"/>
              <a:t>Alert Recipients</a:t>
            </a:r>
            <a:r>
              <a:rPr lang="en-US" dirty="0"/>
              <a:t> have established themselves as </a:t>
            </a:r>
            <a:r>
              <a:rPr lang="en-US" i="1" dirty="0"/>
              <a:t>Interested Entities </a:t>
            </a:r>
            <a:r>
              <a:rPr lang="en-US" dirty="0"/>
              <a:t>with </a:t>
            </a:r>
            <a:r>
              <a:rPr lang="en-US" i="1" dirty="0"/>
              <a:t>Alert</a:t>
            </a:r>
            <a:r>
              <a:rPr lang="en-US" dirty="0"/>
              <a:t> </a:t>
            </a:r>
            <a:r>
              <a:rPr lang="en-US" i="1" dirty="0"/>
              <a:t>Intermediary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56816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363</Words>
  <Application>Microsoft Macintosh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DaVinci Alerts</vt:lpstr>
      <vt:lpstr>Actors</vt:lpstr>
      <vt:lpstr>Actors - examples</vt:lpstr>
      <vt:lpstr>Admission Alerts – No Intermediary</vt:lpstr>
      <vt:lpstr>Admission Alerts – With Intermediary</vt:lpstr>
      <vt:lpstr>Discharge Alerts – No Intermediary</vt:lpstr>
      <vt:lpstr>Discharge Alerts – With Intermediary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DaVinci Alerts</dc:title>
  <dc:creator>Samir Jain</dc:creator>
  <cp:lastModifiedBy>Eric Haas</cp:lastModifiedBy>
  <cp:revision>5</cp:revision>
  <dcterms:created xsi:type="dcterms:W3CDTF">2019-07-08T15:00:17Z</dcterms:created>
  <dcterms:modified xsi:type="dcterms:W3CDTF">2019-07-29T23:21:42Z</dcterms:modified>
</cp:coreProperties>
</file>