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1081" r:id="rId2"/>
    <p:sldId id="1047" r:id="rId3"/>
    <p:sldId id="1051" r:id="rId4"/>
    <p:sldId id="1062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1AC3B-641A-DF48-8AC5-2382FC098B29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32C89-EFED-DB4C-9AC5-C209538CC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6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/>
          </a:p>
          <a:p>
            <a:pPr mar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70460-16B1-4EC3-851D-05D90B2EC7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41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70460-16B1-4EC3-851D-05D90B2EC7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84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70460-16B1-4EC3-851D-05D90B2EC7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43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70460-16B1-4EC3-851D-05D90B2EC7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9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3491-F85C-9142-B4B7-93BF25870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A0E28-EC6F-0E45-8F0A-805E47426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953B8-FE27-694B-B4CA-0CA17E04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14A8-8F46-9346-92D1-82F4F6D6910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23706-EC7B-D848-B49C-0462D9E7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97D3A-59AB-AB41-A955-BDBE1F39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F1B-90F4-F347-BDF8-1CA3A5A9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7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9518-A02C-2243-877D-0B74A221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23A61-3F6A-EC4C-8730-3AD3449C1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84950-1AD0-A646-8BCA-192CA133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14A8-8F46-9346-92D1-82F4F6D6910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50839-6052-8E44-85B8-2A62B35B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E8125-13DB-0C4F-852C-472BB3C0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F1B-90F4-F347-BDF8-1CA3A5A9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3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B8B0C-D855-8D48-99E0-CAA401596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6822A-4579-114E-8B71-05D5F56CD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29EE1-BFE2-914A-B7CD-317133F4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14A8-8F46-9346-92D1-82F4F6D6910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39345-0FC4-7E41-8C7B-0142EBDCB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2BBB1-CC29-0547-879F-239DD86F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F1B-90F4-F347-BDF8-1CA3A5A9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93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85AD9-37B4-4FEC-91FF-310C7B6A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700"/>
            <a:ext cx="411480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/>
              <a:t>Disclaimer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8E28652A-FBAA-440B-ADE4-BE4B57BA5E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8176" y="482483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DC60153-C4A0-4ABD-BB96-7A6F62145B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2085975"/>
            <a:ext cx="4629150" cy="41052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18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1600"/>
            </a:lvl2pPr>
            <a:lvl3pPr>
              <a:lnSpc>
                <a:spcPct val="100000"/>
              </a:lnSpc>
              <a:buClr>
                <a:schemeClr val="accent3"/>
              </a:buClr>
              <a:defRPr sz="14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200"/>
            </a:lvl4pPr>
            <a:lvl5pPr>
              <a:lnSpc>
                <a:spcPct val="100000"/>
              </a:lnSpc>
              <a:buClr>
                <a:schemeClr val="bg2"/>
              </a:buCl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4C08CF0-4515-4A31-9BA6-4B5F11104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2085974"/>
            <a:ext cx="4629150" cy="41052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18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1600"/>
            </a:lvl2pPr>
            <a:lvl3pPr>
              <a:lnSpc>
                <a:spcPct val="100000"/>
              </a:lnSpc>
              <a:buClr>
                <a:schemeClr val="accent3"/>
              </a:buClr>
              <a:defRPr sz="14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200"/>
            </a:lvl4pPr>
            <a:lvl5pPr>
              <a:lnSpc>
                <a:spcPct val="100000"/>
              </a:lnSpc>
              <a:buClr>
                <a:schemeClr val="bg2"/>
              </a:buCl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0582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50D9-2386-5344-AD0E-84079829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32A0-F8D4-F44A-8E78-1B3691690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49DAC-81AE-924E-BA6F-4DBA5FBE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14A8-8F46-9346-92D1-82F4F6D6910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0C4B6-F996-0745-B140-3773E860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3E2D3-2D89-8148-8EC6-0695B144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F1B-90F4-F347-BDF8-1CA3A5A9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7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62BA-6CFB-6D4F-8274-5AA40672E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E9E46-B679-484F-87D2-B8AA09947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4F331-4549-5749-91AA-B8049B03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14A8-8F46-9346-92D1-82F4F6D6910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6DCBC-8795-934B-A2A6-9C8DDDB4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3989C-1961-2F40-BECA-2C17C242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F1B-90F4-F347-BDF8-1CA3A5A9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EBF3-2219-0942-8701-2A79D25B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506A6-0DAD-BC42-A043-BE5E157FB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26FAD-F169-7F4C-87E6-9AEC9508B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2F7FB-0C18-904B-8A26-0642B244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14A8-8F46-9346-92D1-82F4F6D6910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0C5D2-7950-814B-805D-3DD6973D6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34ED7-5B46-9B44-9078-B010AA57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F1B-90F4-F347-BDF8-1CA3A5A9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5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62AF-CCFD-7245-9626-A8DA0C98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378E9-5C4D-6C41-8E63-30A275D22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6A314-FFAE-5C45-8EFF-FA3443720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15B4F-DDC2-814A-8EB1-7C84C75F8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6A58F-4D8B-C94D-8DF2-C50A0ABC6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943C2A-0F53-5A45-A0E1-EB8AEE8E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14A8-8F46-9346-92D1-82F4F6D6910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A6A4A-9F23-1F43-A73F-C9B4BD0F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2EAAC-E390-8F47-82E3-F51DC0C5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F1B-90F4-F347-BDF8-1CA3A5A9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6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4822-2E0C-D743-869B-33F23239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CE1EC-BDAD-F649-9286-7EFD62E0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14A8-8F46-9346-92D1-82F4F6D6910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6AD79-9E75-9649-A58C-F942C7C4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12BB5-889C-EA44-B378-D65C842D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F1B-90F4-F347-BDF8-1CA3A5A9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3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BD304-8CDC-8E48-9841-129422FA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14A8-8F46-9346-92D1-82F4F6D6910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5B7618-04AE-C448-ACEC-B60A80FC2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D0FE1-98E0-4044-99FB-35F113FB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F1B-90F4-F347-BDF8-1CA3A5A9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6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1945-2AB6-0A46-A47A-B595A892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50CD8-E656-D04E-8C55-820ADF736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A35B5-5671-984D-A597-EE92C1207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E6FC8-4663-C740-AECB-1A80095F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14A8-8F46-9346-92D1-82F4F6D6910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57438-356D-C24C-82A5-7A46DC3D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8FD62-A1FC-A64B-9525-F6A9C587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F1B-90F4-F347-BDF8-1CA3A5A9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1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952A-19D7-804E-81DE-C8155601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53DE8-5EA0-9446-B4BC-863D160DA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1D2DF-7670-7447-A8D3-6E1A1439A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AB35C-9359-1D4A-B613-C261CA4A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14A8-8F46-9346-92D1-82F4F6D6910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C7072-BCBE-D14E-B883-0082C0D96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468F3-0300-904D-9B68-22C47106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C9F1B-90F4-F347-BDF8-1CA3A5A9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3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11D28B-FFB2-6147-9FE7-3B012329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F8770-FA58-8747-B737-D0935480E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FF0C8-A218-2042-BF04-1EB174610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414A8-8F46-9346-92D1-82F4F6D69100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BF33B-4F0D-FC4F-9980-82F37BB0D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9ED8B-F790-404A-8F5D-855F6353A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C9F1B-90F4-F347-BDF8-1CA3A5A97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5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412A86E-0B51-4FE2-88A5-E04209098BB7}"/>
              </a:ext>
            </a:extLst>
          </p:cNvPr>
          <p:cNvSpPr/>
          <p:nvPr/>
        </p:nvSpPr>
        <p:spPr>
          <a:xfrm>
            <a:off x="5627251" y="1408196"/>
            <a:ext cx="2572512" cy="51825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Consumer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3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FC35F7-437A-465A-9D86-A2D690CA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2947" y="6515100"/>
            <a:ext cx="4114800" cy="365125"/>
          </a:xfrm>
        </p:spPr>
        <p:txBody>
          <a:bodyPr/>
          <a:lstStyle/>
          <a:p>
            <a:pPr algn="ctr"/>
            <a:r>
              <a:rPr lang="en-US"/>
              <a:t>Disclaimer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94CC64-F243-4715-80F6-B0709373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483B93-5F17-412F-8F25-85990FDD0DBE}"/>
              </a:ext>
            </a:extLst>
          </p:cNvPr>
          <p:cNvSpPr/>
          <p:nvPr/>
        </p:nvSpPr>
        <p:spPr>
          <a:xfrm>
            <a:off x="1146691" y="2069465"/>
            <a:ext cx="1517904" cy="10424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Producer creates initial attribution list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3931B7-DE09-4362-88A7-13E5B522290A}"/>
              </a:ext>
            </a:extLst>
          </p:cNvPr>
          <p:cNvSpPr/>
          <p:nvPr/>
        </p:nvSpPr>
        <p:spPr>
          <a:xfrm>
            <a:off x="6212467" y="2060321"/>
            <a:ext cx="1517904" cy="10424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Consumer receives list &amp; historical information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19E349-16C0-4EEC-B6FA-C000FFD5F9E4}"/>
              </a:ext>
            </a:extLst>
          </p:cNvPr>
          <p:cNvSpPr/>
          <p:nvPr/>
        </p:nvSpPr>
        <p:spPr>
          <a:xfrm>
            <a:off x="6221611" y="3322193"/>
            <a:ext cx="1517904" cy="10424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Consumer reconciles list via their own attribution algorithm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19D5CA8-5FEA-403B-916D-34EDF2511DC4}"/>
              </a:ext>
            </a:extLst>
          </p:cNvPr>
          <p:cNvSpPr/>
          <p:nvPr/>
        </p:nvSpPr>
        <p:spPr>
          <a:xfrm>
            <a:off x="1155835" y="4515866"/>
            <a:ext cx="1517904" cy="10424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Producer starts sending list on agreed upon cadence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FC942C-E88A-4078-AC67-40C98B99FA3A}"/>
              </a:ext>
            </a:extLst>
          </p:cNvPr>
          <p:cNvSpPr/>
          <p:nvPr/>
        </p:nvSpPr>
        <p:spPr>
          <a:xfrm>
            <a:off x="1146691" y="3323463"/>
            <a:ext cx="1517904" cy="10424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Producer adjusts algorithm/ list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3793863-8C76-4BA5-9DA7-12754477562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664595" y="2581529"/>
            <a:ext cx="3547872" cy="9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2CB75E2-1844-4718-B82A-D7B0AEF7252B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16200000" flipH="1">
            <a:off x="6866263" y="3207893"/>
            <a:ext cx="219456" cy="9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133D823-78DA-4EA9-8245-B2B7E50C8D27}"/>
              </a:ext>
            </a:extLst>
          </p:cNvPr>
          <p:cNvCxnSpPr>
            <a:stCxn id="11" idx="1"/>
            <a:endCxn id="13" idx="3"/>
          </p:cNvCxnSpPr>
          <p:nvPr/>
        </p:nvCxnSpPr>
        <p:spPr>
          <a:xfrm rot="10800000" flipV="1">
            <a:off x="2664595" y="3843401"/>
            <a:ext cx="3557016" cy="1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6DD6D3B-439F-430A-BCA2-AE010F7DCD67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rot="5400000" flipH="1" flipV="1">
            <a:off x="1799852" y="3217672"/>
            <a:ext cx="21158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2977AE7-2F41-4954-B2D9-93193FE11D76}"/>
              </a:ext>
            </a:extLst>
          </p:cNvPr>
          <p:cNvCxnSpPr>
            <a:cxnSpLocks/>
            <a:stCxn id="11" idx="2"/>
            <a:endCxn id="12" idx="3"/>
          </p:cNvCxnSpPr>
          <p:nvPr/>
        </p:nvCxnSpPr>
        <p:spPr>
          <a:xfrm rot="5400000">
            <a:off x="4490919" y="2547429"/>
            <a:ext cx="672465" cy="4306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FC6F65D-67C8-4D64-B0F9-6B2D69A491AC}"/>
              </a:ext>
            </a:extLst>
          </p:cNvPr>
          <p:cNvSpPr/>
          <p:nvPr/>
        </p:nvSpPr>
        <p:spPr>
          <a:xfrm>
            <a:off x="780931" y="1386724"/>
            <a:ext cx="2267712" cy="53137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Producer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01ED25B-9F63-440F-AF16-38D435ABB09C}"/>
              </a:ext>
            </a:extLst>
          </p:cNvPr>
          <p:cNvCxnSpPr>
            <a:cxnSpLocks/>
          </p:cNvCxnSpPr>
          <p:nvPr/>
        </p:nvCxnSpPr>
        <p:spPr>
          <a:xfrm flipV="1">
            <a:off x="3048643" y="2145940"/>
            <a:ext cx="2578608" cy="7726"/>
          </a:xfrm>
          <a:prstGeom prst="bentConnector3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BB1F198-D268-4990-B2B0-6B25CDCDD56D}"/>
              </a:ext>
            </a:extLst>
          </p:cNvPr>
          <p:cNvSpPr txBox="1"/>
          <p:nvPr/>
        </p:nvSpPr>
        <p:spPr>
          <a:xfrm>
            <a:off x="3148245" y="1191833"/>
            <a:ext cx="2267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Producer/Consumer enter relationship and agree on attribution method and need for a list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EB2274-3E13-44DF-83E3-FBFD4C4E7224}"/>
              </a:ext>
            </a:extLst>
          </p:cNvPr>
          <p:cNvSpPr/>
          <p:nvPr/>
        </p:nvSpPr>
        <p:spPr>
          <a:xfrm>
            <a:off x="6221611" y="5343949"/>
            <a:ext cx="1603248" cy="10424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Consumer loads data to various systems to support various use cases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D3929A-8231-4DE5-A98F-96F94E483466}"/>
              </a:ext>
            </a:extLst>
          </p:cNvPr>
          <p:cNvSpPr txBox="1"/>
          <p:nvPr/>
        </p:nvSpPr>
        <p:spPr>
          <a:xfrm>
            <a:off x="3148765" y="3447545"/>
            <a:ext cx="2267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Request Changes needed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0CF761-B47C-4385-9BEB-B9C1EBF01DCB}"/>
              </a:ext>
            </a:extLst>
          </p:cNvPr>
          <p:cNvSpPr txBox="1"/>
          <p:nvPr/>
        </p:nvSpPr>
        <p:spPr>
          <a:xfrm>
            <a:off x="3454028" y="4765237"/>
            <a:ext cx="2267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changes needed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98E3FC5-7C76-475D-AC88-B86CA837CDC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673739" y="5343949"/>
            <a:ext cx="3547872" cy="5212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98C5689-1322-2640-9838-206463857AD4}"/>
              </a:ext>
            </a:extLst>
          </p:cNvPr>
          <p:cNvSpPr/>
          <p:nvPr/>
        </p:nvSpPr>
        <p:spPr>
          <a:xfrm>
            <a:off x="5058598" y="1887041"/>
            <a:ext cx="276045" cy="3077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8168CCA-A665-DA4E-8E43-9098EC6D43A0}"/>
              </a:ext>
            </a:extLst>
          </p:cNvPr>
          <p:cNvSpPr/>
          <p:nvPr/>
        </p:nvSpPr>
        <p:spPr>
          <a:xfrm>
            <a:off x="4352324" y="2315938"/>
            <a:ext cx="276045" cy="3077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235F11A-AFDF-7146-9B41-FC368CF620E0}"/>
              </a:ext>
            </a:extLst>
          </p:cNvPr>
          <p:cNvSpPr/>
          <p:nvPr/>
        </p:nvSpPr>
        <p:spPr>
          <a:xfrm>
            <a:off x="5499500" y="3471255"/>
            <a:ext cx="652285" cy="29275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3a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11461D-6FF1-AA4C-B9C0-119A7480FB1C}"/>
              </a:ext>
            </a:extLst>
          </p:cNvPr>
          <p:cNvSpPr/>
          <p:nvPr/>
        </p:nvSpPr>
        <p:spPr>
          <a:xfrm>
            <a:off x="5179801" y="4687017"/>
            <a:ext cx="753233" cy="3297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3b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D3AC408-8D6F-BC42-8DF4-528A97F4BEC1}"/>
              </a:ext>
            </a:extLst>
          </p:cNvPr>
          <p:cNvSpPr/>
          <p:nvPr/>
        </p:nvSpPr>
        <p:spPr>
          <a:xfrm>
            <a:off x="4006056" y="5518786"/>
            <a:ext cx="276045" cy="3077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A8B492-B746-7A4E-B296-CEF76B9952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Attribution List Workflow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8DC16-A0D6-B444-8D96-A4540FFF38DF}"/>
              </a:ext>
            </a:extLst>
          </p:cNvPr>
          <p:cNvSpPr txBox="1"/>
          <p:nvPr/>
        </p:nvSpPr>
        <p:spPr>
          <a:xfrm>
            <a:off x="8972551" y="5149453"/>
            <a:ext cx="2838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Steps 2 and 3a will be repeated as many times as needed until no further changes are needed.  </a:t>
            </a:r>
          </a:p>
        </p:txBody>
      </p:sp>
    </p:spTree>
    <p:extLst>
      <p:ext uri="{BB962C8B-B14F-4D97-AF65-F5344CB8AC3E}">
        <p14:creationId xmlns:p14="http://schemas.microsoft.com/office/powerpoint/2010/main" val="28206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D59EA9-32F8-4853-A433-27CB1639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Disclaimer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43B3E6-DC63-429E-B59A-D71D3CD9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D308B-4C63-4208-8D03-0D99A1782C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96294" y="482483"/>
            <a:ext cx="7176481" cy="527538"/>
          </a:xfrm>
        </p:spPr>
        <p:txBody>
          <a:bodyPr/>
          <a:lstStyle/>
          <a:p>
            <a:r>
              <a:rPr lang="en-US" dirty="0"/>
              <a:t>Attribution List Data Exchange Patterns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BD86A6F-4B01-4E4F-BEA2-A34820ACBCBD}"/>
              </a:ext>
            </a:extLst>
          </p:cNvPr>
          <p:cNvSpPr/>
          <p:nvPr/>
        </p:nvSpPr>
        <p:spPr>
          <a:xfrm>
            <a:off x="798329" y="2734371"/>
            <a:ext cx="1052423" cy="1304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Producer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4BFBBCE-1A9E-C448-981B-A3F176F0DA78}"/>
              </a:ext>
            </a:extLst>
          </p:cNvPr>
          <p:cNvSpPr/>
          <p:nvPr/>
        </p:nvSpPr>
        <p:spPr>
          <a:xfrm>
            <a:off x="4176830" y="2734371"/>
            <a:ext cx="1340149" cy="13044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Consumer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F88CF9-EE8E-B940-9167-F40EB128739D}"/>
              </a:ext>
            </a:extLst>
          </p:cNvPr>
          <p:cNvCxnSpPr>
            <a:cxnSpLocks/>
          </p:cNvCxnSpPr>
          <p:nvPr/>
        </p:nvCxnSpPr>
        <p:spPr>
          <a:xfrm flipH="1">
            <a:off x="1850752" y="3166716"/>
            <a:ext cx="232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30FC8DE-076C-914E-8CD7-32DCB26EE359}"/>
              </a:ext>
            </a:extLst>
          </p:cNvPr>
          <p:cNvSpPr txBox="1"/>
          <p:nvPr/>
        </p:nvSpPr>
        <p:spPr>
          <a:xfrm>
            <a:off x="1812386" y="2715715"/>
            <a:ext cx="1763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Request Attribution List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8191AC-F489-2742-A841-12F528CB7D6D}"/>
              </a:ext>
            </a:extLst>
          </p:cNvPr>
          <p:cNvCxnSpPr/>
          <p:nvPr/>
        </p:nvCxnSpPr>
        <p:spPr>
          <a:xfrm>
            <a:off x="1876771" y="3591405"/>
            <a:ext cx="232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65572AE-CD6B-854C-9E05-529B01AF7666}"/>
              </a:ext>
            </a:extLst>
          </p:cNvPr>
          <p:cNvSpPr txBox="1"/>
          <p:nvPr/>
        </p:nvSpPr>
        <p:spPr>
          <a:xfrm>
            <a:off x="1850752" y="3740076"/>
            <a:ext cx="1745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Receive Attribution List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38F4317-C350-8243-B194-DA9006A62F6D}"/>
              </a:ext>
            </a:extLst>
          </p:cNvPr>
          <p:cNvSpPr/>
          <p:nvPr/>
        </p:nvSpPr>
        <p:spPr>
          <a:xfrm>
            <a:off x="809765" y="4632961"/>
            <a:ext cx="1052423" cy="18354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E266FF6-EE79-604E-9D9C-EE3679FEC265}"/>
              </a:ext>
            </a:extLst>
          </p:cNvPr>
          <p:cNvSpPr/>
          <p:nvPr/>
        </p:nvSpPr>
        <p:spPr>
          <a:xfrm>
            <a:off x="4188266" y="4632961"/>
            <a:ext cx="1340149" cy="183540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Consumer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815D44-0FBE-3C4B-80F4-F0EF391FF314}"/>
              </a:ext>
            </a:extLst>
          </p:cNvPr>
          <p:cNvCxnSpPr>
            <a:cxnSpLocks/>
          </p:cNvCxnSpPr>
          <p:nvPr/>
        </p:nvCxnSpPr>
        <p:spPr>
          <a:xfrm flipH="1">
            <a:off x="1862188" y="5819317"/>
            <a:ext cx="232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1E734C9-CFC3-7244-8D45-C76DF0A56338}"/>
              </a:ext>
            </a:extLst>
          </p:cNvPr>
          <p:cNvSpPr txBox="1"/>
          <p:nvPr/>
        </p:nvSpPr>
        <p:spPr>
          <a:xfrm>
            <a:off x="1823822" y="5368316"/>
            <a:ext cx="20262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 Attribution List</a:t>
            </a:r>
          </a:p>
          <a:p>
            <a:r>
              <a:rPr lang="en-US" sz="1400" dirty="0"/>
              <a:t>changes</a:t>
            </a:r>
          </a:p>
          <a:p>
            <a:endParaRPr lang="en-US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FAB2E00-097F-7B40-B568-036DA6CC1630}"/>
              </a:ext>
            </a:extLst>
          </p:cNvPr>
          <p:cNvCxnSpPr/>
          <p:nvPr/>
        </p:nvCxnSpPr>
        <p:spPr>
          <a:xfrm>
            <a:off x="1888207" y="6020983"/>
            <a:ext cx="232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2F10B63-2AF6-E343-8DA8-D47EAA332FD6}"/>
              </a:ext>
            </a:extLst>
          </p:cNvPr>
          <p:cNvSpPr txBox="1"/>
          <p:nvPr/>
        </p:nvSpPr>
        <p:spPr>
          <a:xfrm>
            <a:off x="1785482" y="6099031"/>
            <a:ext cx="2056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Receive Attribution List </a:t>
            </a:r>
          </a:p>
          <a:p>
            <a:r>
              <a:rPr lang="en-US" sz="1400" dirty="0"/>
              <a:t>changes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94C326-EDF3-5D40-A08E-E798220A1469}"/>
              </a:ext>
            </a:extLst>
          </p:cNvPr>
          <p:cNvCxnSpPr/>
          <p:nvPr/>
        </p:nvCxnSpPr>
        <p:spPr>
          <a:xfrm>
            <a:off x="1888207" y="4954859"/>
            <a:ext cx="232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D86A4E1-9441-074C-A101-4D8D70DF2D7F}"/>
              </a:ext>
            </a:extLst>
          </p:cNvPr>
          <p:cNvSpPr txBox="1"/>
          <p:nvPr/>
        </p:nvSpPr>
        <p:spPr>
          <a:xfrm>
            <a:off x="1890630" y="4557275"/>
            <a:ext cx="2271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Notify Attribution List changes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B631D1-1C76-8444-9FB3-0ADF5C0268F2}"/>
              </a:ext>
            </a:extLst>
          </p:cNvPr>
          <p:cNvSpPr/>
          <p:nvPr/>
        </p:nvSpPr>
        <p:spPr>
          <a:xfrm>
            <a:off x="116213" y="3155671"/>
            <a:ext cx="381000" cy="3693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10BA95-663E-8C44-AE87-1E258B2710DA}"/>
              </a:ext>
            </a:extLst>
          </p:cNvPr>
          <p:cNvSpPr/>
          <p:nvPr/>
        </p:nvSpPr>
        <p:spPr>
          <a:xfrm>
            <a:off x="116213" y="5365996"/>
            <a:ext cx="381000" cy="3693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F9CC1B7-6FCB-7349-91C9-D940FE9662FA}"/>
              </a:ext>
            </a:extLst>
          </p:cNvPr>
          <p:cNvSpPr/>
          <p:nvPr/>
        </p:nvSpPr>
        <p:spPr>
          <a:xfrm>
            <a:off x="6071253" y="1723111"/>
            <a:ext cx="381000" cy="3693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BF1AFC7-EE82-D645-8A9A-3883FDBEEA0B}"/>
              </a:ext>
            </a:extLst>
          </p:cNvPr>
          <p:cNvSpPr/>
          <p:nvPr/>
        </p:nvSpPr>
        <p:spPr>
          <a:xfrm>
            <a:off x="6724199" y="1174742"/>
            <a:ext cx="1052423" cy="18354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Producer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89256DE-D490-1143-ABFD-4CF71CF6DC9B}"/>
              </a:ext>
            </a:extLst>
          </p:cNvPr>
          <p:cNvSpPr/>
          <p:nvPr/>
        </p:nvSpPr>
        <p:spPr>
          <a:xfrm>
            <a:off x="10102700" y="1174742"/>
            <a:ext cx="1340149" cy="183540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Consumer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E19FAAE-44F4-CE48-9FF8-F37F0F2E822E}"/>
              </a:ext>
            </a:extLst>
          </p:cNvPr>
          <p:cNvCxnSpPr>
            <a:cxnSpLocks/>
          </p:cNvCxnSpPr>
          <p:nvPr/>
        </p:nvCxnSpPr>
        <p:spPr>
          <a:xfrm flipH="1">
            <a:off x="7776622" y="2574458"/>
            <a:ext cx="232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CFC9D79-652C-6B49-BDDD-C190AE62A19D}"/>
              </a:ext>
            </a:extLst>
          </p:cNvPr>
          <p:cNvSpPr txBox="1"/>
          <p:nvPr/>
        </p:nvSpPr>
        <p:spPr>
          <a:xfrm>
            <a:off x="7738256" y="2123457"/>
            <a:ext cx="20262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 Attribution List</a:t>
            </a:r>
          </a:p>
          <a:p>
            <a:r>
              <a:rPr lang="en-US" sz="1400" dirty="0"/>
              <a:t>changes</a:t>
            </a:r>
          </a:p>
          <a:p>
            <a:endParaRPr lang="en-US" sz="1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530520-FFE1-9047-9C84-06FFB1A5FD20}"/>
              </a:ext>
            </a:extLst>
          </p:cNvPr>
          <p:cNvCxnSpPr/>
          <p:nvPr/>
        </p:nvCxnSpPr>
        <p:spPr>
          <a:xfrm>
            <a:off x="7802641" y="2776124"/>
            <a:ext cx="232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CC0F3FD-5A66-7847-9991-DFB59653EEF0}"/>
              </a:ext>
            </a:extLst>
          </p:cNvPr>
          <p:cNvSpPr txBox="1"/>
          <p:nvPr/>
        </p:nvSpPr>
        <p:spPr>
          <a:xfrm>
            <a:off x="7699916" y="2854172"/>
            <a:ext cx="2056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Receive Attribution List </a:t>
            </a:r>
          </a:p>
          <a:p>
            <a:r>
              <a:rPr lang="en-US" sz="1400" dirty="0"/>
              <a:t>changes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8274677-B3C7-0D42-A758-3B98376E1426}"/>
              </a:ext>
            </a:extLst>
          </p:cNvPr>
          <p:cNvCxnSpPr/>
          <p:nvPr/>
        </p:nvCxnSpPr>
        <p:spPr>
          <a:xfrm>
            <a:off x="7802641" y="1496640"/>
            <a:ext cx="232607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124BD7B-8743-AC44-BF6B-7827D9BDEAD3}"/>
              </a:ext>
            </a:extLst>
          </p:cNvPr>
          <p:cNvSpPr txBox="1"/>
          <p:nvPr/>
        </p:nvSpPr>
        <p:spPr>
          <a:xfrm>
            <a:off x="7805064" y="1099056"/>
            <a:ext cx="227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 Attribution List changes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5A0BDAA-00F9-D044-999A-C50486A7C6B8}"/>
              </a:ext>
            </a:extLst>
          </p:cNvPr>
          <p:cNvCxnSpPr/>
          <p:nvPr/>
        </p:nvCxnSpPr>
        <p:spPr>
          <a:xfrm>
            <a:off x="7802641" y="1908593"/>
            <a:ext cx="232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649C60E-0405-B043-A315-60CA7A7E6518}"/>
              </a:ext>
            </a:extLst>
          </p:cNvPr>
          <p:cNvSpPr txBox="1"/>
          <p:nvPr/>
        </p:nvSpPr>
        <p:spPr>
          <a:xfrm>
            <a:off x="7857102" y="1646572"/>
            <a:ext cx="2271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Notify Attribution List changes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29A2543-FA10-8849-A535-DA27989B50BB}"/>
              </a:ext>
            </a:extLst>
          </p:cNvPr>
          <p:cNvSpPr/>
          <p:nvPr/>
        </p:nvSpPr>
        <p:spPr>
          <a:xfrm>
            <a:off x="6045234" y="4403694"/>
            <a:ext cx="381000" cy="3693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E1E7013-BC1F-CC4A-9D9A-A3AA25475FD5}"/>
              </a:ext>
            </a:extLst>
          </p:cNvPr>
          <p:cNvSpPr/>
          <p:nvPr/>
        </p:nvSpPr>
        <p:spPr>
          <a:xfrm>
            <a:off x="6698180" y="3855325"/>
            <a:ext cx="1052423" cy="18354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Producer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59EDA235-7B7C-BD49-B99A-F037EC278611}"/>
              </a:ext>
            </a:extLst>
          </p:cNvPr>
          <p:cNvSpPr/>
          <p:nvPr/>
        </p:nvSpPr>
        <p:spPr>
          <a:xfrm>
            <a:off x="10076681" y="3855325"/>
            <a:ext cx="1340149" cy="183540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Consumer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C84DD90-95A9-D545-9662-E97A2979F485}"/>
              </a:ext>
            </a:extLst>
          </p:cNvPr>
          <p:cNvCxnSpPr>
            <a:cxnSpLocks/>
          </p:cNvCxnSpPr>
          <p:nvPr/>
        </p:nvCxnSpPr>
        <p:spPr>
          <a:xfrm flipH="1">
            <a:off x="7750603" y="5255041"/>
            <a:ext cx="232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3228EF9-7E51-4A46-AF10-F84D8931AC62}"/>
              </a:ext>
            </a:extLst>
          </p:cNvPr>
          <p:cNvSpPr txBox="1"/>
          <p:nvPr/>
        </p:nvSpPr>
        <p:spPr>
          <a:xfrm>
            <a:off x="7712237" y="4804040"/>
            <a:ext cx="20262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 Attribution List</a:t>
            </a:r>
          </a:p>
          <a:p>
            <a:r>
              <a:rPr lang="en-US" sz="1400" dirty="0"/>
              <a:t>changes</a:t>
            </a:r>
          </a:p>
          <a:p>
            <a:endParaRPr lang="en-US" sz="14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74707FA-BE1B-0C46-979D-2AA5776BB395}"/>
              </a:ext>
            </a:extLst>
          </p:cNvPr>
          <p:cNvCxnSpPr/>
          <p:nvPr/>
        </p:nvCxnSpPr>
        <p:spPr>
          <a:xfrm>
            <a:off x="7776622" y="5456707"/>
            <a:ext cx="232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AE3F686-C50B-B543-B1A5-BBF116C08A14}"/>
              </a:ext>
            </a:extLst>
          </p:cNvPr>
          <p:cNvSpPr txBox="1"/>
          <p:nvPr/>
        </p:nvSpPr>
        <p:spPr>
          <a:xfrm>
            <a:off x="7673897" y="5534755"/>
            <a:ext cx="2056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Receive Attribution List </a:t>
            </a:r>
          </a:p>
          <a:p>
            <a:r>
              <a:rPr lang="en-US" sz="1400" dirty="0"/>
              <a:t>changes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143B434-60D1-4647-BACF-F4233DE57B95}"/>
              </a:ext>
            </a:extLst>
          </p:cNvPr>
          <p:cNvCxnSpPr/>
          <p:nvPr/>
        </p:nvCxnSpPr>
        <p:spPr>
          <a:xfrm>
            <a:off x="7776622" y="4177223"/>
            <a:ext cx="232607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AFC12DE-3B04-C94D-A2CF-AFB0C8DA2E96}"/>
              </a:ext>
            </a:extLst>
          </p:cNvPr>
          <p:cNvCxnSpPr/>
          <p:nvPr/>
        </p:nvCxnSpPr>
        <p:spPr>
          <a:xfrm>
            <a:off x="7776622" y="4589176"/>
            <a:ext cx="232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103E541-5CEE-5E4D-A919-F7BEBCD73666}"/>
              </a:ext>
            </a:extLst>
          </p:cNvPr>
          <p:cNvSpPr txBox="1"/>
          <p:nvPr/>
        </p:nvSpPr>
        <p:spPr>
          <a:xfrm>
            <a:off x="7831083" y="4327155"/>
            <a:ext cx="2271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Notify Attribution List changes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2CC0DF-7FC1-834A-88DC-C78C25FAD650}"/>
              </a:ext>
            </a:extLst>
          </p:cNvPr>
          <p:cNvSpPr txBox="1"/>
          <p:nvPr/>
        </p:nvSpPr>
        <p:spPr>
          <a:xfrm>
            <a:off x="7802641" y="3889561"/>
            <a:ext cx="2271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Provide Initial Attribution List 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789471B8-77ED-E347-9DF0-39D7846EBE3D}"/>
              </a:ext>
            </a:extLst>
          </p:cNvPr>
          <p:cNvSpPr/>
          <p:nvPr/>
        </p:nvSpPr>
        <p:spPr>
          <a:xfrm>
            <a:off x="840775" y="1085773"/>
            <a:ext cx="1052423" cy="1304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Producer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EF0CA9D6-B3DA-804B-A6F0-1434BDC8B375}"/>
              </a:ext>
            </a:extLst>
          </p:cNvPr>
          <p:cNvSpPr/>
          <p:nvPr/>
        </p:nvSpPr>
        <p:spPr>
          <a:xfrm>
            <a:off x="4206947" y="1117515"/>
            <a:ext cx="1340149" cy="130441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Consumer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87ED52E-EDA0-2843-A549-4309E2D215E8}"/>
              </a:ext>
            </a:extLst>
          </p:cNvPr>
          <p:cNvCxnSpPr/>
          <p:nvPr/>
        </p:nvCxnSpPr>
        <p:spPr>
          <a:xfrm>
            <a:off x="1888207" y="1723111"/>
            <a:ext cx="232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CFA60F0-A799-AD4C-8130-365E53F59534}"/>
              </a:ext>
            </a:extLst>
          </p:cNvPr>
          <p:cNvSpPr txBox="1"/>
          <p:nvPr/>
        </p:nvSpPr>
        <p:spPr>
          <a:xfrm>
            <a:off x="2112500" y="1405563"/>
            <a:ext cx="1541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Push Attribution List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C61A43B-B4C0-824D-B1A7-ED7B1E9FCECC}"/>
              </a:ext>
            </a:extLst>
          </p:cNvPr>
          <p:cNvSpPr/>
          <p:nvPr/>
        </p:nvSpPr>
        <p:spPr>
          <a:xfrm>
            <a:off x="161998" y="1461906"/>
            <a:ext cx="381000" cy="3693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949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D59EA9-32F8-4853-A433-27CB1639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Disclaimer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43B3E6-DC63-429E-B59A-D71D3CD9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F9CC1B7-6FCB-7349-91C9-D940FE9662FA}"/>
              </a:ext>
            </a:extLst>
          </p:cNvPr>
          <p:cNvSpPr/>
          <p:nvPr/>
        </p:nvSpPr>
        <p:spPr>
          <a:xfrm>
            <a:off x="817721" y="3152728"/>
            <a:ext cx="381000" cy="36933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BF1AFC7-EE82-D645-8A9A-3883FDBEEA0B}"/>
              </a:ext>
            </a:extLst>
          </p:cNvPr>
          <p:cNvSpPr/>
          <p:nvPr/>
        </p:nvSpPr>
        <p:spPr>
          <a:xfrm>
            <a:off x="1648617" y="1751733"/>
            <a:ext cx="1052423" cy="4437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Producer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89256DE-D490-1143-ABFD-4CF71CF6DC9B}"/>
              </a:ext>
            </a:extLst>
          </p:cNvPr>
          <p:cNvSpPr/>
          <p:nvPr/>
        </p:nvSpPr>
        <p:spPr>
          <a:xfrm>
            <a:off x="5140942" y="1751733"/>
            <a:ext cx="1340149" cy="44370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Consumer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DF11CA-92B6-9A4F-B22D-95BA2412B467}"/>
              </a:ext>
            </a:extLst>
          </p:cNvPr>
          <p:cNvCxnSpPr/>
          <p:nvPr/>
        </p:nvCxnSpPr>
        <p:spPr>
          <a:xfrm>
            <a:off x="2713361" y="2137251"/>
            <a:ext cx="232607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8741CA8-F72F-C444-BAF7-DB324E3560E7}"/>
              </a:ext>
            </a:extLst>
          </p:cNvPr>
          <p:cNvSpPr txBox="1"/>
          <p:nvPr/>
        </p:nvSpPr>
        <p:spPr>
          <a:xfrm>
            <a:off x="2739380" y="1849589"/>
            <a:ext cx="2271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Provide Initial Attribution List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613AC9B-1440-D240-868F-3ABD9E4D691B}"/>
              </a:ext>
            </a:extLst>
          </p:cNvPr>
          <p:cNvCxnSpPr/>
          <p:nvPr/>
        </p:nvCxnSpPr>
        <p:spPr>
          <a:xfrm>
            <a:off x="2699818" y="2541427"/>
            <a:ext cx="232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D31CC8A-369C-EA46-BDBF-0827E112D225}"/>
              </a:ext>
            </a:extLst>
          </p:cNvPr>
          <p:cNvSpPr txBox="1"/>
          <p:nvPr/>
        </p:nvSpPr>
        <p:spPr>
          <a:xfrm>
            <a:off x="2754279" y="2279406"/>
            <a:ext cx="227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Notify Initial Attribution List Readiness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947F31A-1D6D-A241-9BC5-F7BAC231F917}"/>
              </a:ext>
            </a:extLst>
          </p:cNvPr>
          <p:cNvCxnSpPr>
            <a:cxnSpLocks/>
          </p:cNvCxnSpPr>
          <p:nvPr/>
        </p:nvCxnSpPr>
        <p:spPr>
          <a:xfrm flipH="1">
            <a:off x="2720377" y="3076917"/>
            <a:ext cx="232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306A07E-0E98-AA48-99DA-F450EFFFA946}"/>
              </a:ext>
            </a:extLst>
          </p:cNvPr>
          <p:cNvSpPr txBox="1"/>
          <p:nvPr/>
        </p:nvSpPr>
        <p:spPr>
          <a:xfrm>
            <a:off x="2682011" y="2731932"/>
            <a:ext cx="2494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 Initial Attribution List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701CD33-9705-0547-BDB8-1FBF7E81E283}"/>
              </a:ext>
            </a:extLst>
          </p:cNvPr>
          <p:cNvCxnSpPr/>
          <p:nvPr/>
        </p:nvCxnSpPr>
        <p:spPr>
          <a:xfrm>
            <a:off x="2739380" y="3252077"/>
            <a:ext cx="232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0E36EDC-5F3F-2E4E-9C2F-251C27716B2F}"/>
              </a:ext>
            </a:extLst>
          </p:cNvPr>
          <p:cNvSpPr txBox="1"/>
          <p:nvPr/>
        </p:nvSpPr>
        <p:spPr>
          <a:xfrm>
            <a:off x="2699818" y="3250986"/>
            <a:ext cx="2524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Receive Initial Attribution List 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54A5162-FF83-054E-9DB7-B25E1B46BB65}"/>
              </a:ext>
            </a:extLst>
          </p:cNvPr>
          <p:cNvCxnSpPr>
            <a:cxnSpLocks/>
          </p:cNvCxnSpPr>
          <p:nvPr/>
        </p:nvCxnSpPr>
        <p:spPr>
          <a:xfrm flipH="1">
            <a:off x="2696044" y="5519077"/>
            <a:ext cx="232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37C4611-7AD1-3F46-A4E1-B3C315A9321C}"/>
              </a:ext>
            </a:extLst>
          </p:cNvPr>
          <p:cNvSpPr txBox="1"/>
          <p:nvPr/>
        </p:nvSpPr>
        <p:spPr>
          <a:xfrm>
            <a:off x="2657678" y="5041572"/>
            <a:ext cx="20262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 Attribution List</a:t>
            </a:r>
          </a:p>
          <a:p>
            <a:r>
              <a:rPr lang="en-US" sz="1400" dirty="0"/>
              <a:t>changes</a:t>
            </a:r>
          </a:p>
          <a:p>
            <a:endParaRPr lang="en-US" sz="14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07EA0A7-6499-6148-861F-350E6FE97274}"/>
              </a:ext>
            </a:extLst>
          </p:cNvPr>
          <p:cNvCxnSpPr/>
          <p:nvPr/>
        </p:nvCxnSpPr>
        <p:spPr>
          <a:xfrm>
            <a:off x="2722063" y="5720743"/>
            <a:ext cx="232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7C4888F-662C-904E-8F76-20AFA9FF0CE4}"/>
              </a:ext>
            </a:extLst>
          </p:cNvPr>
          <p:cNvSpPr txBox="1"/>
          <p:nvPr/>
        </p:nvSpPr>
        <p:spPr>
          <a:xfrm>
            <a:off x="2619338" y="5798791"/>
            <a:ext cx="2056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Receive Attribution List </a:t>
            </a:r>
          </a:p>
          <a:p>
            <a:r>
              <a:rPr lang="en-US" sz="1400" dirty="0"/>
              <a:t>changes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096533B-151F-F644-BB68-88871C6C47E7}"/>
              </a:ext>
            </a:extLst>
          </p:cNvPr>
          <p:cNvCxnSpPr/>
          <p:nvPr/>
        </p:nvCxnSpPr>
        <p:spPr>
          <a:xfrm>
            <a:off x="2722063" y="4441259"/>
            <a:ext cx="232607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241CA6B-22AF-7943-88C1-84C3DB3A91D3}"/>
              </a:ext>
            </a:extLst>
          </p:cNvPr>
          <p:cNvSpPr txBox="1"/>
          <p:nvPr/>
        </p:nvSpPr>
        <p:spPr>
          <a:xfrm>
            <a:off x="2724486" y="4043675"/>
            <a:ext cx="227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 Attribution List changes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446B510-8038-8349-93AF-671472CDD5A4}"/>
              </a:ext>
            </a:extLst>
          </p:cNvPr>
          <p:cNvCxnSpPr/>
          <p:nvPr/>
        </p:nvCxnSpPr>
        <p:spPr>
          <a:xfrm>
            <a:off x="2722063" y="4853212"/>
            <a:ext cx="2326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EEAF0A9-40EA-2B49-BF04-12234D411FEF}"/>
              </a:ext>
            </a:extLst>
          </p:cNvPr>
          <p:cNvSpPr txBox="1"/>
          <p:nvPr/>
        </p:nvSpPr>
        <p:spPr>
          <a:xfrm>
            <a:off x="2776524" y="4591191"/>
            <a:ext cx="2271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Notify Attribution List changes</a:t>
            </a:r>
          </a:p>
        </p:txBody>
      </p:sp>
    </p:spTree>
    <p:extLst>
      <p:ext uri="{BB962C8B-B14F-4D97-AF65-F5344CB8AC3E}">
        <p14:creationId xmlns:p14="http://schemas.microsoft.com/office/powerpoint/2010/main" val="135826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D59EA9-32F8-4853-A433-27CB1639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Disclaimer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43B3E6-DC63-429E-B59A-D71D3CD9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D308B-4C63-4208-8D03-0D99A1782C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5374" y="482483"/>
            <a:ext cx="7497401" cy="4103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Attribution List Data mapped to FHIR Constructs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08F3B3-774E-5945-B8ED-8F710C9D6121}"/>
              </a:ext>
            </a:extLst>
          </p:cNvPr>
          <p:cNvSpPr/>
          <p:nvPr/>
        </p:nvSpPr>
        <p:spPr>
          <a:xfrm>
            <a:off x="258792" y="2329132"/>
            <a:ext cx="2467155" cy="638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3D133A-0101-9D4D-9D28-EC390C61ED43}"/>
              </a:ext>
            </a:extLst>
          </p:cNvPr>
          <p:cNvSpPr txBox="1"/>
          <p:nvPr/>
        </p:nvSpPr>
        <p:spPr>
          <a:xfrm>
            <a:off x="1138782" y="247391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D4C0ED-0B45-9941-AE7C-C6E0F55FD837}"/>
              </a:ext>
            </a:extLst>
          </p:cNvPr>
          <p:cNvSpPr/>
          <p:nvPr/>
        </p:nvSpPr>
        <p:spPr>
          <a:xfrm>
            <a:off x="4038601" y="2329131"/>
            <a:ext cx="1252720" cy="638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0E92F-8A91-A049-936C-F9CEE260910E}"/>
              </a:ext>
            </a:extLst>
          </p:cNvPr>
          <p:cNvSpPr txBox="1"/>
          <p:nvPr/>
        </p:nvSpPr>
        <p:spPr>
          <a:xfrm>
            <a:off x="4118305" y="2347199"/>
            <a:ext cx="958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Patient </a:t>
            </a:r>
          </a:p>
          <a:p>
            <a:r>
              <a:rPr lang="en-US" sz="1400" dirty="0"/>
              <a:t>(Member)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5DF56C-8A34-D54B-A312-3472F284C98B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2725947" y="2648309"/>
            <a:ext cx="1312654" cy="1"/>
          </a:xfrm>
          <a:prstGeom prst="line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CA95E5-93A7-EE45-88D3-6DC1FD341D0B}"/>
              </a:ext>
            </a:extLst>
          </p:cNvPr>
          <p:cNvSpPr txBox="1"/>
          <p:nvPr/>
        </p:nvSpPr>
        <p:spPr>
          <a:xfrm>
            <a:off x="3420209" y="206413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1..*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148460-0FAE-3240-A9E7-45CB782B68CC}"/>
              </a:ext>
            </a:extLst>
          </p:cNvPr>
          <p:cNvSpPr/>
          <p:nvPr/>
        </p:nvSpPr>
        <p:spPr>
          <a:xfrm>
            <a:off x="8102306" y="1368214"/>
            <a:ext cx="3238906" cy="638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094B60-1C4A-814A-9717-4EE4EC5C7A23}"/>
              </a:ext>
            </a:extLst>
          </p:cNvPr>
          <p:cNvSpPr/>
          <p:nvPr/>
        </p:nvSpPr>
        <p:spPr>
          <a:xfrm>
            <a:off x="8070474" y="2326699"/>
            <a:ext cx="3270738" cy="638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51B85-1FF2-6746-8558-01392B4CC934}"/>
              </a:ext>
            </a:extLst>
          </p:cNvPr>
          <p:cNvSpPr/>
          <p:nvPr/>
        </p:nvSpPr>
        <p:spPr>
          <a:xfrm>
            <a:off x="6841196" y="3294896"/>
            <a:ext cx="4008077" cy="485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6D5AB7-BE1C-F545-865D-69DD91230A74}"/>
              </a:ext>
            </a:extLst>
          </p:cNvPr>
          <p:cNvSpPr txBox="1"/>
          <p:nvPr/>
        </p:nvSpPr>
        <p:spPr>
          <a:xfrm>
            <a:off x="8189783" y="1515719"/>
            <a:ext cx="2414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PractitionerRole</a:t>
            </a:r>
            <a:r>
              <a:rPr lang="en-US" sz="1400" dirty="0"/>
              <a:t>/Practitioner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F64585-FFAD-BC40-BADA-A04D63E2AF69}"/>
              </a:ext>
            </a:extLst>
          </p:cNvPr>
          <p:cNvSpPr txBox="1"/>
          <p:nvPr/>
        </p:nvSpPr>
        <p:spPr>
          <a:xfrm>
            <a:off x="8189784" y="2443823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Organization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036682-1D8D-0E44-940C-004722B7B918}"/>
              </a:ext>
            </a:extLst>
          </p:cNvPr>
          <p:cNvSpPr txBox="1"/>
          <p:nvPr/>
        </p:nvSpPr>
        <p:spPr>
          <a:xfrm>
            <a:off x="7016150" y="3334157"/>
            <a:ext cx="300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Patient/</a:t>
            </a:r>
            <a:r>
              <a:rPr lang="en-US" sz="1400" dirty="0" err="1"/>
              <a:t>RelatedPerson</a:t>
            </a:r>
            <a:r>
              <a:rPr lang="en-US" sz="1400" dirty="0"/>
              <a:t> (Subscriber)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D719AB-7C10-384C-B628-3FA89393157F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5291321" y="2645877"/>
            <a:ext cx="2779153" cy="2432"/>
          </a:xfrm>
          <a:prstGeom prst="line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67396E6-1E49-394C-9A90-3A9168DC766C}"/>
              </a:ext>
            </a:extLst>
          </p:cNvPr>
          <p:cNvSpPr/>
          <p:nvPr/>
        </p:nvSpPr>
        <p:spPr>
          <a:xfrm>
            <a:off x="6831370" y="4702901"/>
            <a:ext cx="4015100" cy="336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EE9C04-1621-2740-B3EF-2A6831764381}"/>
              </a:ext>
            </a:extLst>
          </p:cNvPr>
          <p:cNvSpPr txBox="1"/>
          <p:nvPr/>
        </p:nvSpPr>
        <p:spPr>
          <a:xfrm>
            <a:off x="7135386" y="4691667"/>
            <a:ext cx="122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Coverage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591A6A-90BA-C046-B861-EBED9F3CDF27}"/>
              </a:ext>
            </a:extLst>
          </p:cNvPr>
          <p:cNvSpPr txBox="1"/>
          <p:nvPr/>
        </p:nvSpPr>
        <p:spPr>
          <a:xfrm>
            <a:off x="7600404" y="136581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9EFB7C-07A7-324F-BA44-15A580006DB2}"/>
              </a:ext>
            </a:extLst>
          </p:cNvPr>
          <p:cNvSpPr txBox="1"/>
          <p:nvPr/>
        </p:nvSpPr>
        <p:spPr>
          <a:xfrm>
            <a:off x="7499470" y="227821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D77DC6-D2C3-4B4B-900D-E05C3B1036AE}"/>
              </a:ext>
            </a:extLst>
          </p:cNvPr>
          <p:cNvSpPr txBox="1"/>
          <p:nvPr/>
        </p:nvSpPr>
        <p:spPr>
          <a:xfrm>
            <a:off x="6501614" y="32949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8A1171-677E-4342-A0DB-BF1A51AFCED7}"/>
              </a:ext>
            </a:extLst>
          </p:cNvPr>
          <p:cNvSpPr txBox="1"/>
          <p:nvPr/>
        </p:nvSpPr>
        <p:spPr>
          <a:xfrm>
            <a:off x="5130047" y="323123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Related to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7BAC19E-7D22-8D44-8D78-F2B4FA21E621}"/>
              </a:ext>
            </a:extLst>
          </p:cNvPr>
          <p:cNvSpPr txBox="1"/>
          <p:nvPr/>
        </p:nvSpPr>
        <p:spPr>
          <a:xfrm>
            <a:off x="5436156" y="22539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Attributed 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AB59553F-4F67-954A-A15B-5E49B10497EF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5291321" y="1687392"/>
            <a:ext cx="2810985" cy="960917"/>
          </a:xfrm>
          <a:prstGeom prst="bentConnector3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6D126272-7558-A441-A7DB-EDE34141A1B2}"/>
              </a:ext>
            </a:extLst>
          </p:cNvPr>
          <p:cNvCxnSpPr>
            <a:cxnSpLocks/>
            <a:stCxn id="9" idx="2"/>
            <a:endCxn id="19" idx="1"/>
          </p:cNvCxnSpPr>
          <p:nvPr/>
        </p:nvCxnSpPr>
        <p:spPr>
          <a:xfrm rot="16200000" flipH="1">
            <a:off x="5468052" y="2164394"/>
            <a:ext cx="570053" cy="2176235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25BC9D7E-02D6-824B-9BBA-5F3209014235}"/>
              </a:ext>
            </a:extLst>
          </p:cNvPr>
          <p:cNvSpPr/>
          <p:nvPr/>
        </p:nvSpPr>
        <p:spPr>
          <a:xfrm>
            <a:off x="258790" y="4676682"/>
            <a:ext cx="2467155" cy="886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9D40F7-783C-DF4A-9144-5CB6B9580430}"/>
              </a:ext>
            </a:extLst>
          </p:cNvPr>
          <p:cNvSpPr txBox="1"/>
          <p:nvPr/>
        </p:nvSpPr>
        <p:spPr>
          <a:xfrm>
            <a:off x="2718811" y="215889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4D580E4-DC64-3B4F-B939-1BB84FA7EAEB}"/>
              </a:ext>
            </a:extLst>
          </p:cNvPr>
          <p:cNvCxnSpPr>
            <a:cxnSpLocks/>
            <a:stCxn id="5" idx="2"/>
            <a:endCxn id="76" idx="0"/>
          </p:cNvCxnSpPr>
          <p:nvPr/>
        </p:nvCxnSpPr>
        <p:spPr>
          <a:xfrm flipH="1">
            <a:off x="1492368" y="2967487"/>
            <a:ext cx="2" cy="1709195"/>
          </a:xfrm>
          <a:prstGeom prst="line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4CA5730-16ED-8541-9A9B-2E4075455B4A}"/>
              </a:ext>
            </a:extLst>
          </p:cNvPr>
          <p:cNvSpPr txBox="1"/>
          <p:nvPr/>
        </p:nvSpPr>
        <p:spPr>
          <a:xfrm>
            <a:off x="1527362" y="3090455"/>
            <a:ext cx="1566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Based on contract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035EB55-0AEF-554D-855D-4EC029F273A2}"/>
              </a:ext>
            </a:extLst>
          </p:cNvPr>
          <p:cNvSpPr txBox="1"/>
          <p:nvPr/>
        </p:nvSpPr>
        <p:spPr>
          <a:xfrm>
            <a:off x="351398" y="4749982"/>
            <a:ext cx="21296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Contract (Only Contract Identifier used in Member Attribution List)</a:t>
            </a:r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EC033C29-E497-9B4C-A2D1-47FA70138CED}"/>
              </a:ext>
            </a:extLst>
          </p:cNvPr>
          <p:cNvCxnSpPr>
            <a:cxnSpLocks/>
            <a:stCxn id="9" idx="2"/>
            <a:endCxn id="88" idx="1"/>
          </p:cNvCxnSpPr>
          <p:nvPr/>
        </p:nvCxnSpPr>
        <p:spPr>
          <a:xfrm rot="16200000" flipH="1">
            <a:off x="4450478" y="3181968"/>
            <a:ext cx="2595375" cy="2166409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93E0CCC-D123-F348-A26C-307EEE89925F}"/>
              </a:ext>
            </a:extLst>
          </p:cNvPr>
          <p:cNvSpPr/>
          <p:nvPr/>
        </p:nvSpPr>
        <p:spPr>
          <a:xfrm>
            <a:off x="6831370" y="5356311"/>
            <a:ext cx="4031950" cy="413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F12BB6B-BDB2-3840-A442-853C6F8D9854}"/>
              </a:ext>
            </a:extLst>
          </p:cNvPr>
          <p:cNvSpPr txBox="1"/>
          <p:nvPr/>
        </p:nvSpPr>
        <p:spPr>
          <a:xfrm>
            <a:off x="6928673" y="5400078"/>
            <a:ext cx="3347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Any Resource for capturing related data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ED52333-BF96-0A43-9B5C-4D69E3A54583}"/>
              </a:ext>
            </a:extLst>
          </p:cNvPr>
          <p:cNvSpPr txBox="1"/>
          <p:nvPr/>
        </p:nvSpPr>
        <p:spPr>
          <a:xfrm>
            <a:off x="4971756" y="517959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B7FD09F-BDBA-4743-A052-46060BF67E6B}"/>
              </a:ext>
            </a:extLst>
          </p:cNvPr>
          <p:cNvSpPr txBox="1"/>
          <p:nvPr/>
        </p:nvSpPr>
        <p:spPr>
          <a:xfrm>
            <a:off x="6236156" y="521282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AA1DBD8-F528-3D42-9D34-3752D558C413}"/>
              </a:ext>
            </a:extLst>
          </p:cNvPr>
          <p:cNvCxnSpPr>
            <a:cxnSpLocks/>
            <a:stCxn id="9" idx="2"/>
            <a:endCxn id="38" idx="1"/>
          </p:cNvCxnSpPr>
          <p:nvPr/>
        </p:nvCxnSpPr>
        <p:spPr>
          <a:xfrm rot="16200000" flipH="1">
            <a:off x="4796230" y="2836216"/>
            <a:ext cx="1903870" cy="2166409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46EDEB7-3190-394D-902A-4597DA5AE970}"/>
              </a:ext>
            </a:extLst>
          </p:cNvPr>
          <p:cNvSpPr txBox="1"/>
          <p:nvPr/>
        </p:nvSpPr>
        <p:spPr>
          <a:xfrm>
            <a:off x="4971757" y="445080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37AAC4-441D-BA48-ACA7-7570E333AA60}"/>
              </a:ext>
            </a:extLst>
          </p:cNvPr>
          <p:cNvSpPr txBox="1"/>
          <p:nvPr/>
        </p:nvSpPr>
        <p:spPr>
          <a:xfrm>
            <a:off x="6174508" y="447934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8762B8D-57B0-9F4F-9F48-2396E81D3265}"/>
              </a:ext>
            </a:extLst>
          </p:cNvPr>
          <p:cNvCxnSpPr>
            <a:stCxn id="38" idx="0"/>
            <a:endCxn id="19" idx="2"/>
          </p:cNvCxnSpPr>
          <p:nvPr/>
        </p:nvCxnSpPr>
        <p:spPr>
          <a:xfrm flipV="1">
            <a:off x="8838920" y="3780181"/>
            <a:ext cx="6315" cy="92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AC52569-DCCF-8645-B683-BAE37E912BF6}"/>
              </a:ext>
            </a:extLst>
          </p:cNvPr>
          <p:cNvSpPr txBox="1"/>
          <p:nvPr/>
        </p:nvSpPr>
        <p:spPr>
          <a:xfrm>
            <a:off x="8960968" y="409635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438C40-1D0E-E444-9BA2-F2080286B252}"/>
              </a:ext>
            </a:extLst>
          </p:cNvPr>
          <p:cNvSpPr txBox="1"/>
          <p:nvPr/>
        </p:nvSpPr>
        <p:spPr>
          <a:xfrm>
            <a:off x="8833267" y="37449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7495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03C602C-D662-FB3D-B162-3FAEB600EB3D}"/>
              </a:ext>
            </a:extLst>
          </p:cNvPr>
          <p:cNvSpPr/>
          <p:nvPr/>
        </p:nvSpPr>
        <p:spPr>
          <a:xfrm>
            <a:off x="2235199" y="697423"/>
            <a:ext cx="2669191" cy="4957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79E6C8C-722C-AE9A-F9B2-1588EC66ADBA}"/>
              </a:ext>
            </a:extLst>
          </p:cNvPr>
          <p:cNvSpPr/>
          <p:nvPr/>
        </p:nvSpPr>
        <p:spPr>
          <a:xfrm>
            <a:off x="7435850" y="809259"/>
            <a:ext cx="4552950" cy="48455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" name="Connector: Elbow 48">
            <a:extLst>
              <a:ext uri="{FF2B5EF4-FFF2-40B4-BE49-F238E27FC236}">
                <a16:creationId xmlns:a16="http://schemas.microsoft.com/office/drawing/2014/main" id="{3E7F76B9-5243-E2BA-5FC4-9F892FE5B5EE}"/>
              </a:ext>
            </a:extLst>
          </p:cNvPr>
          <p:cNvCxnSpPr>
            <a:cxnSpLocks/>
          </p:cNvCxnSpPr>
          <p:nvPr/>
        </p:nvCxnSpPr>
        <p:spPr>
          <a:xfrm flipV="1">
            <a:off x="4889500" y="1311053"/>
            <a:ext cx="2546350" cy="48878"/>
          </a:xfrm>
          <a:prstGeom prst="bentConnector3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E5E790-7161-4575-65B3-FADF7CFF0BD0}"/>
              </a:ext>
            </a:extLst>
          </p:cNvPr>
          <p:cNvSpPr txBox="1"/>
          <p:nvPr/>
        </p:nvSpPr>
        <p:spPr>
          <a:xfrm>
            <a:off x="4976462" y="614037"/>
            <a:ext cx="22804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Producer/Consumer enter relationship and agree on attribution method and need for a list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8D6A02-0080-E8BC-D560-C14D87B3BF3E}"/>
              </a:ext>
            </a:extLst>
          </p:cNvPr>
          <p:cNvSpPr/>
          <p:nvPr/>
        </p:nvSpPr>
        <p:spPr>
          <a:xfrm>
            <a:off x="5970678" y="1153466"/>
            <a:ext cx="277594" cy="31147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891B6EC-1568-B811-C054-8DACBC57C304}"/>
              </a:ext>
            </a:extLst>
          </p:cNvPr>
          <p:cNvSpPr/>
          <p:nvPr/>
        </p:nvSpPr>
        <p:spPr>
          <a:xfrm>
            <a:off x="7797800" y="1456559"/>
            <a:ext cx="4010172" cy="7057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2B90E-EBEF-8F47-9958-F02E56EF9A0B}"/>
              </a:ext>
            </a:extLst>
          </p:cNvPr>
          <p:cNvSpPr txBox="1"/>
          <p:nvPr/>
        </p:nvSpPr>
        <p:spPr>
          <a:xfrm>
            <a:off x="3014286" y="930541"/>
            <a:ext cx="1127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Producer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140675-0670-D154-CC7D-3FFF07DADAD6}"/>
              </a:ext>
            </a:extLst>
          </p:cNvPr>
          <p:cNvSpPr txBox="1"/>
          <p:nvPr/>
        </p:nvSpPr>
        <p:spPr>
          <a:xfrm>
            <a:off x="9027384" y="898694"/>
            <a:ext cx="1256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Consumer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FEFCD0-532C-AEEE-EC45-3425D6700B36}"/>
              </a:ext>
            </a:extLst>
          </p:cNvPr>
          <p:cNvSpPr txBox="1"/>
          <p:nvPr/>
        </p:nvSpPr>
        <p:spPr>
          <a:xfrm>
            <a:off x="7947025" y="1519448"/>
            <a:ext cx="37323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Consumer identifies list of patients attributed to them because of their relationship and services rendered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3FD47BB-CBEC-C4DF-7E3C-66A06AF97C1A}"/>
              </a:ext>
            </a:extLst>
          </p:cNvPr>
          <p:cNvSpPr/>
          <p:nvPr/>
        </p:nvSpPr>
        <p:spPr>
          <a:xfrm>
            <a:off x="2385923" y="1533504"/>
            <a:ext cx="2338825" cy="7057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65E9E3-9C49-F122-57BF-08A84DE0B814}"/>
              </a:ext>
            </a:extLst>
          </p:cNvPr>
          <p:cNvSpPr txBox="1"/>
          <p:nvPr/>
        </p:nvSpPr>
        <p:spPr>
          <a:xfrm>
            <a:off x="2535149" y="1598613"/>
            <a:ext cx="20227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Producer accepts list to be created and creates the list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3B0D596-A6B2-0E84-FDEF-09D947AE6263}"/>
              </a:ext>
            </a:extLst>
          </p:cNvPr>
          <p:cNvCxnSpPr>
            <a:stCxn id="9" idx="1"/>
            <a:endCxn id="13" idx="3"/>
          </p:cNvCxnSpPr>
          <p:nvPr/>
        </p:nvCxnSpPr>
        <p:spPr>
          <a:xfrm rot="10800000" flipV="1">
            <a:off x="4724748" y="1809435"/>
            <a:ext cx="3073052" cy="76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7BCB149-F29D-5FAC-20E2-32CA44700F40}"/>
              </a:ext>
            </a:extLst>
          </p:cNvPr>
          <p:cNvSpPr/>
          <p:nvPr/>
        </p:nvSpPr>
        <p:spPr>
          <a:xfrm>
            <a:off x="6024652" y="1677406"/>
            <a:ext cx="277594" cy="31147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95C9AA-ECE6-BF85-FDC9-A89A01C002C9}"/>
              </a:ext>
            </a:extLst>
          </p:cNvPr>
          <p:cNvSpPr txBox="1"/>
          <p:nvPr/>
        </p:nvSpPr>
        <p:spPr>
          <a:xfrm>
            <a:off x="5093526" y="1835607"/>
            <a:ext cx="22804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Consumer creates the list in the Producer system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BC3A53-83BD-F92D-A9EC-042C13075955}"/>
              </a:ext>
            </a:extLst>
          </p:cNvPr>
          <p:cNvGrpSpPr/>
          <p:nvPr/>
        </p:nvGrpSpPr>
        <p:grpSpPr>
          <a:xfrm>
            <a:off x="2399461" y="2721620"/>
            <a:ext cx="2338825" cy="422143"/>
            <a:chOff x="1548561" y="3561521"/>
            <a:chExt cx="2325777" cy="417129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DD2DF36-1973-0885-B046-CBABE3EDF53F}"/>
                </a:ext>
              </a:extLst>
            </p:cNvPr>
            <p:cNvSpPr/>
            <p:nvPr/>
          </p:nvSpPr>
          <p:spPr>
            <a:xfrm>
              <a:off x="1548561" y="3561521"/>
              <a:ext cx="2325777" cy="4171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EF7EE6-8118-569D-1C04-C5844D6D5CF0}"/>
                </a:ext>
              </a:extLst>
            </p:cNvPr>
            <p:cNvSpPr txBox="1"/>
            <p:nvPr/>
          </p:nvSpPr>
          <p:spPr>
            <a:xfrm>
              <a:off x="1705723" y="3628144"/>
              <a:ext cx="2011452" cy="258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Producer adjusts the list 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4944C6-7A4E-E106-FEE3-B87A499EE101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3555336" y="2239258"/>
            <a:ext cx="13538" cy="482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1CCFA69-8FDF-4621-F34E-717FBC932FC4}"/>
              </a:ext>
            </a:extLst>
          </p:cNvPr>
          <p:cNvGrpSpPr/>
          <p:nvPr/>
        </p:nvGrpSpPr>
        <p:grpSpPr>
          <a:xfrm>
            <a:off x="7797800" y="2656621"/>
            <a:ext cx="4010172" cy="422143"/>
            <a:chOff x="1548561" y="3561521"/>
            <a:chExt cx="3987800" cy="41712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143C1E40-4B3B-5706-6E13-E0786277ACD3}"/>
                </a:ext>
              </a:extLst>
            </p:cNvPr>
            <p:cNvSpPr/>
            <p:nvPr/>
          </p:nvSpPr>
          <p:spPr>
            <a:xfrm>
              <a:off x="1548561" y="3561521"/>
              <a:ext cx="3987800" cy="4171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C3AEE8-E843-09B5-7410-74EA279D5C04}"/>
                </a:ext>
              </a:extLst>
            </p:cNvPr>
            <p:cNvSpPr txBox="1"/>
            <p:nvPr/>
          </p:nvSpPr>
          <p:spPr>
            <a:xfrm>
              <a:off x="1705722" y="3628144"/>
              <a:ext cx="3668713" cy="258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Notify consumer of changes in the Attribution List</a:t>
              </a:r>
            </a:p>
          </p:txBody>
        </p:sp>
      </p:grp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35A50C1-82B1-BB4C-D725-C6B30B6BEB90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flipV="1">
            <a:off x="4738286" y="2867693"/>
            <a:ext cx="3059514" cy="649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243BAB-0AE2-E146-7C2A-D6D64470D9FB}"/>
              </a:ext>
            </a:extLst>
          </p:cNvPr>
          <p:cNvGrpSpPr/>
          <p:nvPr/>
        </p:nvGrpSpPr>
        <p:grpSpPr>
          <a:xfrm>
            <a:off x="7808912" y="3558646"/>
            <a:ext cx="4010172" cy="690908"/>
            <a:chOff x="1548561" y="3561521"/>
            <a:chExt cx="3987800" cy="682702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555979FF-86E6-EB6B-C2BB-09B7190E9C9B}"/>
                </a:ext>
              </a:extLst>
            </p:cNvPr>
            <p:cNvSpPr/>
            <p:nvPr/>
          </p:nvSpPr>
          <p:spPr>
            <a:xfrm>
              <a:off x="1548561" y="3561521"/>
              <a:ext cx="3987800" cy="68270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96EC09-FCDF-D964-64AD-EA21A170ED48}"/>
                </a:ext>
              </a:extLst>
            </p:cNvPr>
            <p:cNvSpPr txBox="1"/>
            <p:nvPr/>
          </p:nvSpPr>
          <p:spPr>
            <a:xfrm>
              <a:off x="1705722" y="3628144"/>
              <a:ext cx="3668713" cy="250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Identify changes to the Attribution List (Add/Modify/Delete)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D06BE1-27BA-C5F3-2B05-96FC61F50AAB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9802886" y="3078764"/>
            <a:ext cx="11112" cy="479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DFB7BC2-A427-E4E1-8B4C-18BF8BF1CF83}"/>
              </a:ext>
            </a:extLst>
          </p:cNvPr>
          <p:cNvGrpSpPr/>
          <p:nvPr/>
        </p:nvGrpSpPr>
        <p:grpSpPr>
          <a:xfrm>
            <a:off x="2399461" y="3733457"/>
            <a:ext cx="2338825" cy="422143"/>
            <a:chOff x="1548561" y="3561521"/>
            <a:chExt cx="2325777" cy="417129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B0E3C91-6700-AC35-773B-E64EE407FD76}"/>
                </a:ext>
              </a:extLst>
            </p:cNvPr>
            <p:cNvSpPr/>
            <p:nvPr/>
          </p:nvSpPr>
          <p:spPr>
            <a:xfrm>
              <a:off x="1548561" y="3561521"/>
              <a:ext cx="2325777" cy="4171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494669E-3F3D-AA4F-BFD7-A8010892901E}"/>
                </a:ext>
              </a:extLst>
            </p:cNvPr>
            <p:cNvSpPr txBox="1"/>
            <p:nvPr/>
          </p:nvSpPr>
          <p:spPr>
            <a:xfrm>
              <a:off x="1705723" y="3628144"/>
              <a:ext cx="2011452" cy="258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Producer adjusts the list </a:t>
              </a:r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71A2B99-811E-40FC-55E1-C5FA4F36E1B2}"/>
              </a:ext>
            </a:extLst>
          </p:cNvPr>
          <p:cNvCxnSpPr>
            <a:cxnSpLocks/>
            <a:stCxn id="27" idx="1"/>
            <a:endCxn id="31" idx="3"/>
          </p:cNvCxnSpPr>
          <p:nvPr/>
        </p:nvCxnSpPr>
        <p:spPr>
          <a:xfrm rot="10800000" flipV="1">
            <a:off x="4738286" y="3904099"/>
            <a:ext cx="3070626" cy="404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FD09B82-29D6-1BFE-C11E-A9BF0BCB2DE7}"/>
              </a:ext>
            </a:extLst>
          </p:cNvPr>
          <p:cNvSpPr txBox="1"/>
          <p:nvPr/>
        </p:nvSpPr>
        <p:spPr>
          <a:xfrm>
            <a:off x="4889498" y="2912271"/>
            <a:ext cx="2669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Producer notifies of changes to list to consumer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EFEB2AF-F7A7-CB01-FEAC-9CF9E959D56F}"/>
              </a:ext>
            </a:extLst>
          </p:cNvPr>
          <p:cNvSpPr/>
          <p:nvPr/>
        </p:nvSpPr>
        <p:spPr>
          <a:xfrm>
            <a:off x="6034087" y="2651313"/>
            <a:ext cx="277594" cy="31147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BC5F07C-0D87-22A6-108B-26E4FA86BE67}"/>
              </a:ext>
            </a:extLst>
          </p:cNvPr>
          <p:cNvSpPr/>
          <p:nvPr/>
        </p:nvSpPr>
        <p:spPr>
          <a:xfrm>
            <a:off x="6034087" y="3666977"/>
            <a:ext cx="277594" cy="31147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C078FE-7E81-1DE5-36AE-FFED13052624}"/>
              </a:ext>
            </a:extLst>
          </p:cNvPr>
          <p:cNvSpPr txBox="1"/>
          <p:nvPr/>
        </p:nvSpPr>
        <p:spPr>
          <a:xfrm>
            <a:off x="4868110" y="3948080"/>
            <a:ext cx="2669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Consumer requests add/modify or delete of a member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7F6EE02-047A-1036-1687-C654EAE9A331}"/>
              </a:ext>
            </a:extLst>
          </p:cNvPr>
          <p:cNvGrpSpPr/>
          <p:nvPr/>
        </p:nvGrpSpPr>
        <p:grpSpPr>
          <a:xfrm>
            <a:off x="2399461" y="4617008"/>
            <a:ext cx="2338825" cy="422143"/>
            <a:chOff x="1548561" y="3561521"/>
            <a:chExt cx="2325777" cy="417129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3B8D82CC-0A32-3995-43A8-F9F3C5F62084}"/>
                </a:ext>
              </a:extLst>
            </p:cNvPr>
            <p:cNvSpPr/>
            <p:nvPr/>
          </p:nvSpPr>
          <p:spPr>
            <a:xfrm>
              <a:off x="1548561" y="3561521"/>
              <a:ext cx="2325777" cy="41712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03C887B-326C-0F90-69DB-EA97CD09EF5E}"/>
                </a:ext>
              </a:extLst>
            </p:cNvPr>
            <p:cNvSpPr txBox="1"/>
            <p:nvPr/>
          </p:nvSpPr>
          <p:spPr>
            <a:xfrm>
              <a:off x="1705723" y="3628144"/>
              <a:ext cx="2011452" cy="258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Producer adjusts the list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BB961E2-C37C-B536-85BF-79AB0214B4D3}"/>
              </a:ext>
            </a:extLst>
          </p:cNvPr>
          <p:cNvGrpSpPr/>
          <p:nvPr/>
        </p:nvGrpSpPr>
        <p:grpSpPr>
          <a:xfrm>
            <a:off x="7795417" y="4570482"/>
            <a:ext cx="4010172" cy="690908"/>
            <a:chOff x="1548561" y="3561521"/>
            <a:chExt cx="3987800" cy="682702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DB6F025B-2AD2-AEB9-7B05-BCF279E38F6E}"/>
                </a:ext>
              </a:extLst>
            </p:cNvPr>
            <p:cNvSpPr/>
            <p:nvPr/>
          </p:nvSpPr>
          <p:spPr>
            <a:xfrm>
              <a:off x="1548561" y="3561521"/>
              <a:ext cx="3987800" cy="68270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091D8EC-0817-9056-E32B-F6FD72284802}"/>
                </a:ext>
              </a:extLst>
            </p:cNvPr>
            <p:cNvSpPr txBox="1"/>
            <p:nvPr/>
          </p:nvSpPr>
          <p:spPr>
            <a:xfrm>
              <a:off x="1705722" y="3628144"/>
              <a:ext cx="3668713" cy="250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Identify changes to the Attribution List (Add/Modify/Delete)</a:t>
              </a:r>
            </a:p>
          </p:txBody>
        </p:sp>
      </p:grpSp>
      <p:cxnSp>
        <p:nvCxnSpPr>
          <p:cNvPr id="44" name="Connector: Elbow 48">
            <a:extLst>
              <a:ext uri="{FF2B5EF4-FFF2-40B4-BE49-F238E27FC236}">
                <a16:creationId xmlns:a16="http://schemas.microsoft.com/office/drawing/2014/main" id="{F2BC26C0-B950-CAF5-12AE-BF58AAE1028B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4738286" y="4828080"/>
            <a:ext cx="3057131" cy="87856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2009A6B-3066-F93E-7222-E924DF8238F5}"/>
              </a:ext>
            </a:extLst>
          </p:cNvPr>
          <p:cNvSpPr/>
          <p:nvPr/>
        </p:nvSpPr>
        <p:spPr>
          <a:xfrm>
            <a:off x="6034087" y="4596750"/>
            <a:ext cx="277594" cy="31147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A749EB-1941-85AE-0104-8DA825DA2BF0}"/>
              </a:ext>
            </a:extLst>
          </p:cNvPr>
          <p:cNvSpPr txBox="1"/>
          <p:nvPr/>
        </p:nvSpPr>
        <p:spPr>
          <a:xfrm>
            <a:off x="5038253" y="4877797"/>
            <a:ext cx="22804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Producer and Consumers agree on a reconciled list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E99C28-61D9-531C-9030-CBEB2F14DAE0}"/>
              </a:ext>
            </a:extLst>
          </p:cNvPr>
          <p:cNvSpPr txBox="1"/>
          <p:nvPr/>
        </p:nvSpPr>
        <p:spPr>
          <a:xfrm>
            <a:off x="260394" y="4389276"/>
            <a:ext cx="19566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Steps 3 and 4 are repeated as many times as needed.</a:t>
            </a:r>
          </a:p>
        </p:txBody>
      </p:sp>
    </p:spTree>
    <p:extLst>
      <p:ext uri="{BB962C8B-B14F-4D97-AF65-F5344CB8AC3E}">
        <p14:creationId xmlns:p14="http://schemas.microsoft.com/office/powerpoint/2010/main" val="3956496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Microsoft Macintosh PowerPoint</Application>
  <PresentationFormat>Widescreen</PresentationFormat>
  <Paragraphs>172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Nagesh Bashyam</dc:creator>
  <cp:lastModifiedBy>Nagesh Bashyam</cp:lastModifiedBy>
  <cp:revision>2</cp:revision>
  <dcterms:created xsi:type="dcterms:W3CDTF">2020-12-16T14:36:37Z</dcterms:created>
  <dcterms:modified xsi:type="dcterms:W3CDTF">2022-11-09T17:05:46Z</dcterms:modified>
</cp:coreProperties>
</file>