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719931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4372C4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296173"/>
            <a:ext cx="6119416" cy="27573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4159854"/>
            <a:ext cx="5399485" cy="1912175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10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71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421669"/>
            <a:ext cx="1552352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421669"/>
            <a:ext cx="4567064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44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28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974512"/>
            <a:ext cx="6209407" cy="329451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5300194"/>
            <a:ext cx="6209407" cy="1732508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08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108344"/>
            <a:ext cx="3059708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108344"/>
            <a:ext cx="3059708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93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421671"/>
            <a:ext cx="6209407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941510"/>
            <a:ext cx="3045646" cy="95150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893014"/>
            <a:ext cx="304564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941510"/>
            <a:ext cx="3060646" cy="95150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893014"/>
            <a:ext cx="306064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23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752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057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28002"/>
            <a:ext cx="2321966" cy="1848009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140341"/>
            <a:ext cx="3644652" cy="562836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376011"/>
            <a:ext cx="2321966" cy="440185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23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28002"/>
            <a:ext cx="2321966" cy="1848009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140341"/>
            <a:ext cx="3644652" cy="562836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376011"/>
            <a:ext cx="2321966" cy="440185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43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421671"/>
            <a:ext cx="6209407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108344"/>
            <a:ext cx="6209407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7340703"/>
            <a:ext cx="161984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4F7F8-4127-44F8-B9D4-35BAD9530B4E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7340703"/>
            <a:ext cx="242976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7340703"/>
            <a:ext cx="161984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14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94B3F56F-A91F-24DE-859F-ACADE571C081}"/>
              </a:ext>
            </a:extLst>
          </p:cNvPr>
          <p:cNvGrpSpPr/>
          <p:nvPr/>
        </p:nvGrpSpPr>
        <p:grpSpPr>
          <a:xfrm>
            <a:off x="8" y="457209"/>
            <a:ext cx="2143107" cy="7029432"/>
            <a:chOff x="285758" y="457209"/>
            <a:chExt cx="2143107" cy="7029432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C0B1A28-9BFB-F20E-797F-52BEF31963C1}"/>
                </a:ext>
              </a:extLst>
            </p:cNvPr>
            <p:cNvSpPr/>
            <p:nvPr/>
          </p:nvSpPr>
          <p:spPr>
            <a:xfrm>
              <a:off x="285758" y="457209"/>
              <a:ext cx="2143107" cy="70294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ln w="3175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rPr>
                <a:t>Provider System(s)</a:t>
              </a:r>
              <a:endParaRPr lang="en-CA" sz="1200" b="1" dirty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EC26F3C-85B8-A430-D678-599D4B6C0019}"/>
                </a:ext>
              </a:extLst>
            </p:cNvPr>
            <p:cNvGrpSpPr/>
            <p:nvPr/>
          </p:nvGrpSpPr>
          <p:grpSpPr>
            <a:xfrm>
              <a:off x="620507" y="886778"/>
              <a:ext cx="1514381" cy="6437122"/>
              <a:chOff x="2230232" y="1372553"/>
              <a:chExt cx="1514381" cy="643712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7EDDAFDA-91EA-CD2B-F65C-6D0CF544A786}"/>
                  </a:ext>
                </a:extLst>
              </p:cNvPr>
              <p:cNvSpPr/>
              <p:nvPr/>
            </p:nvSpPr>
            <p:spPr>
              <a:xfrm>
                <a:off x="2230232" y="1372553"/>
                <a:ext cx="1514379" cy="72520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3175"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</a:rPr>
                  <a:t>Appointment Book</a:t>
                </a:r>
                <a:endParaRPr lang="en-CA" sz="1200" dirty="0">
                  <a:ln w="3175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30657579-8CB3-8B07-5225-72942CFDA4BA}"/>
                  </a:ext>
                </a:extLst>
              </p:cNvPr>
              <p:cNvSpPr/>
              <p:nvPr/>
            </p:nvSpPr>
            <p:spPr>
              <a:xfrm>
                <a:off x="2230232" y="2746101"/>
                <a:ext cx="1514379" cy="72520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3175"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</a:rPr>
                  <a:t>Encounter Start</a:t>
                </a:r>
              </a:p>
              <a:p>
                <a:pPr algn="ctr"/>
                <a:r>
                  <a:rPr lang="en-US" sz="1200" dirty="0">
                    <a:ln w="3175"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</a:rPr>
                  <a:t>(optional)</a:t>
                </a:r>
                <a:endParaRPr lang="en-CA" sz="1200" dirty="0">
                  <a:ln w="3175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34A5EDD-3480-8077-1B5E-149D67C1A333}"/>
                  </a:ext>
                </a:extLst>
              </p:cNvPr>
              <p:cNvSpPr/>
              <p:nvPr/>
            </p:nvSpPr>
            <p:spPr>
              <a:xfrm>
                <a:off x="2230233" y="3830690"/>
                <a:ext cx="1514379" cy="72520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3175"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</a:rPr>
                  <a:t>Order Select</a:t>
                </a:r>
              </a:p>
              <a:p>
                <a:pPr algn="ctr"/>
                <a:r>
                  <a:rPr lang="en-US" sz="1200" dirty="0">
                    <a:ln w="3175"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</a:rPr>
                  <a:t>(optional)</a:t>
                </a:r>
                <a:endParaRPr lang="en-CA" sz="1200" dirty="0">
                  <a:ln w="3175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A74FEAF-CB62-F112-4A29-BA35C7C61732}"/>
                  </a:ext>
                </a:extLst>
              </p:cNvPr>
              <p:cNvSpPr/>
              <p:nvPr/>
            </p:nvSpPr>
            <p:spPr>
              <a:xfrm>
                <a:off x="2230234" y="4915282"/>
                <a:ext cx="1514379" cy="72520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3175"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</a:rPr>
                  <a:t>Order Sign</a:t>
                </a:r>
              </a:p>
              <a:p>
                <a:pPr algn="ctr"/>
                <a:r>
                  <a:rPr lang="en-US" sz="1200" dirty="0">
                    <a:ln w="3175"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</a:rPr>
                  <a:t>(or revision)</a:t>
                </a:r>
                <a:endParaRPr lang="en-CA" sz="1200" dirty="0">
                  <a:ln w="3175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9AB49E0-0FB9-6825-D93E-70BAE6810225}"/>
                  </a:ext>
                </a:extLst>
              </p:cNvPr>
              <p:cNvSpPr/>
              <p:nvPr/>
            </p:nvSpPr>
            <p:spPr>
              <a:xfrm>
                <a:off x="2230234" y="5999874"/>
                <a:ext cx="1514379" cy="72520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3175"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</a:rPr>
                  <a:t>Order Dispatch</a:t>
                </a:r>
                <a:endParaRPr lang="en-CA" sz="1200" dirty="0">
                  <a:ln w="3175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BD93899-CAE1-C974-ACFD-9DCB8E880C47}"/>
                  </a:ext>
                </a:extLst>
              </p:cNvPr>
              <p:cNvSpPr/>
              <p:nvPr/>
            </p:nvSpPr>
            <p:spPr>
              <a:xfrm>
                <a:off x="2230234" y="7084466"/>
                <a:ext cx="1514379" cy="72520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3175"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</a:rPr>
                  <a:t>Encounter Discharge (optional)</a:t>
                </a:r>
                <a:endParaRPr lang="en-CA" sz="1200" dirty="0">
                  <a:ln w="3175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CF96FA0B-E40E-5616-85CC-AA263739205F}"/>
                  </a:ext>
                </a:extLst>
              </p:cNvPr>
              <p:cNvCxnSpPr>
                <a:cxnSpLocks/>
                <a:stCxn id="2" idx="2"/>
                <a:endCxn id="3" idx="0"/>
              </p:cNvCxnSpPr>
              <p:nvPr/>
            </p:nvCxnSpPr>
            <p:spPr>
              <a:xfrm>
                <a:off x="2987422" y="2097762"/>
                <a:ext cx="0" cy="64833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06A7EC6-4494-34E2-E73A-DCAD1828E03B}"/>
                  </a:ext>
                </a:extLst>
              </p:cNvPr>
              <p:cNvCxnSpPr>
                <a:cxnSpLocks/>
                <a:stCxn id="3" idx="2"/>
                <a:endCxn id="11" idx="0"/>
              </p:cNvCxnSpPr>
              <p:nvPr/>
            </p:nvCxnSpPr>
            <p:spPr>
              <a:xfrm>
                <a:off x="2987422" y="3471310"/>
                <a:ext cx="1" cy="3593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430D822D-86CC-A1D9-33D2-08D0EAFE4681}"/>
                  </a:ext>
                </a:extLst>
              </p:cNvPr>
              <p:cNvCxnSpPr>
                <a:cxnSpLocks/>
                <a:stCxn id="11" idx="2"/>
                <a:endCxn id="15" idx="0"/>
              </p:cNvCxnSpPr>
              <p:nvPr/>
            </p:nvCxnSpPr>
            <p:spPr>
              <a:xfrm>
                <a:off x="2987423" y="4555899"/>
                <a:ext cx="1" cy="35938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02BF24E-DD65-D516-D07A-EB05E3152310}"/>
                  </a:ext>
                </a:extLst>
              </p:cNvPr>
              <p:cNvCxnSpPr>
                <a:cxnSpLocks/>
                <a:stCxn id="15" idx="2"/>
                <a:endCxn id="16" idx="0"/>
              </p:cNvCxnSpPr>
              <p:nvPr/>
            </p:nvCxnSpPr>
            <p:spPr>
              <a:xfrm>
                <a:off x="2987424" y="5640491"/>
                <a:ext cx="0" cy="35938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873540A-3139-A68F-1027-0DA9A5048D84}"/>
                  </a:ext>
                </a:extLst>
              </p:cNvPr>
              <p:cNvCxnSpPr>
                <a:cxnSpLocks/>
                <a:stCxn id="16" idx="2"/>
                <a:endCxn id="18" idx="0"/>
              </p:cNvCxnSpPr>
              <p:nvPr/>
            </p:nvCxnSpPr>
            <p:spPr>
              <a:xfrm>
                <a:off x="2987424" y="6725083"/>
                <a:ext cx="0" cy="35938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BFAAA919-04B2-8760-9736-B22DF82AD937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rot="16200000" flipV="1">
              <a:off x="520284" y="5976929"/>
              <a:ext cx="360992" cy="160542"/>
            </a:xfrm>
            <a:prstGeom prst="bentConnector4">
              <a:avLst>
                <a:gd name="adj1" fmla="val -29108"/>
                <a:gd name="adj2" fmla="val 24239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A900B84-FB0B-4B91-25BC-F28589EEFAC4}"/>
              </a:ext>
            </a:extLst>
          </p:cNvPr>
          <p:cNvGrpSpPr/>
          <p:nvPr/>
        </p:nvGrpSpPr>
        <p:grpSpPr>
          <a:xfrm>
            <a:off x="4601863" y="886778"/>
            <a:ext cx="2591846" cy="6437122"/>
            <a:chOff x="3744613" y="886778"/>
            <a:chExt cx="2591846" cy="643712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65650F8-67A7-8F6C-52AA-FC039BBAF98E}"/>
                </a:ext>
              </a:extLst>
            </p:cNvPr>
            <p:cNvSpPr/>
            <p:nvPr/>
          </p:nvSpPr>
          <p:spPr>
            <a:xfrm>
              <a:off x="4064892" y="886778"/>
              <a:ext cx="1514379" cy="72520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3175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rPr>
                <a:t>Payer CDS / Production Systems</a:t>
              </a:r>
              <a:endParaRPr lang="en-CA" sz="1200" dirty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CEE56A7-8613-4316-3E63-13096AD3562E}"/>
                </a:ext>
              </a:extLst>
            </p:cNvPr>
            <p:cNvSpPr/>
            <p:nvPr/>
          </p:nvSpPr>
          <p:spPr>
            <a:xfrm>
              <a:off x="4064892" y="2260327"/>
              <a:ext cx="1514379" cy="72520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3175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rPr>
                <a:t>Payer CDS / Production Systems</a:t>
              </a:r>
              <a:endParaRPr lang="en-CA" sz="1200" dirty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E68EB1B-E9FA-B4AA-9662-723047B18347}"/>
                </a:ext>
              </a:extLst>
            </p:cNvPr>
            <p:cNvSpPr/>
            <p:nvPr/>
          </p:nvSpPr>
          <p:spPr>
            <a:xfrm>
              <a:off x="4064891" y="3344918"/>
              <a:ext cx="1514379" cy="72520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3175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rPr>
                <a:t>Payer CDS / Production Systems</a:t>
              </a:r>
              <a:endParaRPr lang="en-CA" sz="1200" dirty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B2BC10C-4D2E-E093-611D-637E53945275}"/>
                </a:ext>
              </a:extLst>
            </p:cNvPr>
            <p:cNvSpPr/>
            <p:nvPr/>
          </p:nvSpPr>
          <p:spPr>
            <a:xfrm>
              <a:off x="4064890" y="5514100"/>
              <a:ext cx="1514379" cy="72520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3175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rPr>
                <a:t>Payer CDS / Production Systems</a:t>
              </a:r>
              <a:endParaRPr lang="en-CA" sz="1200" dirty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1EAFE97-40C3-0D4F-08E5-C08A2A1987FF}"/>
                </a:ext>
              </a:extLst>
            </p:cNvPr>
            <p:cNvSpPr/>
            <p:nvPr/>
          </p:nvSpPr>
          <p:spPr>
            <a:xfrm>
              <a:off x="4064891" y="4429509"/>
              <a:ext cx="1514379" cy="72520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3175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rPr>
                <a:t>Payer CDS / Production Systems</a:t>
              </a:r>
              <a:endParaRPr lang="en-CA" sz="1200" dirty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BA988BC-4CA0-FDF4-8866-A611BFE9DD7B}"/>
                </a:ext>
              </a:extLst>
            </p:cNvPr>
            <p:cNvSpPr/>
            <p:nvPr/>
          </p:nvSpPr>
          <p:spPr>
            <a:xfrm>
              <a:off x="4064889" y="6598691"/>
              <a:ext cx="1514379" cy="72520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3175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rPr>
                <a:t>Payer CDS / Production Systems</a:t>
              </a:r>
              <a:endParaRPr lang="en-CA" sz="1200" dirty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3BA1EA8-8D09-34FF-A009-E0E0C92113F3}"/>
                </a:ext>
              </a:extLst>
            </p:cNvPr>
            <p:cNvSpPr/>
            <p:nvPr/>
          </p:nvSpPr>
          <p:spPr>
            <a:xfrm>
              <a:off x="3744613" y="1807170"/>
              <a:ext cx="2154934" cy="257175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Payer’s Provider API Attribution</a:t>
              </a:r>
              <a:endParaRPr lang="en-CA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89F8F2F-E17D-07E4-38A3-5909B498B26F}"/>
                </a:ext>
              </a:extLst>
            </p:cNvPr>
            <p:cNvCxnSpPr>
              <a:stCxn id="19" idx="2"/>
              <a:endCxn id="35" idx="0"/>
            </p:cNvCxnSpPr>
            <p:nvPr/>
          </p:nvCxnSpPr>
          <p:spPr>
            <a:xfrm flipH="1">
              <a:off x="4822081" y="1611987"/>
              <a:ext cx="1" cy="1951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3EC3219-7535-C07F-F804-EF78EBCC0EC7}"/>
                </a:ext>
              </a:extLst>
            </p:cNvPr>
            <p:cNvCxnSpPr>
              <a:cxnSpLocks/>
              <a:stCxn id="30" idx="0"/>
              <a:endCxn id="35" idx="2"/>
            </p:cNvCxnSpPr>
            <p:nvPr/>
          </p:nvCxnSpPr>
          <p:spPr>
            <a:xfrm flipH="1" flipV="1">
              <a:off x="4822081" y="2064344"/>
              <a:ext cx="1" cy="19598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F9FB7A2-8D02-2C3C-25AF-D5356D82EB7D}"/>
                </a:ext>
              </a:extLst>
            </p:cNvPr>
            <p:cNvSpPr/>
            <p:nvPr/>
          </p:nvSpPr>
          <p:spPr>
            <a:xfrm>
              <a:off x="6090151" y="2260325"/>
              <a:ext cx="246308" cy="50635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CACHE</a:t>
              </a:r>
              <a:endParaRPr lang="en-CA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77C16FB-6D29-8D9B-DD8A-DADB18885D8B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5579271" y="2622932"/>
              <a:ext cx="51088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6808577-E162-26DA-3AA8-5A0A70C7541A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5579270" y="3707523"/>
              <a:ext cx="51088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CB9D740-8118-9B53-39EE-D9BEF7EA4F21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H="1">
              <a:off x="5579270" y="4792114"/>
              <a:ext cx="51088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19FB3125-E4E3-3086-8D5F-B0E29CB1E66C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 flipH="1">
              <a:off x="5579269" y="5876705"/>
              <a:ext cx="51088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0F2DD91-2D66-B935-4136-A63CBEF05A3D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flipH="1">
              <a:off x="5579268" y="6961296"/>
              <a:ext cx="51088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F78DEF2E-FE62-1A31-93BB-5BA4EE8472BD}"/>
              </a:ext>
            </a:extLst>
          </p:cNvPr>
          <p:cNvSpPr txBox="1"/>
          <p:nvPr/>
        </p:nvSpPr>
        <p:spPr>
          <a:xfrm>
            <a:off x="2183885" y="886778"/>
            <a:ext cx="2510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Context ids, Token, Appointment</a:t>
            </a:r>
            <a:r>
              <a:rPr lang="en-US" sz="1000" dirty="0"/>
              <a:t>, Prefetch?</a:t>
            </a:r>
            <a:endParaRPr lang="en-CA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576729-2D3E-239F-F42B-170B71C434A6}"/>
              </a:ext>
            </a:extLst>
          </p:cNvPr>
          <p:cNvSpPr txBox="1"/>
          <p:nvPr/>
        </p:nvSpPr>
        <p:spPr>
          <a:xfrm>
            <a:off x="2183885" y="1199874"/>
            <a:ext cx="2616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Coverage Determination</a:t>
            </a:r>
            <a:r>
              <a:rPr lang="en-US" sz="1000" dirty="0"/>
              <a:t>, Other cards/actions?</a:t>
            </a:r>
            <a:endParaRPr lang="en-CA" sz="10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F823BF4-F979-A9A6-784C-61C69158FE27}"/>
              </a:ext>
            </a:extLst>
          </p:cNvPr>
          <p:cNvCxnSpPr>
            <a:cxnSpLocks/>
          </p:cNvCxnSpPr>
          <p:nvPr/>
        </p:nvCxnSpPr>
        <p:spPr>
          <a:xfrm>
            <a:off x="1849136" y="1095375"/>
            <a:ext cx="30730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302428-A19C-FA37-DC14-C44A313A85FE}"/>
              </a:ext>
            </a:extLst>
          </p:cNvPr>
          <p:cNvCxnSpPr>
            <a:cxnSpLocks/>
          </p:cNvCxnSpPr>
          <p:nvPr/>
        </p:nvCxnSpPr>
        <p:spPr>
          <a:xfrm>
            <a:off x="1849136" y="2457450"/>
            <a:ext cx="30730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6CDEB92-E8C7-A94E-3415-FEDCE8CC37A5}"/>
              </a:ext>
            </a:extLst>
          </p:cNvPr>
          <p:cNvCxnSpPr>
            <a:cxnSpLocks/>
          </p:cNvCxnSpPr>
          <p:nvPr/>
        </p:nvCxnSpPr>
        <p:spPr>
          <a:xfrm>
            <a:off x="1849135" y="3533775"/>
            <a:ext cx="30730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3F233B3-228A-5C95-19D6-26AD2542C257}"/>
              </a:ext>
            </a:extLst>
          </p:cNvPr>
          <p:cNvCxnSpPr>
            <a:cxnSpLocks/>
          </p:cNvCxnSpPr>
          <p:nvPr/>
        </p:nvCxnSpPr>
        <p:spPr>
          <a:xfrm>
            <a:off x="1849135" y="4600575"/>
            <a:ext cx="30730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E3142E3-EC3B-FD38-59E3-A2678589E667}"/>
              </a:ext>
            </a:extLst>
          </p:cNvPr>
          <p:cNvCxnSpPr>
            <a:cxnSpLocks/>
          </p:cNvCxnSpPr>
          <p:nvPr/>
        </p:nvCxnSpPr>
        <p:spPr>
          <a:xfrm>
            <a:off x="1849135" y="5705475"/>
            <a:ext cx="30730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9440C8F-3F0E-AB26-04FD-4F7D2CC753BB}"/>
              </a:ext>
            </a:extLst>
          </p:cNvPr>
          <p:cNvCxnSpPr>
            <a:cxnSpLocks/>
          </p:cNvCxnSpPr>
          <p:nvPr/>
        </p:nvCxnSpPr>
        <p:spPr>
          <a:xfrm>
            <a:off x="1849134" y="6762750"/>
            <a:ext cx="30730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53CD73-F505-F21A-71A0-BA1481C67939}"/>
              </a:ext>
            </a:extLst>
          </p:cNvPr>
          <p:cNvCxnSpPr>
            <a:cxnSpLocks/>
          </p:cNvCxnSpPr>
          <p:nvPr/>
        </p:nvCxnSpPr>
        <p:spPr>
          <a:xfrm flipH="1">
            <a:off x="1849134" y="1409700"/>
            <a:ext cx="30730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56FE61C-72AC-699E-49AA-9A9458631AA6}"/>
              </a:ext>
            </a:extLst>
          </p:cNvPr>
          <p:cNvCxnSpPr>
            <a:cxnSpLocks/>
          </p:cNvCxnSpPr>
          <p:nvPr/>
        </p:nvCxnSpPr>
        <p:spPr>
          <a:xfrm flipH="1">
            <a:off x="1849134" y="2752725"/>
            <a:ext cx="30730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5B5DC30-D8D2-AA65-8655-F33BCEB44B92}"/>
              </a:ext>
            </a:extLst>
          </p:cNvPr>
          <p:cNvCxnSpPr>
            <a:cxnSpLocks/>
          </p:cNvCxnSpPr>
          <p:nvPr/>
        </p:nvCxnSpPr>
        <p:spPr>
          <a:xfrm flipH="1">
            <a:off x="1849134" y="3857625"/>
            <a:ext cx="30730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E466411-BE97-1CD2-FD91-EEA07AB4A186}"/>
              </a:ext>
            </a:extLst>
          </p:cNvPr>
          <p:cNvCxnSpPr>
            <a:cxnSpLocks/>
          </p:cNvCxnSpPr>
          <p:nvPr/>
        </p:nvCxnSpPr>
        <p:spPr>
          <a:xfrm flipH="1">
            <a:off x="1849134" y="4953000"/>
            <a:ext cx="30730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91D2570-5E49-058F-C233-5B3D7D8C7736}"/>
              </a:ext>
            </a:extLst>
          </p:cNvPr>
          <p:cNvCxnSpPr>
            <a:cxnSpLocks/>
          </p:cNvCxnSpPr>
          <p:nvPr/>
        </p:nvCxnSpPr>
        <p:spPr>
          <a:xfrm flipH="1">
            <a:off x="1862919" y="6047675"/>
            <a:ext cx="30730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C47B1E6-85DB-99A9-B2B4-F1C7896B0231}"/>
              </a:ext>
            </a:extLst>
          </p:cNvPr>
          <p:cNvCxnSpPr>
            <a:cxnSpLocks/>
          </p:cNvCxnSpPr>
          <p:nvPr/>
        </p:nvCxnSpPr>
        <p:spPr>
          <a:xfrm flipH="1">
            <a:off x="1849133" y="7115175"/>
            <a:ext cx="30730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4455B3-1202-C7FF-F88F-F4DCE38A3DA9}"/>
              </a:ext>
            </a:extLst>
          </p:cNvPr>
          <p:cNvSpPr txBox="1"/>
          <p:nvPr/>
        </p:nvSpPr>
        <p:spPr>
          <a:xfrm>
            <a:off x="2183885" y="2267464"/>
            <a:ext cx="1736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Context ids, Token</a:t>
            </a:r>
            <a:r>
              <a:rPr lang="en-US" sz="1000" dirty="0"/>
              <a:t>, Prefetch?</a:t>
            </a:r>
            <a:endParaRPr lang="en-CA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83AC5EF-84D4-A235-4B13-B153264CEA10}"/>
              </a:ext>
            </a:extLst>
          </p:cNvPr>
          <p:cNvSpPr txBox="1"/>
          <p:nvPr/>
        </p:nvSpPr>
        <p:spPr>
          <a:xfrm>
            <a:off x="2183885" y="3344055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Context ids, Token, Order(s),</a:t>
            </a:r>
            <a:r>
              <a:rPr lang="en-US" sz="1000" dirty="0"/>
              <a:t> Prefetch?</a:t>
            </a:r>
            <a:endParaRPr lang="en-CA" sz="1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91D7191-AC07-4D0E-9AB6-D2CBB4922B4B}"/>
              </a:ext>
            </a:extLst>
          </p:cNvPr>
          <p:cNvSpPr txBox="1"/>
          <p:nvPr/>
        </p:nvSpPr>
        <p:spPr>
          <a:xfrm>
            <a:off x="2183885" y="6553929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Context ids, Token, </a:t>
            </a:r>
            <a:r>
              <a:rPr lang="en-US" sz="1000" dirty="0"/>
              <a:t>Prefetch</a:t>
            </a:r>
            <a:endParaRPr lang="en-CA" sz="1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B09C9EE-6896-BD15-0A0C-DE9EB8EAF965}"/>
              </a:ext>
            </a:extLst>
          </p:cNvPr>
          <p:cNvSpPr txBox="1"/>
          <p:nvPr/>
        </p:nvSpPr>
        <p:spPr>
          <a:xfrm>
            <a:off x="2183885" y="4410852"/>
            <a:ext cx="2182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Context ids, Token, Order(s), </a:t>
            </a:r>
            <a:r>
              <a:rPr lang="en-US" sz="1000" dirty="0"/>
              <a:t>Prefetch</a:t>
            </a:r>
            <a:endParaRPr lang="en-CA" sz="1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2732C22-F3CB-46C8-F704-CC4B4B38EA26}"/>
              </a:ext>
            </a:extLst>
          </p:cNvPr>
          <p:cNvSpPr txBox="1"/>
          <p:nvPr/>
        </p:nvSpPr>
        <p:spPr>
          <a:xfrm>
            <a:off x="2183885" y="5520831"/>
            <a:ext cx="2182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Context ids, Token, Order(s), </a:t>
            </a:r>
            <a:r>
              <a:rPr lang="en-US" sz="1000" dirty="0"/>
              <a:t>Prefetch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AF3296-C06C-51C7-4C04-8472CD1E3B59}"/>
              </a:ext>
            </a:extLst>
          </p:cNvPr>
          <p:cNvSpPr txBox="1"/>
          <p:nvPr/>
        </p:nvSpPr>
        <p:spPr>
          <a:xfrm>
            <a:off x="2183885" y="2551630"/>
            <a:ext cx="2675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Coverage Determination?, Other cards/actions?</a:t>
            </a:r>
            <a:endParaRPr lang="en-CA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BB4EB25-60D5-A19F-E9B3-75C0E414BD91}"/>
              </a:ext>
            </a:extLst>
          </p:cNvPr>
          <p:cNvSpPr txBox="1"/>
          <p:nvPr/>
        </p:nvSpPr>
        <p:spPr>
          <a:xfrm>
            <a:off x="2183885" y="4753718"/>
            <a:ext cx="2616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Coverage Determination</a:t>
            </a:r>
            <a:r>
              <a:rPr lang="en-US" sz="1000" dirty="0"/>
              <a:t>, Other cards/actions?</a:t>
            </a:r>
            <a:endParaRPr lang="en-CA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97B8B7-BED5-F413-DD36-B832EEAB1300}"/>
              </a:ext>
            </a:extLst>
          </p:cNvPr>
          <p:cNvSpPr txBox="1"/>
          <p:nvPr/>
        </p:nvSpPr>
        <p:spPr>
          <a:xfrm>
            <a:off x="2183885" y="5840669"/>
            <a:ext cx="2616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Coverage Determination</a:t>
            </a:r>
            <a:r>
              <a:rPr lang="en-US" sz="1000" dirty="0"/>
              <a:t>, Other cards/actions?</a:t>
            </a:r>
            <a:endParaRPr lang="en-CA" sz="1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8AA0CB-853A-8D45-64B8-08D601C28339}"/>
              </a:ext>
            </a:extLst>
          </p:cNvPr>
          <p:cNvSpPr txBox="1"/>
          <p:nvPr/>
        </p:nvSpPr>
        <p:spPr>
          <a:xfrm>
            <a:off x="2183885" y="6919765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Other cards/actions?</a:t>
            </a:r>
            <a:endParaRPr lang="en-CA" sz="1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03128A-EADD-DA82-8773-F1B4174F41B6}"/>
              </a:ext>
            </a:extLst>
          </p:cNvPr>
          <p:cNvSpPr txBox="1"/>
          <p:nvPr/>
        </p:nvSpPr>
        <p:spPr>
          <a:xfrm>
            <a:off x="2183885" y="3646304"/>
            <a:ext cx="2675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Coverage Determination?, Other cards/actions?</a:t>
            </a:r>
            <a:endParaRPr lang="en-CA" sz="10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E20DA9-0D79-0AAE-3104-4551EEE91556}"/>
              </a:ext>
            </a:extLst>
          </p:cNvPr>
          <p:cNvSpPr/>
          <p:nvPr/>
        </p:nvSpPr>
        <p:spPr>
          <a:xfrm>
            <a:off x="1497403" y="83399"/>
            <a:ext cx="4204506" cy="25717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CRD Hooks – Purpose, requirements, exchanges, optional uses</a:t>
            </a:r>
            <a:endParaRPr lang="en-CA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B85C7E7-48B7-8465-D51E-0A831B40FFF4}"/>
              </a:ext>
            </a:extLst>
          </p:cNvPr>
          <p:cNvSpPr txBox="1"/>
          <p:nvPr/>
        </p:nvSpPr>
        <p:spPr>
          <a:xfrm>
            <a:off x="2183885" y="7528503"/>
            <a:ext cx="4132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Bold </a:t>
            </a:r>
            <a:r>
              <a:rPr lang="en-US" sz="1000" dirty="0"/>
              <a:t>elements are always provided, non-bold elements are optional</a:t>
            </a:r>
          </a:p>
          <a:p>
            <a:r>
              <a:rPr lang="en-US" sz="1000" dirty="0"/>
              <a:t>Context ids = Patient id, Encounter id, and (for Order Dispatch) Performer id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413350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904</TotalTime>
  <Words>201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 McKenzie</dc:creator>
  <cp:lastModifiedBy>Lloyd McKenzie</cp:lastModifiedBy>
  <cp:revision>13</cp:revision>
  <dcterms:created xsi:type="dcterms:W3CDTF">2019-03-08T04:28:31Z</dcterms:created>
  <dcterms:modified xsi:type="dcterms:W3CDTF">2025-07-18T21:41:34Z</dcterms:modified>
</cp:coreProperties>
</file>