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3959225" cy="2160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72C4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4660"/>
  </p:normalViewPr>
  <p:slideViewPr>
    <p:cSldViewPr snapToGrid="0">
      <p:cViewPr varScale="1">
        <p:scale>
          <a:sx n="189" d="100"/>
          <a:sy n="189" d="100"/>
        </p:scale>
        <p:origin x="156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903" y="353596"/>
            <a:ext cx="2969419" cy="752205"/>
          </a:xfrm>
        </p:spPr>
        <p:txBody>
          <a:bodyPr anchor="b"/>
          <a:lstStyle>
            <a:lvl1pPr algn="ctr"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903" y="1134809"/>
            <a:ext cx="2969419" cy="521642"/>
          </a:xfrm>
        </p:spPr>
        <p:txBody>
          <a:bodyPr/>
          <a:lstStyle>
            <a:lvl1pPr marL="0" indent="0" algn="ctr">
              <a:buNone/>
              <a:defRPr sz="756"/>
            </a:lvl1pPr>
            <a:lvl2pPr marL="144018" indent="0" algn="ctr">
              <a:buNone/>
              <a:defRPr sz="630"/>
            </a:lvl2pPr>
            <a:lvl3pPr marL="288036" indent="0" algn="ctr">
              <a:buNone/>
              <a:defRPr sz="567"/>
            </a:lvl3pPr>
            <a:lvl4pPr marL="432054" indent="0" algn="ctr">
              <a:buNone/>
              <a:defRPr sz="504"/>
            </a:lvl4pPr>
            <a:lvl5pPr marL="576072" indent="0" algn="ctr">
              <a:buNone/>
              <a:defRPr sz="504"/>
            </a:lvl5pPr>
            <a:lvl6pPr marL="720090" indent="0" algn="ctr">
              <a:buNone/>
              <a:defRPr sz="504"/>
            </a:lvl6pPr>
            <a:lvl7pPr marL="864108" indent="0" algn="ctr">
              <a:buNone/>
              <a:defRPr sz="504"/>
            </a:lvl7pPr>
            <a:lvl8pPr marL="1008126" indent="0" algn="ctr">
              <a:buNone/>
              <a:defRPr sz="504"/>
            </a:lvl8pPr>
            <a:lvl9pPr marL="1152144" indent="0" algn="ctr">
              <a:buNone/>
              <a:defRPr sz="50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7F8-4127-44F8-B9D4-35BAD9530B4E}" type="datetimeFigureOut">
              <a:rPr lang="en-CA" smtClean="0"/>
              <a:t>2022-11-16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5BA0-FD50-43AF-9FCD-9125EB110A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2664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7F8-4127-44F8-B9D4-35BAD9530B4E}" type="datetimeFigureOut">
              <a:rPr lang="en-CA" smtClean="0"/>
              <a:t>2022-11-16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5BA0-FD50-43AF-9FCD-9125EB110A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921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33320" y="115032"/>
            <a:ext cx="853708" cy="18309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2197" y="115032"/>
            <a:ext cx="2511633" cy="18309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7F8-4127-44F8-B9D4-35BAD9530B4E}" type="datetimeFigureOut">
              <a:rPr lang="en-CA" smtClean="0"/>
              <a:t>2022-11-16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5BA0-FD50-43AF-9FCD-9125EB110A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0600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7F8-4127-44F8-B9D4-35BAD9530B4E}" type="datetimeFigureOut">
              <a:rPr lang="en-CA" smtClean="0"/>
              <a:t>2022-11-16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5BA0-FD50-43AF-9FCD-9125EB110A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5541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134" y="538647"/>
            <a:ext cx="3414832" cy="89874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134" y="1445894"/>
            <a:ext cx="3414832" cy="472628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1pPr>
            <a:lvl2pPr marL="1440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8036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205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6072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20090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410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812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214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7F8-4127-44F8-B9D4-35BAD9530B4E}" type="datetimeFigureOut">
              <a:rPr lang="en-CA" smtClean="0"/>
              <a:t>2022-11-16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5BA0-FD50-43AF-9FCD-9125EB110A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8870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2197" y="575157"/>
            <a:ext cx="1682671" cy="1370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04357" y="575157"/>
            <a:ext cx="1682671" cy="1370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7F8-4127-44F8-B9D4-35BAD9530B4E}" type="datetimeFigureOut">
              <a:rPr lang="en-CA" smtClean="0"/>
              <a:t>2022-11-16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5BA0-FD50-43AF-9FCD-9125EB110A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2460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2" y="115031"/>
            <a:ext cx="3414832" cy="4176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712" y="529645"/>
            <a:ext cx="1674938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2712" y="789215"/>
            <a:ext cx="1674938" cy="11608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04358" y="529645"/>
            <a:ext cx="1683186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04358" y="789215"/>
            <a:ext cx="1683186" cy="11608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7F8-4127-44F8-B9D4-35BAD9530B4E}" type="datetimeFigureOut">
              <a:rPr lang="en-CA" smtClean="0"/>
              <a:t>2022-11-16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5BA0-FD50-43AF-9FCD-9125EB110A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5162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7F8-4127-44F8-B9D4-35BAD9530B4E}" type="datetimeFigureOut">
              <a:rPr lang="en-CA" smtClean="0"/>
              <a:t>2022-11-16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5BA0-FD50-43AF-9FCD-9125EB110A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3463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7F8-4127-44F8-B9D4-35BAD9530B4E}" type="datetimeFigureOut">
              <a:rPr lang="en-CA" smtClean="0"/>
              <a:t>2022-11-16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5BA0-FD50-43AF-9FCD-9125EB110A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2005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3" y="144039"/>
            <a:ext cx="1276953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3186" y="311085"/>
            <a:ext cx="2004358" cy="1535418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713" y="648176"/>
            <a:ext cx="1276953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7F8-4127-44F8-B9D4-35BAD9530B4E}" type="datetimeFigureOut">
              <a:rPr lang="en-CA" smtClean="0"/>
              <a:t>2022-11-16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5BA0-FD50-43AF-9FCD-9125EB110A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0924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713" y="144039"/>
            <a:ext cx="1276953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83186" y="311085"/>
            <a:ext cx="2004358" cy="1535418"/>
          </a:xfrm>
        </p:spPr>
        <p:txBody>
          <a:bodyPr anchor="t"/>
          <a:lstStyle>
            <a:lvl1pPr marL="0" indent="0">
              <a:buNone/>
              <a:defRPr sz="1008"/>
            </a:lvl1pPr>
            <a:lvl2pPr marL="144018" indent="0">
              <a:buNone/>
              <a:defRPr sz="882"/>
            </a:lvl2pPr>
            <a:lvl3pPr marL="288036" indent="0">
              <a:buNone/>
              <a:defRPr sz="756"/>
            </a:lvl3pPr>
            <a:lvl4pPr marL="432054" indent="0">
              <a:buNone/>
              <a:defRPr sz="630"/>
            </a:lvl4pPr>
            <a:lvl5pPr marL="576072" indent="0">
              <a:buNone/>
              <a:defRPr sz="630"/>
            </a:lvl5pPr>
            <a:lvl6pPr marL="720090" indent="0">
              <a:buNone/>
              <a:defRPr sz="630"/>
            </a:lvl6pPr>
            <a:lvl7pPr marL="864108" indent="0">
              <a:buNone/>
              <a:defRPr sz="630"/>
            </a:lvl7pPr>
            <a:lvl8pPr marL="1008126" indent="0">
              <a:buNone/>
              <a:defRPr sz="630"/>
            </a:lvl8pPr>
            <a:lvl9pPr marL="1152144" indent="0">
              <a:buNone/>
              <a:defRPr sz="63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2713" y="648176"/>
            <a:ext cx="1276953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7F8-4127-44F8-B9D4-35BAD9530B4E}" type="datetimeFigureOut">
              <a:rPr lang="en-CA" smtClean="0"/>
              <a:t>2022-11-16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5BA0-FD50-43AF-9FCD-9125EB110A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085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2197" y="115031"/>
            <a:ext cx="3414832" cy="417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2197" y="575157"/>
            <a:ext cx="3414832" cy="137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2197" y="2002545"/>
            <a:ext cx="890826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4F7F8-4127-44F8-B9D4-35BAD9530B4E}" type="datetimeFigureOut">
              <a:rPr lang="en-CA" smtClean="0"/>
              <a:t>2022-11-16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11494" y="2002545"/>
            <a:ext cx="1336238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96202" y="2002545"/>
            <a:ext cx="890826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75BA0-FD50-43AF-9FCD-9125EB110A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393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88036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9" indent="-72009" algn="l" defTabSz="288036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6004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406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8081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2099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611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415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803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2009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410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812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7CD636B5-F65C-433A-93CE-AB0DC7C8F0EA}"/>
              </a:ext>
            </a:extLst>
          </p:cNvPr>
          <p:cNvSpPr/>
          <p:nvPr/>
        </p:nvSpPr>
        <p:spPr>
          <a:xfrm>
            <a:off x="938318" y="690462"/>
            <a:ext cx="2115331" cy="232531"/>
          </a:xfrm>
          <a:prstGeom prst="left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5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2BD5B87-0AB9-4B0D-8D2A-2C938DC884E6}"/>
              </a:ext>
            </a:extLst>
          </p:cNvPr>
          <p:cNvSpPr/>
          <p:nvPr/>
        </p:nvSpPr>
        <p:spPr>
          <a:xfrm flipV="1">
            <a:off x="938317" y="971263"/>
            <a:ext cx="2115331" cy="227201"/>
          </a:xfrm>
          <a:prstGeom prst="rightArrow">
            <a:avLst>
              <a:gd name="adj1" fmla="val 50626"/>
              <a:gd name="adj2" fmla="val 51315"/>
            </a:avLst>
          </a:prstGeom>
          <a:solidFill>
            <a:srgbClr val="43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50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5BFE0EF-B791-485D-9DE1-9B81994898E9}"/>
              </a:ext>
            </a:extLst>
          </p:cNvPr>
          <p:cNvSpPr/>
          <p:nvPr/>
        </p:nvSpPr>
        <p:spPr>
          <a:xfrm rot="10800000" flipV="1">
            <a:off x="938313" y="1523646"/>
            <a:ext cx="2115330" cy="227200"/>
          </a:xfrm>
          <a:prstGeom prst="rightArrow">
            <a:avLst/>
          </a:prstGeom>
          <a:solidFill>
            <a:srgbClr val="43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50" dirty="0"/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5733C238-02BB-422B-B82F-BF0E9762B877}"/>
              </a:ext>
            </a:extLst>
          </p:cNvPr>
          <p:cNvSpPr/>
          <p:nvPr/>
        </p:nvSpPr>
        <p:spPr>
          <a:xfrm>
            <a:off x="938318" y="1806431"/>
            <a:ext cx="2115331" cy="232531"/>
          </a:xfrm>
          <a:prstGeom prst="leftRightArrow">
            <a:avLst>
              <a:gd name="adj1" fmla="val 56087"/>
              <a:gd name="adj2" fmla="val 49550"/>
            </a:avLst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5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661BBB-2AB6-4BDC-8F77-0FF4E28F2B47}"/>
              </a:ext>
            </a:extLst>
          </p:cNvPr>
          <p:cNvSpPr/>
          <p:nvPr/>
        </p:nvSpPr>
        <p:spPr>
          <a:xfrm>
            <a:off x="938310" y="150634"/>
            <a:ext cx="2000598" cy="1183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652" tIns="36826" rIns="73652" bIns="368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45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D7E7CB-1318-4AC8-A0E7-35830E2AF497}"/>
              </a:ext>
            </a:extLst>
          </p:cNvPr>
          <p:cNvSpPr/>
          <p:nvPr/>
        </p:nvSpPr>
        <p:spPr>
          <a:xfrm>
            <a:off x="938310" y="340518"/>
            <a:ext cx="2000598" cy="1183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652" tIns="36826" rIns="73652" bIns="368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45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9E0743B-5177-4933-BFEC-6DE57FD27846}"/>
              </a:ext>
            </a:extLst>
          </p:cNvPr>
          <p:cNvSpPr/>
          <p:nvPr/>
        </p:nvSpPr>
        <p:spPr>
          <a:xfrm>
            <a:off x="938312" y="526560"/>
            <a:ext cx="2000598" cy="1183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652" tIns="36826" rIns="73652" bIns="368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CA" sz="1450"/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60FA0A79-1825-4745-8F97-03C8385DB1CE}"/>
              </a:ext>
            </a:extLst>
          </p:cNvPr>
          <p:cNvSpPr/>
          <p:nvPr/>
        </p:nvSpPr>
        <p:spPr>
          <a:xfrm>
            <a:off x="938318" y="1243101"/>
            <a:ext cx="2115331" cy="232531"/>
          </a:xfrm>
          <a:prstGeom prst="leftRightArrow">
            <a:avLst/>
          </a:prstGeom>
          <a:solidFill>
            <a:srgbClr val="BDD7E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5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715E36-4529-4BA4-8851-89DC4D2A8836}"/>
              </a:ext>
            </a:extLst>
          </p:cNvPr>
          <p:cNvSpPr/>
          <p:nvPr/>
        </p:nvSpPr>
        <p:spPr>
          <a:xfrm>
            <a:off x="97426" y="121631"/>
            <a:ext cx="840891" cy="19173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50" dirty="0"/>
              <a:t>Provider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B5CB9B-5F0F-4D01-88C8-85DB5BD61949}"/>
              </a:ext>
            </a:extLst>
          </p:cNvPr>
          <p:cNvSpPr/>
          <p:nvPr/>
        </p:nvSpPr>
        <p:spPr>
          <a:xfrm>
            <a:off x="3053086" y="121629"/>
            <a:ext cx="788906" cy="1917326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0070C0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50" dirty="0"/>
              <a:t>Payer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5B07BA-FCBE-404A-AB2E-CC97C551A040}"/>
              </a:ext>
            </a:extLst>
          </p:cNvPr>
          <p:cNvSpPr txBox="1"/>
          <p:nvPr/>
        </p:nvSpPr>
        <p:spPr>
          <a:xfrm>
            <a:off x="1029122" y="975040"/>
            <a:ext cx="1875262" cy="22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6" dirty="0">
                <a:solidFill>
                  <a:schemeClr val="bg1"/>
                </a:solidFill>
              </a:rPr>
              <a:t>4. Provider starts CRD query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227465-F69C-4875-A9B1-DEC4036D214E}"/>
              </a:ext>
            </a:extLst>
          </p:cNvPr>
          <p:cNvSpPr txBox="1"/>
          <p:nvPr/>
        </p:nvSpPr>
        <p:spPr>
          <a:xfrm>
            <a:off x="1029130" y="1526737"/>
            <a:ext cx="1875263" cy="22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6" dirty="0">
                <a:solidFill>
                  <a:schemeClr val="bg1"/>
                </a:solidFill>
              </a:rPr>
              <a:t>6. Payer returns CRD 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1E5B27-7881-4E5F-80CE-AE92868149FC}"/>
              </a:ext>
            </a:extLst>
          </p:cNvPr>
          <p:cNvSpPr txBox="1"/>
          <p:nvPr/>
        </p:nvSpPr>
        <p:spPr>
          <a:xfrm>
            <a:off x="1029130" y="1816665"/>
            <a:ext cx="1875263" cy="22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6" dirty="0">
                <a:solidFill>
                  <a:schemeClr val="bg1"/>
                </a:solidFill>
              </a:rPr>
              <a:t>7. Optional: Provider invokes links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D66C7C-1969-4768-907F-047524E6EB9B}"/>
              </a:ext>
            </a:extLst>
          </p:cNvPr>
          <p:cNvSpPr txBox="1"/>
          <p:nvPr/>
        </p:nvSpPr>
        <p:spPr>
          <a:xfrm>
            <a:off x="1041269" y="694713"/>
            <a:ext cx="1863116" cy="22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6" dirty="0"/>
              <a:t>3. Provider checks payer CRD needs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CB1E4C-A89D-47AB-A4AA-5B8C955D9E81}"/>
              </a:ext>
            </a:extLst>
          </p:cNvPr>
          <p:cNvSpPr txBox="1"/>
          <p:nvPr/>
        </p:nvSpPr>
        <p:spPr>
          <a:xfrm>
            <a:off x="1029125" y="1253148"/>
            <a:ext cx="2024521" cy="22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6" dirty="0"/>
              <a:t>5. Optional: Payer gets additional 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C2C5E7-88D0-492B-9E90-A55DC4422C34}"/>
              </a:ext>
            </a:extLst>
          </p:cNvPr>
          <p:cNvSpPr txBox="1"/>
          <p:nvPr/>
        </p:nvSpPr>
        <p:spPr>
          <a:xfrm>
            <a:off x="1029119" y="99811"/>
            <a:ext cx="1909788" cy="22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6" dirty="0"/>
              <a:t>1. Clinical action (potentially) needed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ED373C-D714-43FC-8A17-02F0B5E89523}"/>
              </a:ext>
            </a:extLst>
          </p:cNvPr>
          <p:cNvSpPr txBox="1"/>
          <p:nvPr/>
        </p:nvSpPr>
        <p:spPr>
          <a:xfrm>
            <a:off x="1029119" y="289695"/>
            <a:ext cx="1909788" cy="22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6" dirty="0"/>
              <a:t>2a. Provider performs system action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FF404C-26E0-49BB-A4CD-AEB0B5711392}"/>
              </a:ext>
            </a:extLst>
          </p:cNvPr>
          <p:cNvSpPr txBox="1"/>
          <p:nvPr/>
        </p:nvSpPr>
        <p:spPr>
          <a:xfrm>
            <a:off x="1029121" y="475737"/>
            <a:ext cx="1909788" cy="22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6" dirty="0"/>
              <a:t>2b. Provider starts ‘CRD what-if’</a:t>
            </a:r>
          </a:p>
        </p:txBody>
      </p:sp>
    </p:spTree>
    <p:extLst>
      <p:ext uri="{BB962C8B-B14F-4D97-AF65-F5344CB8AC3E}">
        <p14:creationId xmlns:p14="http://schemas.microsoft.com/office/powerpoint/2010/main" val="4133501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</TotalTime>
  <Words>58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Lloyd McKenzie</dc:creator>
  <cp:lastModifiedBy>McKenzie, Lloyd</cp:lastModifiedBy>
  <cp:revision>9</cp:revision>
  <dcterms:created xsi:type="dcterms:W3CDTF">2019-03-08T04:28:31Z</dcterms:created>
  <dcterms:modified xsi:type="dcterms:W3CDTF">2022-11-16T22:16:44Z</dcterms:modified>
</cp:coreProperties>
</file>