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8" r:id="rId1"/>
  </p:sldMasterIdLst>
  <p:sldIdLst>
    <p:sldId id="256" r:id="rId2"/>
  </p:sldIdLst>
  <p:sldSz cx="7199313" cy="7920038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FF"/>
    <a:srgbClr val="4372C4"/>
    <a:srgbClr val="BDD7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129" autoAdjust="0"/>
    <p:restoredTop sz="94660"/>
  </p:normalViewPr>
  <p:slideViewPr>
    <p:cSldViewPr snapToGrid="0">
      <p:cViewPr>
        <p:scale>
          <a:sx n="100" d="100"/>
          <a:sy n="100" d="100"/>
        </p:scale>
        <p:origin x="2706" y="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39949" y="1296173"/>
            <a:ext cx="6119416" cy="2757347"/>
          </a:xfrm>
        </p:spPr>
        <p:txBody>
          <a:bodyPr anchor="b"/>
          <a:lstStyle>
            <a:lvl1pPr algn="ctr"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99914" y="4159854"/>
            <a:ext cx="5399485" cy="1912175"/>
          </a:xfrm>
        </p:spPr>
        <p:txBody>
          <a:bodyPr/>
          <a:lstStyle>
            <a:lvl1pPr marL="0" indent="0" algn="ctr">
              <a:buNone/>
              <a:defRPr sz="1890"/>
            </a:lvl1pPr>
            <a:lvl2pPr marL="359954" indent="0" algn="ctr">
              <a:buNone/>
              <a:defRPr sz="1575"/>
            </a:lvl2pPr>
            <a:lvl3pPr marL="719907" indent="0" algn="ctr">
              <a:buNone/>
              <a:defRPr sz="1417"/>
            </a:lvl3pPr>
            <a:lvl4pPr marL="1079861" indent="0" algn="ctr">
              <a:buNone/>
              <a:defRPr sz="1260"/>
            </a:lvl4pPr>
            <a:lvl5pPr marL="1439814" indent="0" algn="ctr">
              <a:buNone/>
              <a:defRPr sz="1260"/>
            </a:lvl5pPr>
            <a:lvl6pPr marL="1799768" indent="0" algn="ctr">
              <a:buNone/>
              <a:defRPr sz="1260"/>
            </a:lvl6pPr>
            <a:lvl7pPr marL="2159721" indent="0" algn="ctr">
              <a:buNone/>
              <a:defRPr sz="1260"/>
            </a:lvl7pPr>
            <a:lvl8pPr marL="2519675" indent="0" algn="ctr">
              <a:buNone/>
              <a:defRPr sz="1260"/>
            </a:lvl8pPr>
            <a:lvl9pPr marL="2879628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858104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417198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152009" y="421669"/>
            <a:ext cx="1552352" cy="671186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94953" y="421669"/>
            <a:ext cx="4567064" cy="671186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6884499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672830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1204" y="1974512"/>
            <a:ext cx="6209407" cy="3294515"/>
          </a:xfrm>
        </p:spPr>
        <p:txBody>
          <a:bodyPr anchor="b"/>
          <a:lstStyle>
            <a:lvl1pPr>
              <a:defRPr sz="472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1204" y="5300194"/>
            <a:ext cx="6209407" cy="1732508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/>
                </a:solidFill>
              </a:defRPr>
            </a:lvl1pPr>
            <a:lvl2pPr marL="359954" indent="0">
              <a:buNone/>
              <a:defRPr sz="1575">
                <a:solidFill>
                  <a:schemeClr val="tx1">
                    <a:tint val="75000"/>
                  </a:schemeClr>
                </a:solidFill>
              </a:defRPr>
            </a:lvl2pPr>
            <a:lvl3pPr marL="719907" indent="0">
              <a:buNone/>
              <a:defRPr sz="1417">
                <a:solidFill>
                  <a:schemeClr val="tx1">
                    <a:tint val="75000"/>
                  </a:schemeClr>
                </a:solidFill>
              </a:defRPr>
            </a:lvl3pPr>
            <a:lvl4pPr marL="107986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4pPr>
            <a:lvl5pPr marL="1439814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5pPr>
            <a:lvl6pPr marL="179976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6pPr>
            <a:lvl7pPr marL="2159721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7pPr>
            <a:lvl8pPr marL="2519675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8pPr>
            <a:lvl9pPr marL="2879628" indent="0">
              <a:buNone/>
              <a:defRPr sz="126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082081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94953" y="2108344"/>
            <a:ext cx="3059708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644652" y="2108344"/>
            <a:ext cx="3059708" cy="502519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0859331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1" y="421671"/>
            <a:ext cx="6209407" cy="153084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891" y="1941510"/>
            <a:ext cx="3045646" cy="95150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891" y="2893014"/>
            <a:ext cx="304564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644652" y="1941510"/>
            <a:ext cx="3060646" cy="951504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59954" indent="0">
              <a:buNone/>
              <a:defRPr sz="1575" b="1"/>
            </a:lvl2pPr>
            <a:lvl3pPr marL="719907" indent="0">
              <a:buNone/>
              <a:defRPr sz="1417" b="1"/>
            </a:lvl3pPr>
            <a:lvl4pPr marL="1079861" indent="0">
              <a:buNone/>
              <a:defRPr sz="1260" b="1"/>
            </a:lvl4pPr>
            <a:lvl5pPr marL="1439814" indent="0">
              <a:buNone/>
              <a:defRPr sz="1260" b="1"/>
            </a:lvl5pPr>
            <a:lvl6pPr marL="1799768" indent="0">
              <a:buNone/>
              <a:defRPr sz="1260" b="1"/>
            </a:lvl6pPr>
            <a:lvl7pPr marL="2159721" indent="0">
              <a:buNone/>
              <a:defRPr sz="1260" b="1"/>
            </a:lvl7pPr>
            <a:lvl8pPr marL="2519675" indent="0">
              <a:buNone/>
              <a:defRPr sz="1260" b="1"/>
            </a:lvl8pPr>
            <a:lvl9pPr marL="2879628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644652" y="2893014"/>
            <a:ext cx="3060646" cy="42551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512302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5233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105768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28002"/>
            <a:ext cx="2321966" cy="1848009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60646" y="1140341"/>
            <a:ext cx="3644652" cy="5628360"/>
          </a:xfrm>
        </p:spPr>
        <p:txBody>
          <a:bodyPr/>
          <a:lstStyle>
            <a:lvl1pPr>
              <a:defRPr sz="2519"/>
            </a:lvl1pPr>
            <a:lvl2pPr>
              <a:defRPr sz="2204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376011"/>
            <a:ext cx="2321966" cy="440185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19230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890" y="528002"/>
            <a:ext cx="2321966" cy="1848009"/>
          </a:xfrm>
        </p:spPr>
        <p:txBody>
          <a:bodyPr anchor="b"/>
          <a:lstStyle>
            <a:lvl1pPr>
              <a:defRPr sz="2519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060646" y="1140341"/>
            <a:ext cx="3644652" cy="5628360"/>
          </a:xfrm>
        </p:spPr>
        <p:txBody>
          <a:bodyPr anchor="t"/>
          <a:lstStyle>
            <a:lvl1pPr marL="0" indent="0">
              <a:buNone/>
              <a:defRPr sz="2519"/>
            </a:lvl1pPr>
            <a:lvl2pPr marL="359954" indent="0">
              <a:buNone/>
              <a:defRPr sz="2204"/>
            </a:lvl2pPr>
            <a:lvl3pPr marL="719907" indent="0">
              <a:buNone/>
              <a:defRPr sz="1890"/>
            </a:lvl3pPr>
            <a:lvl4pPr marL="1079861" indent="0">
              <a:buNone/>
              <a:defRPr sz="1575"/>
            </a:lvl4pPr>
            <a:lvl5pPr marL="1439814" indent="0">
              <a:buNone/>
              <a:defRPr sz="1575"/>
            </a:lvl5pPr>
            <a:lvl6pPr marL="1799768" indent="0">
              <a:buNone/>
              <a:defRPr sz="1575"/>
            </a:lvl6pPr>
            <a:lvl7pPr marL="2159721" indent="0">
              <a:buNone/>
              <a:defRPr sz="1575"/>
            </a:lvl7pPr>
            <a:lvl8pPr marL="2519675" indent="0">
              <a:buNone/>
              <a:defRPr sz="1575"/>
            </a:lvl8pPr>
            <a:lvl9pPr marL="2879628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890" y="2376011"/>
            <a:ext cx="2321966" cy="4401855"/>
          </a:xfrm>
        </p:spPr>
        <p:txBody>
          <a:bodyPr/>
          <a:lstStyle>
            <a:lvl1pPr marL="0" indent="0">
              <a:buNone/>
              <a:defRPr sz="1260"/>
            </a:lvl1pPr>
            <a:lvl2pPr marL="359954" indent="0">
              <a:buNone/>
              <a:defRPr sz="1102"/>
            </a:lvl2pPr>
            <a:lvl3pPr marL="719907" indent="0">
              <a:buNone/>
              <a:defRPr sz="945"/>
            </a:lvl3pPr>
            <a:lvl4pPr marL="1079861" indent="0">
              <a:buNone/>
              <a:defRPr sz="787"/>
            </a:lvl4pPr>
            <a:lvl5pPr marL="1439814" indent="0">
              <a:buNone/>
              <a:defRPr sz="787"/>
            </a:lvl5pPr>
            <a:lvl6pPr marL="1799768" indent="0">
              <a:buNone/>
              <a:defRPr sz="787"/>
            </a:lvl6pPr>
            <a:lvl7pPr marL="2159721" indent="0">
              <a:buNone/>
              <a:defRPr sz="787"/>
            </a:lvl7pPr>
            <a:lvl8pPr marL="2519675" indent="0">
              <a:buNone/>
              <a:defRPr sz="787"/>
            </a:lvl8pPr>
            <a:lvl9pPr marL="2879628" indent="0">
              <a:buNone/>
              <a:defRPr sz="787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4F7F8-4127-44F8-B9D4-35BAD9530B4E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0384307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94953" y="421671"/>
            <a:ext cx="6209407" cy="15308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4953" y="2108344"/>
            <a:ext cx="6209407" cy="50251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94953" y="7340703"/>
            <a:ext cx="161984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4F7F8-4127-44F8-B9D4-35BAD9530B4E}" type="datetimeFigureOut">
              <a:rPr lang="en-CA" smtClean="0"/>
              <a:t>2024-10-29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84773" y="7340703"/>
            <a:ext cx="2429768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084515" y="7340703"/>
            <a:ext cx="1619845" cy="42166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475BA0-FD50-43AF-9FCD-9125EB110AC2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611428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txStyles>
    <p:titleStyle>
      <a:lvl1pPr algn="l" defTabSz="719907" rtl="0" eaLnBrk="1" latinLnBrk="0" hangingPunct="1">
        <a:lnSpc>
          <a:spcPct val="90000"/>
        </a:lnSpc>
        <a:spcBef>
          <a:spcPct val="0"/>
        </a:spcBef>
        <a:buNone/>
        <a:defRPr sz="346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9977" indent="-179977" algn="l" defTabSz="719907" rtl="0" eaLnBrk="1" latinLnBrk="0" hangingPunct="1">
        <a:lnSpc>
          <a:spcPct val="90000"/>
        </a:lnSpc>
        <a:spcBef>
          <a:spcPts val="787"/>
        </a:spcBef>
        <a:buFont typeface="Arial" panose="020B0604020202020204" pitchFamily="34" charset="0"/>
        <a:buChar char="•"/>
        <a:defRPr sz="2204" kern="1200">
          <a:solidFill>
            <a:schemeClr val="tx1"/>
          </a:solidFill>
          <a:latin typeface="+mn-lt"/>
          <a:ea typeface="+mn-ea"/>
          <a:cs typeface="+mn-cs"/>
        </a:defRPr>
      </a:lvl1pPr>
      <a:lvl2pPr marL="539930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899884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59837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619791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97974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339698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699652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3059605" indent="-179977" algn="l" defTabSz="719907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1pPr>
      <a:lvl2pPr marL="35995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2pPr>
      <a:lvl3pPr marL="719907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3pPr>
      <a:lvl4pPr marL="107986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4pPr>
      <a:lvl5pPr marL="1439814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5pPr>
      <a:lvl6pPr marL="179976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6pPr>
      <a:lvl7pPr marL="2159721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7pPr>
      <a:lvl8pPr marL="2519675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8pPr>
      <a:lvl9pPr marL="2879628" algn="l" defTabSz="719907" rtl="0" eaLnBrk="1" latinLnBrk="0" hangingPunct="1">
        <a:defRPr sz="141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roup 91">
            <a:extLst>
              <a:ext uri="{FF2B5EF4-FFF2-40B4-BE49-F238E27FC236}">
                <a16:creationId xmlns:a16="http://schemas.microsoft.com/office/drawing/2014/main" id="{94B3F56F-A91F-24DE-859F-ACADE571C081}"/>
              </a:ext>
            </a:extLst>
          </p:cNvPr>
          <p:cNvGrpSpPr/>
          <p:nvPr/>
        </p:nvGrpSpPr>
        <p:grpSpPr>
          <a:xfrm>
            <a:off x="8" y="457209"/>
            <a:ext cx="2143107" cy="7029432"/>
            <a:chOff x="285758" y="457209"/>
            <a:chExt cx="2143107" cy="7029432"/>
          </a:xfrm>
        </p:grpSpPr>
        <p:sp>
          <p:nvSpPr>
            <p:cNvPr id="91" name="Rectangle: Rounded Corners 90">
              <a:extLst>
                <a:ext uri="{FF2B5EF4-FFF2-40B4-BE49-F238E27FC236}">
                  <a16:creationId xmlns:a16="http://schemas.microsoft.com/office/drawing/2014/main" id="{4C0B1A28-9BFB-F20E-797F-52BEF31963C1}"/>
                </a:ext>
              </a:extLst>
            </p:cNvPr>
            <p:cNvSpPr/>
            <p:nvPr/>
          </p:nvSpPr>
          <p:spPr>
            <a:xfrm>
              <a:off x="285758" y="457209"/>
              <a:ext cx="2143107" cy="7029432"/>
            </a:xfrm>
            <a:prstGeom prst="roundRect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lang="en-US" sz="1200" b="1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rPr>
                <a:t>Provider System(s)</a:t>
              </a:r>
              <a:endParaRPr lang="en-CA" sz="1200" b="1" dirty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EC26F3C-85B8-A430-D678-599D4B6C0019}"/>
                </a:ext>
              </a:extLst>
            </p:cNvPr>
            <p:cNvGrpSpPr/>
            <p:nvPr/>
          </p:nvGrpSpPr>
          <p:grpSpPr>
            <a:xfrm>
              <a:off x="620507" y="886778"/>
              <a:ext cx="1514381" cy="6437122"/>
              <a:chOff x="2230232" y="1372553"/>
              <a:chExt cx="1514381" cy="6437122"/>
            </a:xfrm>
          </p:grpSpPr>
          <p:sp>
            <p:nvSpPr>
              <p:cNvPr id="2" name="Rectangle: Rounded Corners 1">
                <a:extLst>
                  <a:ext uri="{FF2B5EF4-FFF2-40B4-BE49-F238E27FC236}">
                    <a16:creationId xmlns:a16="http://schemas.microsoft.com/office/drawing/2014/main" id="{7EDDAFDA-91EA-CD2B-F65C-6D0CF544A786}"/>
                  </a:ext>
                </a:extLst>
              </p:cNvPr>
              <p:cNvSpPr/>
              <p:nvPr/>
            </p:nvSpPr>
            <p:spPr>
              <a:xfrm>
                <a:off x="2230232" y="1372553"/>
                <a:ext cx="1514379" cy="72520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3175"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</a:rPr>
                  <a:t>Appointment Book</a:t>
                </a:r>
                <a:endParaRPr lang="en-CA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3" name="Rectangle: Rounded Corners 2">
                <a:extLst>
                  <a:ext uri="{FF2B5EF4-FFF2-40B4-BE49-F238E27FC236}">
                    <a16:creationId xmlns:a16="http://schemas.microsoft.com/office/drawing/2014/main" id="{30657579-8CB3-8B07-5225-72942CFDA4BA}"/>
                  </a:ext>
                </a:extLst>
              </p:cNvPr>
              <p:cNvSpPr/>
              <p:nvPr/>
            </p:nvSpPr>
            <p:spPr>
              <a:xfrm>
                <a:off x="2230232" y="2746101"/>
                <a:ext cx="1514379" cy="7252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3175"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</a:rPr>
                  <a:t>Encounter Start</a:t>
                </a:r>
              </a:p>
              <a:p>
                <a:pPr algn="ctr"/>
                <a:r>
                  <a:rPr lang="en-US" sz="1200" dirty="0">
                    <a:ln w="3175"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</a:rPr>
                  <a:t>(optional)</a:t>
                </a:r>
                <a:endParaRPr lang="en-CA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1" name="Rectangle: Rounded Corners 10">
                <a:extLst>
                  <a:ext uri="{FF2B5EF4-FFF2-40B4-BE49-F238E27FC236}">
                    <a16:creationId xmlns:a16="http://schemas.microsoft.com/office/drawing/2014/main" id="{034A5EDD-3480-8077-1B5E-149D67C1A333}"/>
                  </a:ext>
                </a:extLst>
              </p:cNvPr>
              <p:cNvSpPr/>
              <p:nvPr/>
            </p:nvSpPr>
            <p:spPr>
              <a:xfrm>
                <a:off x="2230233" y="3830690"/>
                <a:ext cx="1514379" cy="7252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3175"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</a:rPr>
                  <a:t>Order Select</a:t>
                </a:r>
              </a:p>
              <a:p>
                <a:pPr algn="ctr"/>
                <a:r>
                  <a:rPr lang="en-US" sz="1200" dirty="0">
                    <a:ln w="3175"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</a:rPr>
                  <a:t>(optional)</a:t>
                </a:r>
                <a:endParaRPr lang="en-CA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5" name="Rectangle: Rounded Corners 14">
                <a:extLst>
                  <a:ext uri="{FF2B5EF4-FFF2-40B4-BE49-F238E27FC236}">
                    <a16:creationId xmlns:a16="http://schemas.microsoft.com/office/drawing/2014/main" id="{4A74FEAF-CB62-F112-4A29-BA35C7C61732}"/>
                  </a:ext>
                </a:extLst>
              </p:cNvPr>
              <p:cNvSpPr/>
              <p:nvPr/>
            </p:nvSpPr>
            <p:spPr>
              <a:xfrm>
                <a:off x="2230234" y="4915282"/>
                <a:ext cx="1514379" cy="72520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3175"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</a:rPr>
                  <a:t>Order Sign</a:t>
                </a:r>
              </a:p>
              <a:p>
                <a:pPr algn="ctr"/>
                <a:r>
                  <a:rPr lang="en-US" sz="1200" dirty="0">
                    <a:ln w="3175"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</a:rPr>
                  <a:t>(or revision)</a:t>
                </a:r>
                <a:endParaRPr lang="en-CA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6" name="Rectangle: Rounded Corners 15">
                <a:extLst>
                  <a:ext uri="{FF2B5EF4-FFF2-40B4-BE49-F238E27FC236}">
                    <a16:creationId xmlns:a16="http://schemas.microsoft.com/office/drawing/2014/main" id="{99AB49E0-0FB9-6825-D93E-70BAE6810225}"/>
                  </a:ext>
                </a:extLst>
              </p:cNvPr>
              <p:cNvSpPr/>
              <p:nvPr/>
            </p:nvSpPr>
            <p:spPr>
              <a:xfrm>
                <a:off x="2230234" y="5999874"/>
                <a:ext cx="1514379" cy="725209"/>
              </a:xfrm>
              <a:prstGeom prst="round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3175"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</a:rPr>
                  <a:t>Order Dispatch</a:t>
                </a:r>
                <a:endParaRPr lang="en-CA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sp>
            <p:nvSpPr>
              <p:cNvPr id="18" name="Rectangle: Rounded Corners 17">
                <a:extLst>
                  <a:ext uri="{FF2B5EF4-FFF2-40B4-BE49-F238E27FC236}">
                    <a16:creationId xmlns:a16="http://schemas.microsoft.com/office/drawing/2014/main" id="{7BD93899-CAE1-C974-ACFD-9DCB8E880C47}"/>
                  </a:ext>
                </a:extLst>
              </p:cNvPr>
              <p:cNvSpPr/>
              <p:nvPr/>
            </p:nvSpPr>
            <p:spPr>
              <a:xfrm>
                <a:off x="2230234" y="7084466"/>
                <a:ext cx="1514379" cy="725209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200" dirty="0">
                    <a:ln w="3175">
                      <a:solidFill>
                        <a:schemeClr val="tx1"/>
                      </a:solidFill>
                    </a:ln>
                    <a:solidFill>
                      <a:sysClr val="windowText" lastClr="000000"/>
                    </a:solidFill>
                  </a:rPr>
                  <a:t>Encounter Discharge (optional)</a:t>
                </a:r>
                <a:endParaRPr lang="en-CA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endParaRPr>
              </a:p>
            </p:txBody>
          </p:sp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CF96FA0B-E40E-5616-85CC-AA263739205F}"/>
                  </a:ext>
                </a:extLst>
              </p:cNvPr>
              <p:cNvCxnSpPr>
                <a:cxnSpLocks/>
                <a:stCxn id="2" idx="2"/>
                <a:endCxn id="3" idx="0"/>
              </p:cNvCxnSpPr>
              <p:nvPr/>
            </p:nvCxnSpPr>
            <p:spPr>
              <a:xfrm>
                <a:off x="2987422" y="2097762"/>
                <a:ext cx="0" cy="648339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906A7EC6-4494-34E2-E73A-DCAD1828E03B}"/>
                  </a:ext>
                </a:extLst>
              </p:cNvPr>
              <p:cNvCxnSpPr>
                <a:cxnSpLocks/>
                <a:stCxn id="3" idx="2"/>
                <a:endCxn id="11" idx="0"/>
              </p:cNvCxnSpPr>
              <p:nvPr/>
            </p:nvCxnSpPr>
            <p:spPr>
              <a:xfrm>
                <a:off x="2987422" y="3471310"/>
                <a:ext cx="1" cy="359380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430D822D-86CC-A1D9-33D2-08D0EAFE4681}"/>
                  </a:ext>
                </a:extLst>
              </p:cNvPr>
              <p:cNvCxnSpPr>
                <a:cxnSpLocks/>
                <a:stCxn id="11" idx="2"/>
                <a:endCxn id="15" idx="0"/>
              </p:cNvCxnSpPr>
              <p:nvPr/>
            </p:nvCxnSpPr>
            <p:spPr>
              <a:xfrm>
                <a:off x="2987423" y="4555899"/>
                <a:ext cx="1" cy="35938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C02BF24E-DD65-D516-D07A-EB05E3152310}"/>
                  </a:ext>
                </a:extLst>
              </p:cNvPr>
              <p:cNvCxnSpPr>
                <a:cxnSpLocks/>
                <a:stCxn id="15" idx="2"/>
                <a:endCxn id="16" idx="0"/>
              </p:cNvCxnSpPr>
              <p:nvPr/>
            </p:nvCxnSpPr>
            <p:spPr>
              <a:xfrm>
                <a:off x="2987424" y="5640491"/>
                <a:ext cx="0" cy="35938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53" name="Straight Arrow Connector 52">
                <a:extLst>
                  <a:ext uri="{FF2B5EF4-FFF2-40B4-BE49-F238E27FC236}">
                    <a16:creationId xmlns:a16="http://schemas.microsoft.com/office/drawing/2014/main" id="{6873540A-3139-A68F-1027-0DA9A5048D84}"/>
                  </a:ext>
                </a:extLst>
              </p:cNvPr>
              <p:cNvCxnSpPr>
                <a:cxnSpLocks/>
                <a:stCxn id="16" idx="2"/>
                <a:endCxn id="18" idx="0"/>
              </p:cNvCxnSpPr>
              <p:nvPr/>
            </p:nvCxnSpPr>
            <p:spPr>
              <a:xfrm>
                <a:off x="2987424" y="6725083"/>
                <a:ext cx="0" cy="359383"/>
              </a:xfrm>
              <a:prstGeom prst="straightConnector1">
                <a:avLst/>
              </a:prstGeom>
              <a:ln w="12700"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</p:grpSp>
        <p:cxnSp>
          <p:nvCxnSpPr>
            <p:cNvPr id="63" name="Connector: Elbow 62">
              <a:extLst>
                <a:ext uri="{FF2B5EF4-FFF2-40B4-BE49-F238E27FC236}">
                  <a16:creationId xmlns:a16="http://schemas.microsoft.com/office/drawing/2014/main" id="{BFAAA919-04B2-8760-9736-B22DF82AD937}"/>
                </a:ext>
              </a:extLst>
            </p:cNvPr>
            <p:cNvCxnSpPr>
              <a:cxnSpLocks/>
              <a:endCxn id="16" idx="1"/>
            </p:cNvCxnSpPr>
            <p:nvPr/>
          </p:nvCxnSpPr>
          <p:spPr>
            <a:xfrm rot="16200000" flipV="1">
              <a:off x="520284" y="5976929"/>
              <a:ext cx="360992" cy="160542"/>
            </a:xfrm>
            <a:prstGeom prst="bentConnector4">
              <a:avLst>
                <a:gd name="adj1" fmla="val -29108"/>
                <a:gd name="adj2" fmla="val 242393"/>
              </a:avLst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DA900B84-FB0B-4B91-25BC-F28589EEFAC4}"/>
              </a:ext>
            </a:extLst>
          </p:cNvPr>
          <p:cNvGrpSpPr/>
          <p:nvPr/>
        </p:nvGrpSpPr>
        <p:grpSpPr>
          <a:xfrm>
            <a:off x="4601863" y="886778"/>
            <a:ext cx="2591846" cy="6437122"/>
            <a:chOff x="3744613" y="886778"/>
            <a:chExt cx="2591846" cy="6437122"/>
          </a:xfrm>
        </p:grpSpPr>
        <p:sp>
          <p:nvSpPr>
            <p:cNvPr id="19" name="Rectangle: Rounded Corners 18">
              <a:extLst>
                <a:ext uri="{FF2B5EF4-FFF2-40B4-BE49-F238E27FC236}">
                  <a16:creationId xmlns:a16="http://schemas.microsoft.com/office/drawing/2014/main" id="{E65650F8-67A7-8F6C-52AA-FC039BBAF98E}"/>
                </a:ext>
              </a:extLst>
            </p:cNvPr>
            <p:cNvSpPr/>
            <p:nvPr/>
          </p:nvSpPr>
          <p:spPr>
            <a:xfrm>
              <a:off x="4064892" y="886778"/>
              <a:ext cx="1514379" cy="72520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rPr>
                <a:t>Payer CDA / Production Systems</a:t>
              </a:r>
              <a:endParaRPr lang="en-CA" sz="1200" dirty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0" name="Rectangle: Rounded Corners 29">
              <a:extLst>
                <a:ext uri="{FF2B5EF4-FFF2-40B4-BE49-F238E27FC236}">
                  <a16:creationId xmlns:a16="http://schemas.microsoft.com/office/drawing/2014/main" id="{BCEE56A7-8613-4316-3E63-13096AD3562E}"/>
                </a:ext>
              </a:extLst>
            </p:cNvPr>
            <p:cNvSpPr/>
            <p:nvPr/>
          </p:nvSpPr>
          <p:spPr>
            <a:xfrm>
              <a:off x="4064892" y="2260327"/>
              <a:ext cx="1514379" cy="72520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rPr>
                <a:t>Payer CDA / Production Systems</a:t>
              </a:r>
              <a:endParaRPr lang="en-CA" sz="1200" dirty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1" name="Rectangle: Rounded Corners 30">
              <a:extLst>
                <a:ext uri="{FF2B5EF4-FFF2-40B4-BE49-F238E27FC236}">
                  <a16:creationId xmlns:a16="http://schemas.microsoft.com/office/drawing/2014/main" id="{4E68EB1B-E9FA-B4AA-9662-723047B18347}"/>
                </a:ext>
              </a:extLst>
            </p:cNvPr>
            <p:cNvSpPr/>
            <p:nvPr/>
          </p:nvSpPr>
          <p:spPr>
            <a:xfrm>
              <a:off x="4064891" y="3344918"/>
              <a:ext cx="1514379" cy="72520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rPr>
                <a:t>Payer CDA / Production Systems</a:t>
              </a:r>
              <a:endParaRPr lang="en-CA" sz="1200" dirty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2" name="Rectangle: Rounded Corners 31">
              <a:extLst>
                <a:ext uri="{FF2B5EF4-FFF2-40B4-BE49-F238E27FC236}">
                  <a16:creationId xmlns:a16="http://schemas.microsoft.com/office/drawing/2014/main" id="{FB2BC10C-4D2E-E093-611D-637E53945275}"/>
                </a:ext>
              </a:extLst>
            </p:cNvPr>
            <p:cNvSpPr/>
            <p:nvPr/>
          </p:nvSpPr>
          <p:spPr>
            <a:xfrm>
              <a:off x="4064890" y="5514100"/>
              <a:ext cx="1514379" cy="72520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rPr>
                <a:t>Payer CDA / Production Systems</a:t>
              </a:r>
              <a:endParaRPr lang="en-CA" sz="1200" dirty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3" name="Rectangle: Rounded Corners 32">
              <a:extLst>
                <a:ext uri="{FF2B5EF4-FFF2-40B4-BE49-F238E27FC236}">
                  <a16:creationId xmlns:a16="http://schemas.microsoft.com/office/drawing/2014/main" id="{31EAFE97-40C3-0D4F-08E5-C08A2A1987FF}"/>
                </a:ext>
              </a:extLst>
            </p:cNvPr>
            <p:cNvSpPr/>
            <p:nvPr/>
          </p:nvSpPr>
          <p:spPr>
            <a:xfrm>
              <a:off x="4064891" y="4429509"/>
              <a:ext cx="1514379" cy="72520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rPr>
                <a:t>Payer CDA / Production Systems</a:t>
              </a:r>
              <a:endParaRPr lang="en-CA" sz="1200" dirty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4" name="Rectangle: Rounded Corners 33">
              <a:extLst>
                <a:ext uri="{FF2B5EF4-FFF2-40B4-BE49-F238E27FC236}">
                  <a16:creationId xmlns:a16="http://schemas.microsoft.com/office/drawing/2014/main" id="{BBA988BC-4CA0-FDF4-8866-A611BFE9DD7B}"/>
                </a:ext>
              </a:extLst>
            </p:cNvPr>
            <p:cNvSpPr/>
            <p:nvPr/>
          </p:nvSpPr>
          <p:spPr>
            <a:xfrm>
              <a:off x="4064889" y="6598691"/>
              <a:ext cx="1514379" cy="725209"/>
            </a:xfrm>
            <a:prstGeom prst="roundRect">
              <a:avLst/>
            </a:prstGeom>
            <a:solidFill>
              <a:schemeClr val="accent5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ln w="3175">
                    <a:solidFill>
                      <a:schemeClr val="tx1"/>
                    </a:solidFill>
                  </a:ln>
                  <a:solidFill>
                    <a:sysClr val="windowText" lastClr="000000"/>
                  </a:solidFill>
                </a:rPr>
                <a:t>Payer CDA / Production Systems</a:t>
              </a:r>
              <a:endParaRPr lang="en-CA" sz="1200" dirty="0">
                <a:ln w="3175">
                  <a:solidFill>
                    <a:schemeClr val="tx1"/>
                  </a:solidFill>
                </a:ln>
                <a:solidFill>
                  <a:sysClr val="windowText" lastClr="000000"/>
                </a:solidFill>
              </a:endParaRP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3BA1EA8-8D09-34FF-A009-E0E0C92113F3}"/>
                </a:ext>
              </a:extLst>
            </p:cNvPr>
            <p:cNvSpPr/>
            <p:nvPr/>
          </p:nvSpPr>
          <p:spPr>
            <a:xfrm>
              <a:off x="3744613" y="1807170"/>
              <a:ext cx="2154934" cy="257175"/>
            </a:xfrm>
            <a:prstGeom prst="rect">
              <a:avLst/>
            </a:prstGeom>
            <a:solidFill>
              <a:srgbClr val="FFCCFF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Payer’s Provider API Attribution</a:t>
              </a:r>
              <a:endParaRPr lang="en-CA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689F8F2F-E17D-07E4-38A3-5909B498B26F}"/>
                </a:ext>
              </a:extLst>
            </p:cNvPr>
            <p:cNvCxnSpPr>
              <a:stCxn id="19" idx="2"/>
              <a:endCxn id="35" idx="0"/>
            </p:cNvCxnSpPr>
            <p:nvPr/>
          </p:nvCxnSpPr>
          <p:spPr>
            <a:xfrm flipH="1">
              <a:off x="4822081" y="1611987"/>
              <a:ext cx="1" cy="195183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43EC3219-7535-C07F-F804-EF78EBCC0EC7}"/>
                </a:ext>
              </a:extLst>
            </p:cNvPr>
            <p:cNvCxnSpPr>
              <a:cxnSpLocks/>
              <a:stCxn id="30" idx="0"/>
              <a:endCxn id="35" idx="2"/>
            </p:cNvCxnSpPr>
            <p:nvPr/>
          </p:nvCxnSpPr>
          <p:spPr>
            <a:xfrm flipH="1" flipV="1">
              <a:off x="4822081" y="2064344"/>
              <a:ext cx="1" cy="195982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71" name="Rectangle 70">
              <a:extLst>
                <a:ext uri="{FF2B5EF4-FFF2-40B4-BE49-F238E27FC236}">
                  <a16:creationId xmlns:a16="http://schemas.microsoft.com/office/drawing/2014/main" id="{3F9FB7A2-8D02-2C3C-25AF-D5356D82EB7D}"/>
                </a:ext>
              </a:extLst>
            </p:cNvPr>
            <p:cNvSpPr/>
            <p:nvPr/>
          </p:nvSpPr>
          <p:spPr>
            <a:xfrm>
              <a:off x="6090151" y="2260325"/>
              <a:ext cx="246308" cy="5063561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200" dirty="0">
                  <a:solidFill>
                    <a:sysClr val="windowText" lastClr="000000"/>
                  </a:solidFill>
                </a:rPr>
                <a:t>CACHE</a:t>
              </a:r>
              <a:endParaRPr lang="en-CA" sz="1200" dirty="0">
                <a:solidFill>
                  <a:sysClr val="windowText" lastClr="000000"/>
                </a:solidFill>
              </a:endParaRP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77C16FB-6D29-8D9B-DD8A-DADB18885D8B}"/>
                </a:ext>
              </a:extLst>
            </p:cNvPr>
            <p:cNvCxnSpPr>
              <a:cxnSpLocks/>
              <a:stCxn id="30" idx="3"/>
            </p:cNvCxnSpPr>
            <p:nvPr/>
          </p:nvCxnSpPr>
          <p:spPr>
            <a:xfrm>
              <a:off x="5579271" y="2622932"/>
              <a:ext cx="51088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56808577-E162-26DA-3AA8-5A0A70C7541A}"/>
                </a:ext>
              </a:extLst>
            </p:cNvPr>
            <p:cNvCxnSpPr>
              <a:cxnSpLocks/>
              <a:stCxn id="31" idx="3"/>
            </p:cNvCxnSpPr>
            <p:nvPr/>
          </p:nvCxnSpPr>
          <p:spPr>
            <a:xfrm>
              <a:off x="5579270" y="3707523"/>
              <a:ext cx="51088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8" name="Straight Arrow Connector 77">
              <a:extLst>
                <a:ext uri="{FF2B5EF4-FFF2-40B4-BE49-F238E27FC236}">
                  <a16:creationId xmlns:a16="http://schemas.microsoft.com/office/drawing/2014/main" id="{0CB9D740-8118-9B53-39EE-D9BEF7EA4F21}"/>
                </a:ext>
              </a:extLst>
            </p:cNvPr>
            <p:cNvCxnSpPr>
              <a:cxnSpLocks/>
              <a:endCxn id="33" idx="3"/>
            </p:cNvCxnSpPr>
            <p:nvPr/>
          </p:nvCxnSpPr>
          <p:spPr>
            <a:xfrm flipH="1">
              <a:off x="5579270" y="4792114"/>
              <a:ext cx="51088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1" name="Straight Arrow Connector 80">
              <a:extLst>
                <a:ext uri="{FF2B5EF4-FFF2-40B4-BE49-F238E27FC236}">
                  <a16:creationId xmlns:a16="http://schemas.microsoft.com/office/drawing/2014/main" id="{19FB3125-E4E3-3086-8D5F-B0E29CB1E66C}"/>
                </a:ext>
              </a:extLst>
            </p:cNvPr>
            <p:cNvCxnSpPr>
              <a:cxnSpLocks/>
              <a:endCxn id="32" idx="3"/>
            </p:cNvCxnSpPr>
            <p:nvPr/>
          </p:nvCxnSpPr>
          <p:spPr>
            <a:xfrm flipH="1">
              <a:off x="5579269" y="5876705"/>
              <a:ext cx="51088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84" name="Straight Arrow Connector 83">
              <a:extLst>
                <a:ext uri="{FF2B5EF4-FFF2-40B4-BE49-F238E27FC236}">
                  <a16:creationId xmlns:a16="http://schemas.microsoft.com/office/drawing/2014/main" id="{F0F2DD91-2D66-B935-4136-A63CBEF05A3D}"/>
                </a:ext>
              </a:extLst>
            </p:cNvPr>
            <p:cNvCxnSpPr>
              <a:cxnSpLocks/>
              <a:endCxn id="34" idx="3"/>
            </p:cNvCxnSpPr>
            <p:nvPr/>
          </p:nvCxnSpPr>
          <p:spPr>
            <a:xfrm flipH="1">
              <a:off x="5579268" y="6961296"/>
              <a:ext cx="510880" cy="0"/>
            </a:xfrm>
            <a:prstGeom prst="straightConnector1">
              <a:avLst/>
            </a:prstGeom>
            <a:ln w="12700"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3" name="TextBox 92">
            <a:extLst>
              <a:ext uri="{FF2B5EF4-FFF2-40B4-BE49-F238E27FC236}">
                <a16:creationId xmlns:a16="http://schemas.microsoft.com/office/drawing/2014/main" id="{F78DEF2E-FE62-1A31-93BB-5BA4EE8472BD}"/>
              </a:ext>
            </a:extLst>
          </p:cNvPr>
          <p:cNvSpPr txBox="1"/>
          <p:nvPr/>
        </p:nvSpPr>
        <p:spPr>
          <a:xfrm>
            <a:off x="2183885" y="886778"/>
            <a:ext cx="2510624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Context ids, Token, Appointment</a:t>
            </a:r>
            <a:r>
              <a:rPr lang="en-US" sz="1000" dirty="0"/>
              <a:t>, Prefetch?</a:t>
            </a:r>
            <a:endParaRPr lang="en-CA" sz="10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34576729-2D3E-239F-F42B-170B71C434A6}"/>
              </a:ext>
            </a:extLst>
          </p:cNvPr>
          <p:cNvSpPr txBox="1"/>
          <p:nvPr/>
        </p:nvSpPr>
        <p:spPr>
          <a:xfrm>
            <a:off x="2183885" y="1199874"/>
            <a:ext cx="2616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Coverage Determination</a:t>
            </a:r>
            <a:r>
              <a:rPr lang="en-US" sz="1000" dirty="0"/>
              <a:t>, Other cards/actions?</a:t>
            </a:r>
            <a:endParaRPr lang="en-CA" sz="1000" dirty="0"/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CF823BF4-F979-A9A6-784C-61C69158FE27}"/>
              </a:ext>
            </a:extLst>
          </p:cNvPr>
          <p:cNvCxnSpPr>
            <a:cxnSpLocks/>
          </p:cNvCxnSpPr>
          <p:nvPr/>
        </p:nvCxnSpPr>
        <p:spPr>
          <a:xfrm>
            <a:off x="1849136" y="1095375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>
            <a:extLst>
              <a:ext uri="{FF2B5EF4-FFF2-40B4-BE49-F238E27FC236}">
                <a16:creationId xmlns:a16="http://schemas.microsoft.com/office/drawing/2014/main" id="{FA302428-A19C-FA37-DC14-C44A313A85FE}"/>
              </a:ext>
            </a:extLst>
          </p:cNvPr>
          <p:cNvCxnSpPr>
            <a:cxnSpLocks/>
          </p:cNvCxnSpPr>
          <p:nvPr/>
        </p:nvCxnSpPr>
        <p:spPr>
          <a:xfrm>
            <a:off x="1849136" y="2457450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>
            <a:extLst>
              <a:ext uri="{FF2B5EF4-FFF2-40B4-BE49-F238E27FC236}">
                <a16:creationId xmlns:a16="http://schemas.microsoft.com/office/drawing/2014/main" id="{26CDEB92-E8C7-A94E-3415-FEDCE8CC37A5}"/>
              </a:ext>
            </a:extLst>
          </p:cNvPr>
          <p:cNvCxnSpPr>
            <a:cxnSpLocks/>
          </p:cNvCxnSpPr>
          <p:nvPr/>
        </p:nvCxnSpPr>
        <p:spPr>
          <a:xfrm>
            <a:off x="1849135" y="3533775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D3F233B3-228A-5C95-19D6-26AD2542C257}"/>
              </a:ext>
            </a:extLst>
          </p:cNvPr>
          <p:cNvCxnSpPr>
            <a:cxnSpLocks/>
          </p:cNvCxnSpPr>
          <p:nvPr/>
        </p:nvCxnSpPr>
        <p:spPr>
          <a:xfrm>
            <a:off x="1849135" y="4600575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0" name="Straight Arrow Connector 99">
            <a:extLst>
              <a:ext uri="{FF2B5EF4-FFF2-40B4-BE49-F238E27FC236}">
                <a16:creationId xmlns:a16="http://schemas.microsoft.com/office/drawing/2014/main" id="{3E3142E3-EC3B-FD38-59E3-A2678589E667}"/>
              </a:ext>
            </a:extLst>
          </p:cNvPr>
          <p:cNvCxnSpPr>
            <a:cxnSpLocks/>
          </p:cNvCxnSpPr>
          <p:nvPr/>
        </p:nvCxnSpPr>
        <p:spPr>
          <a:xfrm>
            <a:off x="1849135" y="5705475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F9440C8F-3F0E-AB26-04FD-4F7D2CC753BB}"/>
              </a:ext>
            </a:extLst>
          </p:cNvPr>
          <p:cNvCxnSpPr>
            <a:cxnSpLocks/>
          </p:cNvCxnSpPr>
          <p:nvPr/>
        </p:nvCxnSpPr>
        <p:spPr>
          <a:xfrm>
            <a:off x="1849134" y="6762750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3653CD73-F505-F21A-71A0-BA1481C67939}"/>
              </a:ext>
            </a:extLst>
          </p:cNvPr>
          <p:cNvCxnSpPr>
            <a:cxnSpLocks/>
          </p:cNvCxnSpPr>
          <p:nvPr/>
        </p:nvCxnSpPr>
        <p:spPr>
          <a:xfrm flipH="1">
            <a:off x="1849134" y="1409700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6" name="Straight Arrow Connector 105">
            <a:extLst>
              <a:ext uri="{FF2B5EF4-FFF2-40B4-BE49-F238E27FC236}">
                <a16:creationId xmlns:a16="http://schemas.microsoft.com/office/drawing/2014/main" id="{D56FE61C-72AC-699E-49AA-9A9458631AA6}"/>
              </a:ext>
            </a:extLst>
          </p:cNvPr>
          <p:cNvCxnSpPr>
            <a:cxnSpLocks/>
          </p:cNvCxnSpPr>
          <p:nvPr/>
        </p:nvCxnSpPr>
        <p:spPr>
          <a:xfrm flipH="1">
            <a:off x="1849134" y="2752725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7" name="Straight Arrow Connector 106">
            <a:extLst>
              <a:ext uri="{FF2B5EF4-FFF2-40B4-BE49-F238E27FC236}">
                <a16:creationId xmlns:a16="http://schemas.microsoft.com/office/drawing/2014/main" id="{75B5DC30-D8D2-AA65-8655-F33BCEB44B92}"/>
              </a:ext>
            </a:extLst>
          </p:cNvPr>
          <p:cNvCxnSpPr>
            <a:cxnSpLocks/>
          </p:cNvCxnSpPr>
          <p:nvPr/>
        </p:nvCxnSpPr>
        <p:spPr>
          <a:xfrm flipH="1">
            <a:off x="1849134" y="3857625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Arrow Connector 107">
            <a:extLst>
              <a:ext uri="{FF2B5EF4-FFF2-40B4-BE49-F238E27FC236}">
                <a16:creationId xmlns:a16="http://schemas.microsoft.com/office/drawing/2014/main" id="{1E466411-BE97-1CD2-FD91-EEA07AB4A186}"/>
              </a:ext>
            </a:extLst>
          </p:cNvPr>
          <p:cNvCxnSpPr>
            <a:cxnSpLocks/>
          </p:cNvCxnSpPr>
          <p:nvPr/>
        </p:nvCxnSpPr>
        <p:spPr>
          <a:xfrm flipH="1">
            <a:off x="1849134" y="4953000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C91D2570-5E49-058F-C233-5B3D7D8C7736}"/>
              </a:ext>
            </a:extLst>
          </p:cNvPr>
          <p:cNvCxnSpPr>
            <a:cxnSpLocks/>
          </p:cNvCxnSpPr>
          <p:nvPr/>
        </p:nvCxnSpPr>
        <p:spPr>
          <a:xfrm flipH="1">
            <a:off x="1862919" y="6047675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4C47B1E6-85DB-99A9-B2B4-F1C7896B0231}"/>
              </a:ext>
            </a:extLst>
          </p:cNvPr>
          <p:cNvCxnSpPr>
            <a:cxnSpLocks/>
          </p:cNvCxnSpPr>
          <p:nvPr/>
        </p:nvCxnSpPr>
        <p:spPr>
          <a:xfrm flipH="1">
            <a:off x="1849133" y="7115175"/>
            <a:ext cx="3073003" cy="0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4455B3-1202-C7FF-F88F-F4DCE38A3DA9}"/>
              </a:ext>
            </a:extLst>
          </p:cNvPr>
          <p:cNvSpPr txBox="1"/>
          <p:nvPr/>
        </p:nvSpPr>
        <p:spPr>
          <a:xfrm>
            <a:off x="2183885" y="2267464"/>
            <a:ext cx="1736373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Context ids, Token</a:t>
            </a:r>
            <a:r>
              <a:rPr lang="en-US" sz="1000" dirty="0"/>
              <a:t>, Prefetch?</a:t>
            </a:r>
            <a:endParaRPr lang="en-CA" sz="1000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83AC5EF-84D4-A235-4B13-B153264CEA10}"/>
              </a:ext>
            </a:extLst>
          </p:cNvPr>
          <p:cNvSpPr txBox="1"/>
          <p:nvPr/>
        </p:nvSpPr>
        <p:spPr>
          <a:xfrm>
            <a:off x="2183885" y="3344055"/>
            <a:ext cx="2241319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Context ids, Token, Order(s),</a:t>
            </a:r>
            <a:r>
              <a:rPr lang="en-US" sz="1000" dirty="0"/>
              <a:t> Prefetch?</a:t>
            </a:r>
            <a:endParaRPr lang="en-CA" sz="10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291D7191-AC07-4D0E-9AB6-D2CBB4922B4B}"/>
              </a:ext>
            </a:extLst>
          </p:cNvPr>
          <p:cNvSpPr txBox="1"/>
          <p:nvPr/>
        </p:nvSpPr>
        <p:spPr>
          <a:xfrm>
            <a:off x="2183885" y="6553929"/>
            <a:ext cx="172996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Context ids, Token, </a:t>
            </a:r>
            <a:r>
              <a:rPr lang="en-US" sz="1000" dirty="0"/>
              <a:t>Prefetch</a:t>
            </a:r>
            <a:endParaRPr lang="en-CA" sz="1000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0B09C9EE-6896-BD15-0A0C-DE9EB8EAF965}"/>
              </a:ext>
            </a:extLst>
          </p:cNvPr>
          <p:cNvSpPr txBox="1"/>
          <p:nvPr/>
        </p:nvSpPr>
        <p:spPr>
          <a:xfrm>
            <a:off x="2183885" y="4410852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Context ids, Token, Order(s), </a:t>
            </a:r>
            <a:r>
              <a:rPr lang="en-US" sz="1000" dirty="0"/>
              <a:t>Prefetch</a:t>
            </a:r>
            <a:endParaRPr lang="en-CA" sz="1000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72732C22-F3CB-46C8-F704-CC4B4B38EA26}"/>
              </a:ext>
            </a:extLst>
          </p:cNvPr>
          <p:cNvSpPr txBox="1"/>
          <p:nvPr/>
        </p:nvSpPr>
        <p:spPr>
          <a:xfrm>
            <a:off x="2183885" y="5520831"/>
            <a:ext cx="2182008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Context ids, Token, Order(s), </a:t>
            </a:r>
            <a:r>
              <a:rPr lang="en-US" sz="1000" dirty="0"/>
              <a:t>Prefetch</a:t>
            </a:r>
            <a:endParaRPr lang="en-CA" sz="1000" dirty="0"/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9DAF3296-C06C-51C7-4C04-8472CD1E3B59}"/>
              </a:ext>
            </a:extLst>
          </p:cNvPr>
          <p:cNvSpPr txBox="1"/>
          <p:nvPr/>
        </p:nvSpPr>
        <p:spPr>
          <a:xfrm>
            <a:off x="2183885" y="2551630"/>
            <a:ext cx="2675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Coverage Determination?, Other cards/actions?</a:t>
            </a:r>
            <a:endParaRPr lang="en-CA" sz="1000" dirty="0"/>
          </a:p>
        </p:txBody>
      </p:sp>
      <p:sp>
        <p:nvSpPr>
          <p:cNvPr id="117" name="TextBox 116">
            <a:extLst>
              <a:ext uri="{FF2B5EF4-FFF2-40B4-BE49-F238E27FC236}">
                <a16:creationId xmlns:a16="http://schemas.microsoft.com/office/drawing/2014/main" id="{8BB4EB25-60D5-A19F-E9B3-75C0E414BD91}"/>
              </a:ext>
            </a:extLst>
          </p:cNvPr>
          <p:cNvSpPr txBox="1"/>
          <p:nvPr/>
        </p:nvSpPr>
        <p:spPr>
          <a:xfrm>
            <a:off x="2183885" y="4753718"/>
            <a:ext cx="2616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Coverage Determination</a:t>
            </a:r>
            <a:r>
              <a:rPr lang="en-US" sz="1000" dirty="0"/>
              <a:t>, Other cards/actions?</a:t>
            </a:r>
            <a:endParaRPr lang="en-CA" sz="1000" dirty="0"/>
          </a:p>
        </p:txBody>
      </p:sp>
      <p:sp>
        <p:nvSpPr>
          <p:cNvPr id="118" name="TextBox 117">
            <a:extLst>
              <a:ext uri="{FF2B5EF4-FFF2-40B4-BE49-F238E27FC236}">
                <a16:creationId xmlns:a16="http://schemas.microsoft.com/office/drawing/2014/main" id="{7797B8B7-BED5-F413-DD36-B832EEAB1300}"/>
              </a:ext>
            </a:extLst>
          </p:cNvPr>
          <p:cNvSpPr txBox="1"/>
          <p:nvPr/>
        </p:nvSpPr>
        <p:spPr>
          <a:xfrm>
            <a:off x="2183885" y="5840669"/>
            <a:ext cx="261642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Coverage Determination</a:t>
            </a:r>
            <a:r>
              <a:rPr lang="en-US" sz="1000" dirty="0"/>
              <a:t>, Other cards/actions?</a:t>
            </a:r>
            <a:endParaRPr lang="en-CA" sz="10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F08AA0CB-853A-8D45-64B8-08D601C28339}"/>
              </a:ext>
            </a:extLst>
          </p:cNvPr>
          <p:cNvSpPr txBox="1"/>
          <p:nvPr/>
        </p:nvSpPr>
        <p:spPr>
          <a:xfrm>
            <a:off x="2183885" y="6919765"/>
            <a:ext cx="127631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Other cards/actions?</a:t>
            </a:r>
            <a:endParaRPr lang="en-CA" sz="1000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F303128A-EADD-DA82-8773-F1B4174F41B6}"/>
              </a:ext>
            </a:extLst>
          </p:cNvPr>
          <p:cNvSpPr txBox="1"/>
          <p:nvPr/>
        </p:nvSpPr>
        <p:spPr>
          <a:xfrm>
            <a:off x="2183885" y="3646304"/>
            <a:ext cx="2675732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/>
              <a:t>Coverage Determination?, Other cards/actions?</a:t>
            </a:r>
            <a:endParaRPr lang="en-CA" sz="1000" dirty="0"/>
          </a:p>
        </p:txBody>
      </p:sp>
      <p:sp>
        <p:nvSpPr>
          <p:cNvPr id="124" name="Rectangle 123">
            <a:extLst>
              <a:ext uri="{FF2B5EF4-FFF2-40B4-BE49-F238E27FC236}">
                <a16:creationId xmlns:a16="http://schemas.microsoft.com/office/drawing/2014/main" id="{7AE20DA9-0D79-0AAE-3104-4551EEE91556}"/>
              </a:ext>
            </a:extLst>
          </p:cNvPr>
          <p:cNvSpPr/>
          <p:nvPr/>
        </p:nvSpPr>
        <p:spPr>
          <a:xfrm>
            <a:off x="1497403" y="83399"/>
            <a:ext cx="4204506" cy="257175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b="1" dirty="0">
                <a:solidFill>
                  <a:sysClr val="windowText" lastClr="000000"/>
                </a:solidFill>
              </a:rPr>
              <a:t>CRD Hooks – Purpose, requirements, exchanges, optional uses</a:t>
            </a:r>
            <a:endParaRPr lang="en-CA" sz="1200" b="1" dirty="0">
              <a:solidFill>
                <a:sysClr val="windowText" lastClr="000000"/>
              </a:solidFill>
            </a:endParaRPr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0B85C7E7-48B7-8465-D51E-0A831B40FFF4}"/>
              </a:ext>
            </a:extLst>
          </p:cNvPr>
          <p:cNvSpPr txBox="1"/>
          <p:nvPr/>
        </p:nvSpPr>
        <p:spPr>
          <a:xfrm>
            <a:off x="2183885" y="7528503"/>
            <a:ext cx="413286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b="1" dirty="0"/>
              <a:t>Bold </a:t>
            </a:r>
            <a:r>
              <a:rPr lang="en-US" sz="1000" dirty="0"/>
              <a:t>elements are always provided, non-bold elements are optional</a:t>
            </a:r>
          </a:p>
          <a:p>
            <a:r>
              <a:rPr lang="en-US" sz="1000" dirty="0"/>
              <a:t>Context ids = Patient id, Encounter id, and (for Order Dispatch) Performer id</a:t>
            </a:r>
            <a:endParaRPr lang="en-CA" sz="1000" dirty="0"/>
          </a:p>
        </p:txBody>
      </p:sp>
    </p:spTree>
    <p:extLst>
      <p:ext uri="{BB962C8B-B14F-4D97-AF65-F5344CB8AC3E}">
        <p14:creationId xmlns:p14="http://schemas.microsoft.com/office/powerpoint/2010/main" val="41335011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904</TotalTime>
  <Words>201</Words>
  <Application>Microsoft Office PowerPoint</Application>
  <PresentationFormat>Custom</PresentationFormat>
  <Paragraphs>33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Lloyd McKenzie</dc:creator>
  <cp:lastModifiedBy>Lloyd McKenzie</cp:lastModifiedBy>
  <cp:revision>12</cp:revision>
  <dcterms:created xsi:type="dcterms:W3CDTF">2019-03-08T04:28:31Z</dcterms:created>
  <dcterms:modified xsi:type="dcterms:W3CDTF">2024-10-30T17:51:29Z</dcterms:modified>
</cp:coreProperties>
</file>