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62" r:id="rId4"/>
    <p:sldId id="257" r:id="rId5"/>
    <p:sldId id="263" r:id="rId6"/>
    <p:sldId id="264" r:id="rId7"/>
    <p:sldId id="265" r:id="rId8"/>
    <p:sldId id="267" r:id="rId9"/>
    <p:sldId id="266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55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BADE4-2274-4EE8-A620-14FD8D79FEDD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45EF11-D57E-4967-A0FC-24707718A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209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45EF11-D57E-4967-A0FC-24707718A1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7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1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9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4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5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1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1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F21E0-95B6-4C5C-A55D-C5056E4C25C4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326A8-B5BF-47F0-B153-8AEDA0BB36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 Resource Diagram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111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4 – 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An additional way you can represent exclusions in the Colorectal Cancer Screening measure is with certain conditions.  The </a:t>
            </a:r>
            <a:r>
              <a:rPr lang="en-US" dirty="0" err="1"/>
              <a:t>valuesets</a:t>
            </a:r>
            <a:r>
              <a:rPr lang="en-US" dirty="0"/>
              <a:t>/codes that allow for the patient not to be screened for colorectal cancer are specified in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following MeasureReport diagram shows the related resources that can be used to represent when you need to send a Condition that represents an exclusion to the measure</a:t>
            </a:r>
          </a:p>
        </p:txBody>
      </p:sp>
    </p:spTree>
    <p:extLst>
      <p:ext uri="{BB962C8B-B14F-4D97-AF65-F5344CB8AC3E}">
        <p14:creationId xmlns:p14="http://schemas.microsoft.com/office/powerpoint/2010/main" val="78319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15202" y="2642962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86100" y="5343231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asserter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66947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 Screening Measure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 a screening measure, you report both what is done that meets the screening requirement as well as information that would exclude the patient from being required to meet the measure.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Below are listed the resource diagrams that meet each situation in the COL screening measure.</a:t>
            </a:r>
          </a:p>
        </p:txBody>
      </p:sp>
    </p:spTree>
    <p:extLst>
      <p:ext uri="{BB962C8B-B14F-4D97-AF65-F5344CB8AC3E}">
        <p14:creationId xmlns:p14="http://schemas.microsoft.com/office/powerpoint/2010/main" val="221081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1</a:t>
            </a:r>
            <a:br>
              <a:rPr lang="en-US" dirty="0"/>
            </a:br>
            <a:r>
              <a:rPr lang="en-US" dirty="0"/>
              <a:t>Measure 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certain laboratory results are done in a specified time period, the patient has been screened for colorectal cancer.  The </a:t>
            </a:r>
            <a:r>
              <a:rPr lang="en-US" dirty="0" err="1"/>
              <a:t>valueset</a:t>
            </a:r>
            <a:r>
              <a:rPr lang="en-US" dirty="0"/>
              <a:t> of codes in the measure will inform you as to which laboratory results qualify for meeting this measure.  Below is the data structure for what would be included with a DEQM Individual Measure Report when the patient has had a laboratory test to meet the screen measure.</a:t>
            </a:r>
          </a:p>
        </p:txBody>
      </p:sp>
    </p:spTree>
    <p:extLst>
      <p:ext uri="{BB962C8B-B14F-4D97-AF65-F5344CB8AC3E}">
        <p14:creationId xmlns:p14="http://schemas.microsoft.com/office/powerpoint/2010/main" val="179412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Eric – this legend for </a:t>
            </a:r>
            <a:br>
              <a:rPr lang="en-US" dirty="0"/>
            </a:br>
            <a:r>
              <a:rPr lang="en-US" dirty="0"/>
              <a:t>all the diagrams that follow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43600" y="304800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6096000" y="489466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096000" y="7620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95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Observation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718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446506" cy="109981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219449" y="54102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context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7543800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89563" y="4795715"/>
            <a:ext cx="79604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location&gt;</a:t>
            </a:r>
          </a:p>
          <a:p>
            <a:pPr algn="ctr"/>
            <a:r>
              <a:rPr lang="en-US" sz="1100" b="1" dirty="0"/>
              <a:t>location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31375" y="5013982"/>
            <a:ext cx="1312425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543800" y="3334673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639473"/>
            <a:ext cx="1287294" cy="52496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484495" y="3752025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5761610" y="597661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308387" y="1394856"/>
            <a:ext cx="2819400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               Required Resource</a:t>
            </a:r>
          </a:p>
          <a:p>
            <a:r>
              <a:rPr lang="en-US" dirty="0"/>
              <a:t>                Optional Resource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484495" y="16002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484495" y="1828800"/>
            <a:ext cx="68580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b="1" dirty="0"/>
              <a:t>Option 2</a:t>
            </a:r>
            <a:br>
              <a:rPr lang="en-US" sz="3600" b="1" dirty="0"/>
            </a:br>
            <a:r>
              <a:rPr lang="en-US" sz="3600" b="1" dirty="0"/>
              <a:t>MeasureReport using </a:t>
            </a:r>
            <a:r>
              <a:rPr lang="en-US" sz="3600" b="1" dirty="0" err="1"/>
              <a:t>DiagnosticReport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Another way a member can meet a screening measure is when certain procedures are performed and a report generated.  In FHIR, the report is documented in a </a:t>
            </a:r>
            <a:r>
              <a:rPr lang="en-US" dirty="0" err="1"/>
              <a:t>DiagnosticReport</a:t>
            </a:r>
            <a:r>
              <a:rPr lang="en-US" dirty="0"/>
              <a:t>.  The measure indicates what </a:t>
            </a:r>
            <a:r>
              <a:rPr lang="en-US" dirty="0" err="1"/>
              <a:t>ValueSets</a:t>
            </a:r>
            <a:r>
              <a:rPr lang="en-US" dirty="0"/>
              <a:t>/Codes can be used to report this </a:t>
            </a:r>
            <a:r>
              <a:rPr lang="en-US" dirty="0" err="1"/>
              <a:t>meaure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following diagram shows how that would be represented in a DEQM Individual MeasureReport with associated resources</a:t>
            </a:r>
          </a:p>
        </p:txBody>
      </p:sp>
    </p:spTree>
    <p:extLst>
      <p:ext uri="{BB962C8B-B14F-4D97-AF65-F5344CB8AC3E}">
        <p14:creationId xmlns:p14="http://schemas.microsoft.com/office/powerpoint/2010/main" val="1282088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MeasureReport using Diagnostic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62000" y="45720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bg1"/>
                </a:solidFill>
              </a:rPr>
              <a:t>DiagnosticReport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reporter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86000" y="4164434"/>
            <a:ext cx="2446506" cy="71236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5257800" y="579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86000" y="4876800"/>
            <a:ext cx="2467583" cy="15397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86000" y="4876800"/>
            <a:ext cx="2971800" cy="121920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05149" y="5284611"/>
            <a:ext cx="12382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05149" y="4841958"/>
            <a:ext cx="1207515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48" name="Flowchart: Alternate Process 47"/>
          <p:cNvSpPr/>
          <p:nvPr/>
        </p:nvSpPr>
        <p:spPr>
          <a:xfrm>
            <a:off x="6865856" y="285948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164280"/>
            <a:ext cx="609350" cy="100015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498834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3" name="Flowchart: Alternate Process 32"/>
          <p:cNvSpPr/>
          <p:nvPr/>
        </p:nvSpPr>
        <p:spPr>
          <a:xfrm>
            <a:off x="2362200" y="569700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Observation</a:t>
            </a:r>
          </a:p>
        </p:txBody>
      </p:sp>
      <p:cxnSp>
        <p:nvCxnSpPr>
          <p:cNvPr id="11" name="Straight Arrow Connector 10"/>
          <p:cNvCxnSpPr>
            <a:stCxn id="10" idx="2"/>
            <a:endCxn id="33" idx="0"/>
          </p:cNvCxnSpPr>
          <p:nvPr/>
        </p:nvCxnSpPr>
        <p:spPr>
          <a:xfrm>
            <a:off x="1524000" y="5181600"/>
            <a:ext cx="1600200" cy="5154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1638297" y="5301779"/>
            <a:ext cx="11049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7957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Option 3</a:t>
            </a:r>
            <a:br>
              <a:rPr lang="en-US" dirty="0"/>
            </a:br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There are often times exclusions in a screening measure.  An exclusion is something that removes the requirement for a screening measure.</a:t>
            </a:r>
          </a:p>
          <a:p>
            <a:pPr marL="0" indent="0">
              <a:buNone/>
            </a:pPr>
            <a:r>
              <a:rPr lang="en-US" dirty="0"/>
              <a:t>In Option 3, we show an example of where a certain procedure removes the requirement for Colorectal Cancer Screening.  As with the other options, the measure defines the </a:t>
            </a:r>
            <a:r>
              <a:rPr lang="en-US" dirty="0" err="1"/>
              <a:t>valueset</a:t>
            </a:r>
            <a:r>
              <a:rPr lang="en-US" dirty="0"/>
              <a:t>/codes that constitute a qualifying procedure</a:t>
            </a:r>
          </a:p>
          <a:p>
            <a:pPr marL="0" indent="0">
              <a:buNone/>
            </a:pPr>
            <a:r>
              <a:rPr lang="en-US" dirty="0"/>
              <a:t>The following diagram shows how you would use a DEQM Individual MeasureReport and associated resources to report a procedure</a:t>
            </a:r>
          </a:p>
        </p:txBody>
      </p:sp>
    </p:spTree>
    <p:extLst>
      <p:ext uri="{BB962C8B-B14F-4D97-AF65-F5344CB8AC3E}">
        <p14:creationId xmlns:p14="http://schemas.microsoft.com/office/powerpoint/2010/main" val="2981240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/>
              <a:t>MeasureReport using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762000" y="14478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762000" y="306097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MeasureReport</a:t>
            </a:r>
          </a:p>
        </p:txBody>
      </p:sp>
      <p:sp>
        <p:nvSpPr>
          <p:cNvPr id="10" name="Flowchart: Alternate Process 9"/>
          <p:cNvSpPr/>
          <p:nvPr/>
        </p:nvSpPr>
        <p:spPr>
          <a:xfrm>
            <a:off x="726332" y="451633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Procedure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4724400" y="198120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Organization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4732506" y="3859634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Patient</a:t>
            </a:r>
          </a:p>
        </p:txBody>
      </p:sp>
      <p:cxnSp>
        <p:nvCxnSpPr>
          <p:cNvPr id="17" name="Straight Arrow Connector 16"/>
          <p:cNvCxnSpPr>
            <a:stCxn id="6" idx="0"/>
            <a:endCxn id="4" idx="2"/>
          </p:cNvCxnSpPr>
          <p:nvPr/>
        </p:nvCxnSpPr>
        <p:spPr>
          <a:xfrm flipV="1">
            <a:off x="1524000" y="2057400"/>
            <a:ext cx="0" cy="10035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540213" y="3578157"/>
            <a:ext cx="0" cy="99384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0600" y="2590800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measure</a:t>
            </a:r>
          </a:p>
        </p:txBody>
      </p:sp>
      <p:cxnSp>
        <p:nvCxnSpPr>
          <p:cNvPr id="26" name="Straight Arrow Connector 25"/>
          <p:cNvCxnSpPr>
            <a:stCxn id="6" idx="3"/>
            <a:endCxn id="14" idx="1"/>
          </p:cNvCxnSpPr>
          <p:nvPr/>
        </p:nvCxnSpPr>
        <p:spPr>
          <a:xfrm flipV="1">
            <a:off x="2286000" y="2286000"/>
            <a:ext cx="2438400" cy="10797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5" idx="1"/>
          </p:cNvCxnSpPr>
          <p:nvPr/>
        </p:nvCxnSpPr>
        <p:spPr>
          <a:xfrm>
            <a:off x="2286000" y="3365770"/>
            <a:ext cx="2446506" cy="7986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24200" y="2559185"/>
            <a:ext cx="16764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supportingOrganization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1063" y="3944273"/>
            <a:ext cx="16383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evaluatedResources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29822" y="3588794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patient</a:t>
            </a:r>
          </a:p>
        </p:txBody>
      </p:sp>
      <p:cxnSp>
        <p:nvCxnSpPr>
          <p:cNvPr id="40" name="Straight Arrow Connector 39"/>
          <p:cNvCxnSpPr>
            <a:stCxn id="10" idx="3"/>
            <a:endCxn id="15" idx="1"/>
          </p:cNvCxnSpPr>
          <p:nvPr/>
        </p:nvCxnSpPr>
        <p:spPr>
          <a:xfrm flipV="1">
            <a:off x="2250332" y="4164434"/>
            <a:ext cx="2482174" cy="656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191887" y="4338429"/>
            <a:ext cx="1143000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subject</a:t>
            </a:r>
          </a:p>
        </p:txBody>
      </p:sp>
      <p:sp>
        <p:nvSpPr>
          <p:cNvPr id="20" name="Flowchart: Alternate Process 19"/>
          <p:cNvSpPr/>
          <p:nvPr/>
        </p:nvSpPr>
        <p:spPr>
          <a:xfrm>
            <a:off x="4732506" y="5604301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Practitioner</a:t>
            </a:r>
          </a:p>
        </p:txBody>
      </p:sp>
      <p:sp>
        <p:nvSpPr>
          <p:cNvPr id="21" name="Flowchart: Alternate Process 20"/>
          <p:cNvSpPr/>
          <p:nvPr/>
        </p:nvSpPr>
        <p:spPr>
          <a:xfrm>
            <a:off x="4753583" y="4725978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Encounter</a:t>
            </a:r>
          </a:p>
        </p:txBody>
      </p:sp>
      <p:cxnSp>
        <p:nvCxnSpPr>
          <p:cNvPr id="7" name="Straight Arrow Connector 6"/>
          <p:cNvCxnSpPr>
            <a:stCxn id="10" idx="3"/>
            <a:endCxn id="21" idx="1"/>
          </p:cNvCxnSpPr>
          <p:nvPr/>
        </p:nvCxnSpPr>
        <p:spPr>
          <a:xfrm>
            <a:off x="2250332" y="4821138"/>
            <a:ext cx="2503251" cy="2096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" idx="3"/>
            <a:endCxn id="20" idx="1"/>
          </p:cNvCxnSpPr>
          <p:nvPr/>
        </p:nvCxnSpPr>
        <p:spPr>
          <a:xfrm>
            <a:off x="2250332" y="4821138"/>
            <a:ext cx="2482174" cy="108796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046379" y="5290879"/>
            <a:ext cx="13144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performer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52799" y="4870315"/>
            <a:ext cx="876301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encounter</a:t>
            </a:r>
          </a:p>
        </p:txBody>
      </p:sp>
      <p:sp>
        <p:nvSpPr>
          <p:cNvPr id="29" name="Flowchart: Alternate Process 28"/>
          <p:cNvSpPr/>
          <p:nvPr/>
        </p:nvSpPr>
        <p:spPr>
          <a:xfrm>
            <a:off x="1967419" y="5684036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Location</a:t>
            </a:r>
          </a:p>
        </p:txBody>
      </p:sp>
      <p:cxnSp>
        <p:nvCxnSpPr>
          <p:cNvPr id="16" name="Straight Arrow Connector 15"/>
          <p:cNvCxnSpPr>
            <a:stCxn id="10" idx="2"/>
            <a:endCxn id="29" idx="0"/>
          </p:cNvCxnSpPr>
          <p:nvPr/>
        </p:nvCxnSpPr>
        <p:spPr>
          <a:xfrm>
            <a:off x="1488332" y="5125938"/>
            <a:ext cx="1241087" cy="55809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7010400" y="2937690"/>
            <a:ext cx="1524000" cy="609600"/>
          </a:xfrm>
          <a:prstGeom prst="flowChartAlternateProcess">
            <a:avLst/>
          </a:prstGeom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Coverage</a:t>
            </a:r>
          </a:p>
        </p:txBody>
      </p:sp>
      <p:cxnSp>
        <p:nvCxnSpPr>
          <p:cNvPr id="50" name="Straight Arrow Connector 49"/>
          <p:cNvCxnSpPr>
            <a:stCxn id="48" idx="1"/>
            <a:endCxn id="15" idx="3"/>
          </p:cNvCxnSpPr>
          <p:nvPr/>
        </p:nvCxnSpPr>
        <p:spPr>
          <a:xfrm flipH="1">
            <a:off x="6256506" y="3242490"/>
            <a:ext cx="753894" cy="92194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48400" y="3506743"/>
            <a:ext cx="90183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beneficiary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35576" y="5274182"/>
            <a:ext cx="796047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224418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482</Words>
  <Application>Microsoft Office PowerPoint</Application>
  <PresentationFormat>On-screen Show (4:3)</PresentationFormat>
  <Paragraphs>108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COL Resource Diagram</vt:lpstr>
      <vt:lpstr>COL Screening Measure</vt:lpstr>
      <vt:lpstr>Option 1 Measure Report Using Observation</vt:lpstr>
      <vt:lpstr>Eric – this legend for  all the diagrams that follow</vt:lpstr>
      <vt:lpstr>MeasureReport using Observation</vt:lpstr>
      <vt:lpstr>Option 2 MeasureReport using DiagnosticReport</vt:lpstr>
      <vt:lpstr>MeasureReport using Diagnostic Report</vt:lpstr>
      <vt:lpstr>Option 3 MeasureReport using Procedure</vt:lpstr>
      <vt:lpstr>MeasureReport using Procedure</vt:lpstr>
      <vt:lpstr>Option 4 – MeasureReport using Condition</vt:lpstr>
      <vt:lpstr>MeasureReport using Condition</vt:lpstr>
    </vt:vector>
  </TitlesOfParts>
  <Company>UnitedHealth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Linda J Michaelsen</dc:creator>
  <cp:lastModifiedBy>Michaelsen, Linda J</cp:lastModifiedBy>
  <cp:revision>29</cp:revision>
  <dcterms:created xsi:type="dcterms:W3CDTF">2019-02-26T23:10:25Z</dcterms:created>
  <dcterms:modified xsi:type="dcterms:W3CDTF">2021-04-15T17:58:12Z</dcterms:modified>
</cp:coreProperties>
</file>