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67" r:id="rId9"/>
    <p:sldId id="266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6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1E0-95B6-4C5C-A55D-C5056E4C25C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 Resource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Option 4 – MeasureReport using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An additional way you can represent exclusions in the Colorectal Cancer Screening measure is with certain conditions.  The </a:t>
            </a:r>
            <a:r>
              <a:rPr lang="en-US" dirty="0" err="1" smtClean="0"/>
              <a:t>valuesets</a:t>
            </a:r>
            <a:r>
              <a:rPr lang="en-US" dirty="0" smtClean="0"/>
              <a:t>/codes that allow for the patient not to be screened for colorectal cancer are specified in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following MeasureReport diagram shows the related resources that can be used to represent when you need to send a Condition that represents an exclusion to the measure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9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MeasureReport using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Condition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Organization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Patient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</a:t>
            </a:r>
            <a:r>
              <a:rPr lang="en-US" sz="1100" b="1" dirty="0" smtClean="0"/>
              <a:t>easure</a:t>
            </a:r>
            <a:endParaRPr lang="en-US" sz="1100" b="1" dirty="0"/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supportingOrganization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evaluatedResources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</a:t>
            </a:r>
            <a:r>
              <a:rPr lang="en-US" sz="1100" b="1" dirty="0" smtClean="0"/>
              <a:t>atient</a:t>
            </a:r>
            <a:endParaRPr lang="en-US" sz="1100" b="1" dirty="0"/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subject</a:t>
            </a:r>
            <a:endParaRPr 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629363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for Colorectal Cancer which is an exclusion for Colorectal Cancer Screening	</a:t>
            </a:r>
            <a:endParaRPr lang="en-US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Practitioner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Encounter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9449" y="54102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asserter</a:t>
            </a:r>
            <a:endParaRPr 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context</a:t>
            </a:r>
            <a:endParaRPr lang="en-US" sz="1100" b="1" dirty="0"/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Location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location&gt;</a:t>
            </a:r>
          </a:p>
          <a:p>
            <a:pPr algn="ctr"/>
            <a:r>
              <a:rPr lang="en-US" sz="1100" b="1" dirty="0" smtClean="0"/>
              <a:t>location</a:t>
            </a:r>
            <a:endParaRPr lang="en-US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Coverage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beneficiary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66947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 Screening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In a screening measure, you report both what is done that meets the screening requirement as well as information that would exclude the patient from being required to meet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Below are listed the resource diagrams that meet each situation in the COL screening measure.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1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Option 1</a:t>
            </a:r>
            <a:br>
              <a:rPr lang="en-US" dirty="0" smtClean="0"/>
            </a:br>
            <a:r>
              <a:rPr lang="en-US" dirty="0" smtClean="0"/>
              <a:t>Measure Report Using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certain laboratory results are done in a specified time period, the patient has been screened for colorectal cancer.  The </a:t>
            </a:r>
            <a:r>
              <a:rPr lang="en-US" dirty="0" err="1" smtClean="0"/>
              <a:t>valueset</a:t>
            </a:r>
            <a:r>
              <a:rPr lang="en-US" dirty="0" smtClean="0"/>
              <a:t> of codes in the measure will inform you as to which laboratory results qualify for meeting this measure.  Below is the data structure for what would be included with a DEQM Individual Measure Report when the patient has had a laboratory test to meet the screen measure.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Eric – this legend for </a:t>
            </a:r>
            <a:br>
              <a:rPr lang="en-US" dirty="0" smtClean="0"/>
            </a:br>
            <a:r>
              <a:rPr lang="en-US" dirty="0" smtClean="0"/>
              <a:t>all the diagrams that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43600" y="304800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Required Resource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Optional Resource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096000" y="48946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6000" y="762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9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MeasureReport using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Observation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Organization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Patient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</a:t>
            </a:r>
            <a:r>
              <a:rPr lang="en-US" sz="1100" b="1" dirty="0" smtClean="0"/>
              <a:t>easure</a:t>
            </a:r>
            <a:endParaRPr lang="en-US" sz="1100" b="1" dirty="0"/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supportingOrganization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evaluatedResources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</a:t>
            </a:r>
            <a:r>
              <a:rPr lang="en-US" sz="1100" b="1" dirty="0" smtClean="0"/>
              <a:t>atient</a:t>
            </a:r>
            <a:endParaRPr lang="en-US" sz="1100" b="1" dirty="0"/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subject</a:t>
            </a:r>
            <a:endParaRPr 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6096000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for Fecal Occult Blood (FOBT) and FIT-DNA</a:t>
            </a:r>
            <a:endParaRPr lang="en-US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Practitioner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Encounter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9449" y="54102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performer</a:t>
            </a:r>
            <a:endParaRPr 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context</a:t>
            </a:r>
            <a:endParaRPr lang="en-US" sz="1100" b="1" dirty="0"/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Location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location&gt;</a:t>
            </a:r>
          </a:p>
          <a:p>
            <a:pPr algn="ctr"/>
            <a:r>
              <a:rPr lang="en-US" sz="1100" b="1" dirty="0" smtClean="0"/>
              <a:t>location</a:t>
            </a:r>
            <a:endParaRPr lang="en-US" sz="11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Coverage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beneficiary</a:t>
            </a:r>
            <a:endParaRPr lang="en-US" sz="1100" b="1" dirty="0"/>
          </a:p>
        </p:txBody>
      </p:sp>
      <p:sp>
        <p:nvSpPr>
          <p:cNvPr id="33" name="Flowchart: Alternate Process 32"/>
          <p:cNvSpPr/>
          <p:nvPr/>
        </p:nvSpPr>
        <p:spPr>
          <a:xfrm>
            <a:off x="5761610" y="59766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Organization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08387" y="1394856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Required Resource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Optional Resource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484495" y="1600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84495" y="18288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7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 smtClean="0"/>
              <a:t>Option 2</a:t>
            </a:r>
            <a:br>
              <a:rPr lang="en-US" sz="3600" b="1" dirty="0" smtClean="0"/>
            </a:br>
            <a:r>
              <a:rPr lang="en-US" sz="3600" b="1" dirty="0" smtClean="0"/>
              <a:t>MeasureReport using </a:t>
            </a:r>
            <a:r>
              <a:rPr lang="en-US" sz="3600" b="1" dirty="0" err="1" smtClean="0"/>
              <a:t>DiagnosticReport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Another way a member can meet a screening measure is when certain procedures are performed and a report generated.  In FHIR, the report is documented in a </a:t>
            </a:r>
            <a:r>
              <a:rPr lang="en-US" dirty="0" err="1" smtClean="0"/>
              <a:t>DiagnosticReport</a:t>
            </a:r>
            <a:r>
              <a:rPr lang="en-US" dirty="0" smtClean="0"/>
              <a:t>.  The measure indicates what </a:t>
            </a:r>
            <a:r>
              <a:rPr lang="en-US" dirty="0" err="1" smtClean="0"/>
              <a:t>ValueSets</a:t>
            </a:r>
            <a:r>
              <a:rPr lang="en-US" dirty="0" smtClean="0"/>
              <a:t>/Codes can be used to report this </a:t>
            </a:r>
            <a:r>
              <a:rPr lang="en-US" dirty="0" err="1" smtClean="0"/>
              <a:t>meaure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following diagram shows how that would be represented in a DEQM Individual MeasureReport with associated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8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MeasureReport using Diagnostic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DiagnosticReport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Organization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Patient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</a:t>
            </a:r>
            <a:r>
              <a:rPr lang="en-US" sz="1100" b="1" dirty="0" smtClean="0"/>
              <a:t>easure</a:t>
            </a:r>
            <a:endParaRPr lang="en-US" sz="1100" b="1" dirty="0"/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supportingOrganization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evaluatedResources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</a:t>
            </a:r>
            <a:r>
              <a:rPr lang="en-US" sz="1100" b="1" dirty="0" smtClean="0"/>
              <a:t>atient</a:t>
            </a:r>
            <a:endParaRPr lang="en-US" sz="1100" b="1" dirty="0"/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subject</a:t>
            </a:r>
            <a:endParaRPr 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629363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for Flexible Sigmoidoscopy and Colonoscopy</a:t>
            </a:r>
            <a:endParaRPr lang="en-US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5257800" y="579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Practitioner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Encounter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971800" cy="12192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4200" y="5410200"/>
            <a:ext cx="12382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</a:t>
            </a:r>
            <a:r>
              <a:rPr lang="en-US" sz="1100" b="1" dirty="0" smtClean="0"/>
              <a:t>erformer&gt;actor</a:t>
            </a:r>
            <a:endParaRPr 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835609" y="4815333"/>
            <a:ext cx="149927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/>
              <a:t>diagnosticReport-locationPerformed</a:t>
            </a:r>
            <a:endParaRPr lang="en-US" sz="1100" b="1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Coverage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beneficiary</a:t>
            </a:r>
            <a:endParaRPr lang="en-US" sz="1100" b="1" dirty="0"/>
          </a:p>
        </p:txBody>
      </p:sp>
      <p:sp>
        <p:nvSpPr>
          <p:cNvPr id="33" name="Flowchart: Alternate Process 32"/>
          <p:cNvSpPr/>
          <p:nvPr/>
        </p:nvSpPr>
        <p:spPr>
          <a:xfrm>
            <a:off x="2362200" y="569700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Observation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  <a:endCxn id="33" idx="0"/>
          </p:cNvCxnSpPr>
          <p:nvPr/>
        </p:nvCxnSpPr>
        <p:spPr>
          <a:xfrm>
            <a:off x="1524000" y="5181600"/>
            <a:ext cx="1600200" cy="5154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24025" y="5355595"/>
            <a:ext cx="12382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report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3795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Option 3</a:t>
            </a:r>
            <a:br>
              <a:rPr lang="en-US" dirty="0" smtClean="0"/>
            </a:br>
            <a:r>
              <a:rPr lang="en-US" dirty="0" smtClean="0"/>
              <a:t>MeasureReport using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often times exclusions in a screening measure.  An exclusion is something that removes the requirement for a screening measure.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In Option 3, we show an example of where a certain procedure removes the requirement for Colorectal Cancer Screening.  As with the other options, the measure defines the </a:t>
            </a:r>
            <a:r>
              <a:rPr lang="en-US" dirty="0" err="1" smtClean="0"/>
              <a:t>valueset</a:t>
            </a:r>
            <a:r>
              <a:rPr lang="en-US" dirty="0" smtClean="0"/>
              <a:t>/codes that constitute a qualifying procedure</a:t>
            </a:r>
          </a:p>
          <a:p>
            <a:pPr marL="0" indent="0">
              <a:buNone/>
            </a:pPr>
            <a:r>
              <a:rPr lang="en-US" dirty="0" smtClean="0"/>
              <a:t>The following diagram shows how you would use a DEQM Individual MeasureReport and associated resources to report a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4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MeasureReport using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MeasureReport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726332" y="451633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Procedure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Organization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Patient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</a:t>
            </a:r>
            <a:r>
              <a:rPr lang="en-US" sz="1100" b="1" dirty="0" smtClean="0"/>
              <a:t>easure</a:t>
            </a:r>
            <a:endParaRPr lang="en-US" sz="1100" b="1" dirty="0"/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supportingOrganization</a:t>
            </a:r>
            <a:endParaRPr lang="en-US" sz="11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evaluatedResources</a:t>
            </a:r>
            <a:endParaRPr lang="en-US" sz="11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</a:t>
            </a:r>
            <a:r>
              <a:rPr lang="en-US" sz="1100" b="1" dirty="0" smtClean="0"/>
              <a:t>atient</a:t>
            </a:r>
            <a:endParaRPr lang="en-US" sz="1100" b="1" dirty="0"/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50332" y="4164434"/>
            <a:ext cx="2482174" cy="656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subject</a:t>
            </a:r>
            <a:endParaRPr 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57199" y="6293636"/>
            <a:ext cx="830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Used for Total Colectomy which is an exclusion for the Colorectal Cancer Screening</a:t>
            </a:r>
            <a:endParaRPr lang="en-US" dirty="0"/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04301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Practitioner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Encounter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50332" y="4821138"/>
            <a:ext cx="2503251" cy="2096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50332" y="4821138"/>
            <a:ext cx="2482174" cy="10879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0" y="5410200"/>
            <a:ext cx="13144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performer&gt;actor</a:t>
            </a:r>
            <a:endParaRPr lang="en-US" sz="11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context</a:t>
            </a:r>
            <a:endParaRPr lang="en-US" sz="1100" b="1" dirty="0"/>
          </a:p>
        </p:txBody>
      </p:sp>
      <p:sp>
        <p:nvSpPr>
          <p:cNvPr id="29" name="Flowchart: Alternate Process 28"/>
          <p:cNvSpPr/>
          <p:nvPr/>
        </p:nvSpPr>
        <p:spPr>
          <a:xfrm>
            <a:off x="1967419" y="568403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Location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0" idx="2"/>
            <a:endCxn id="29" idx="0"/>
          </p:cNvCxnSpPr>
          <p:nvPr/>
        </p:nvCxnSpPr>
        <p:spPr>
          <a:xfrm>
            <a:off x="1488332" y="5125938"/>
            <a:ext cx="1241087" cy="5580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Coverage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beneficiary</a:t>
            </a:r>
            <a:endParaRPr lang="en-US" sz="11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735576" y="5274182"/>
            <a:ext cx="7960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22441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497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COL Resource Diagram</vt:lpstr>
      <vt:lpstr>COL Screening Measure</vt:lpstr>
      <vt:lpstr>Option 1 Measure Report Using Observation</vt:lpstr>
      <vt:lpstr>Eric – this legend for  all the diagrams that follow</vt:lpstr>
      <vt:lpstr>MeasureReport using Observation</vt:lpstr>
      <vt:lpstr>Option 2 MeasureReport using DiagnosticReport</vt:lpstr>
      <vt:lpstr>MeasureReport using Diagnostic Report</vt:lpstr>
      <vt:lpstr>Option 3 MeasureReport using Procedure</vt:lpstr>
      <vt:lpstr>MeasureReport using Procedure</vt:lpstr>
      <vt:lpstr>Option 4 – MeasureReport using Condition</vt:lpstr>
      <vt:lpstr>MeasureReport using Condition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J Michaelsen</dc:creator>
  <cp:lastModifiedBy>Linda J Michaelsen</cp:lastModifiedBy>
  <cp:revision>21</cp:revision>
  <dcterms:created xsi:type="dcterms:W3CDTF">2019-02-26T23:10:25Z</dcterms:created>
  <dcterms:modified xsi:type="dcterms:W3CDTF">2019-02-28T17:12:10Z</dcterms:modified>
</cp:coreProperties>
</file>