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0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9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490-57C7-44C6-A80B-21AF9873DCB2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9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19490-57C7-44C6-A80B-21AF9873DCB2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49CF-75D2-4E5E-B146-64AAA7BC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141233" y="677732"/>
            <a:ext cx="183955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Client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64131" y="677732"/>
            <a:ext cx="183955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Service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980790" y="925158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4980790" y="1285538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19947" y="2054711"/>
            <a:ext cx="390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Synchronous, Direct Guidance Request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141233" y="2755750"/>
            <a:ext cx="1839557" cy="176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Client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164131" y="2755750"/>
            <a:ext cx="1839557" cy="176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Service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980790" y="3003176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4980790" y="3363556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80589" y="4747730"/>
            <a:ext cx="43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Synchronous, Direct Guidance Conversation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4980790" y="3695263"/>
            <a:ext cx="1183341" cy="2259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10800000">
            <a:off x="4980790" y="4055643"/>
            <a:ext cx="1183341" cy="2259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0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/>
          <p:cNvSpPr/>
          <p:nvPr/>
        </p:nvSpPr>
        <p:spPr>
          <a:xfrm>
            <a:off x="1086523" y="591670"/>
            <a:ext cx="3238052" cy="3151991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/>
          <p:cNvSpPr/>
          <p:nvPr/>
        </p:nvSpPr>
        <p:spPr>
          <a:xfrm>
            <a:off x="1269403" y="1043492"/>
            <a:ext cx="2883049" cy="2560320"/>
          </a:xfrm>
          <a:prstGeom prst="round1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86522" y="591671"/>
            <a:ext cx="223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Knowledge Artifact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9403" y="1043492"/>
            <a:ext cx="277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1463041" y="1559859"/>
            <a:ext cx="2506531" cy="51636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10" name="Round Single Corner Rectangle 9"/>
          <p:cNvSpPr/>
          <p:nvPr/>
        </p:nvSpPr>
        <p:spPr>
          <a:xfrm>
            <a:off x="1463040" y="2223261"/>
            <a:ext cx="2506531" cy="51636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11" name="Round Single Corner Rectangle 10"/>
          <p:cNvSpPr/>
          <p:nvPr/>
        </p:nvSpPr>
        <p:spPr>
          <a:xfrm>
            <a:off x="1463040" y="2929692"/>
            <a:ext cx="2506531" cy="516367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29697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214" y="258184"/>
            <a:ext cx="1323191" cy="4733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153374" y="258184"/>
            <a:ext cx="1323191" cy="47333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64254" y="258184"/>
            <a:ext cx="1323191" cy="473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27294" y="258184"/>
            <a:ext cx="1323191" cy="47333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90334" y="258184"/>
            <a:ext cx="1323191" cy="4733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596693" y="258184"/>
            <a:ext cx="1323191" cy="4733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01214" y="1151122"/>
            <a:ext cx="1828800" cy="3065931"/>
            <a:chOff x="46619" y="1323189"/>
            <a:chExt cx="1828800" cy="3065931"/>
          </a:xfrm>
        </p:grpSpPr>
        <p:sp>
          <p:nvSpPr>
            <p:cNvPr id="7" name="Round Single Corner Rectangle 6"/>
            <p:cNvSpPr/>
            <p:nvPr/>
          </p:nvSpPr>
          <p:spPr>
            <a:xfrm>
              <a:off x="46619" y="1323189"/>
              <a:ext cx="1828800" cy="3065931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19" y="1323189"/>
              <a:ext cx="163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Library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2529" y="1735574"/>
              <a:ext cx="1323191" cy="4733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2528" y="2255501"/>
              <a:ext cx="1323191" cy="47333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4601" y="2771890"/>
              <a:ext cx="1323191" cy="473336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4600" y="3290048"/>
              <a:ext cx="1323191" cy="47333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619" y="4952100"/>
            <a:ext cx="1828800" cy="3065931"/>
            <a:chOff x="2101329" y="1323189"/>
            <a:chExt cx="1828800" cy="3065931"/>
          </a:xfrm>
        </p:grpSpPr>
        <p:sp>
          <p:nvSpPr>
            <p:cNvPr id="11" name="Round Single Corner Rectangle 10"/>
            <p:cNvSpPr/>
            <p:nvPr/>
          </p:nvSpPr>
          <p:spPr>
            <a:xfrm>
              <a:off x="2101329" y="1323189"/>
              <a:ext cx="1828800" cy="3065931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01329" y="1323189"/>
              <a:ext cx="163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DSS Module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27239" y="1735574"/>
              <a:ext cx="1323191" cy="4733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25447" y="2251963"/>
              <a:ext cx="1323191" cy="47333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Parameters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25446" y="2771890"/>
              <a:ext cx="1323191" cy="473336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25445" y="3291817"/>
              <a:ext cx="1323191" cy="47333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Triggers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25444" y="3829733"/>
              <a:ext cx="1323191" cy="47333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Actions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337995" y="1148427"/>
            <a:ext cx="1828800" cy="3042631"/>
            <a:chOff x="4156039" y="1346489"/>
            <a:chExt cx="1828800" cy="3042631"/>
          </a:xfrm>
        </p:grpSpPr>
        <p:sp>
          <p:nvSpPr>
            <p:cNvPr id="14" name="Round Single Corner Rectangle 13"/>
            <p:cNvSpPr/>
            <p:nvPr/>
          </p:nvSpPr>
          <p:spPr>
            <a:xfrm>
              <a:off x="4156039" y="1346489"/>
              <a:ext cx="1828800" cy="3042631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56039" y="1346489"/>
              <a:ext cx="163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DS Rule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381948" y="1747224"/>
              <a:ext cx="1323191" cy="4733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381948" y="2777289"/>
              <a:ext cx="1323191" cy="47333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381948" y="2274332"/>
              <a:ext cx="1323191" cy="473336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Triggers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81947" y="3290048"/>
              <a:ext cx="1323191" cy="47333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Actions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65810" y="1148427"/>
            <a:ext cx="1828800" cy="3065931"/>
            <a:chOff x="6210749" y="1323189"/>
            <a:chExt cx="1828800" cy="3065931"/>
          </a:xfrm>
        </p:grpSpPr>
        <p:sp>
          <p:nvSpPr>
            <p:cNvPr id="17" name="Round Single Corner Rectangle 16"/>
            <p:cNvSpPr/>
            <p:nvPr/>
          </p:nvSpPr>
          <p:spPr>
            <a:xfrm>
              <a:off x="6210749" y="1323189"/>
              <a:ext cx="1828800" cy="3065931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0749" y="1323189"/>
              <a:ext cx="163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Doc Template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36659" y="1735574"/>
              <a:ext cx="1323191" cy="4733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436659" y="2251963"/>
              <a:ext cx="1323191" cy="47333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393625" y="1148426"/>
            <a:ext cx="1828800" cy="3042631"/>
            <a:chOff x="8297732" y="1346489"/>
            <a:chExt cx="1828800" cy="3042631"/>
          </a:xfrm>
        </p:grpSpPr>
        <p:sp>
          <p:nvSpPr>
            <p:cNvPr id="20" name="Round Single Corner Rectangle 19"/>
            <p:cNvSpPr/>
            <p:nvPr/>
          </p:nvSpPr>
          <p:spPr>
            <a:xfrm>
              <a:off x="8297732" y="1346489"/>
              <a:ext cx="1828800" cy="3042631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97732" y="1346489"/>
              <a:ext cx="163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Order Set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523642" y="1758874"/>
              <a:ext cx="1323191" cy="4733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8523641" y="2274332"/>
              <a:ext cx="1323191" cy="47333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523640" y="2790699"/>
              <a:ext cx="1323191" cy="47333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Actions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50128" y="1148427"/>
            <a:ext cx="1828800" cy="3065931"/>
            <a:chOff x="10352442" y="1323189"/>
            <a:chExt cx="1828800" cy="3065931"/>
          </a:xfrm>
        </p:grpSpPr>
        <p:sp>
          <p:nvSpPr>
            <p:cNvPr id="23" name="Round Single Corner Rectangle 22"/>
            <p:cNvSpPr/>
            <p:nvPr/>
          </p:nvSpPr>
          <p:spPr>
            <a:xfrm>
              <a:off x="10352442" y="1323189"/>
              <a:ext cx="1828800" cy="3065931"/>
            </a:xfrm>
            <a:prstGeom prst="round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352442" y="1323189"/>
              <a:ext cx="163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Measure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578352" y="1735574"/>
              <a:ext cx="1323191" cy="47333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Metadata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0574767" y="2251963"/>
              <a:ext cx="1323191" cy="47333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62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1214" y="258184"/>
            <a:ext cx="1323191" cy="47333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1210" y="2710924"/>
            <a:ext cx="1323191" cy="47333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1213" y="871369"/>
            <a:ext cx="1323191" cy="47333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1212" y="1484554"/>
            <a:ext cx="1323191" cy="47333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1211" y="2097739"/>
            <a:ext cx="1323191" cy="4733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1210" y="3324109"/>
            <a:ext cx="1323191" cy="47333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93091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08536E-412B-404E-88CC-84D06AC2D0A2}"/>
              </a:ext>
            </a:extLst>
          </p:cNvPr>
          <p:cNvSpPr/>
          <p:nvPr/>
        </p:nvSpPr>
        <p:spPr>
          <a:xfrm>
            <a:off x="1349829" y="2275114"/>
            <a:ext cx="1621971" cy="20014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D8DDCE-5D32-4D8F-895D-E963E4AEDD2D}"/>
              </a:ext>
            </a:extLst>
          </p:cNvPr>
          <p:cNvSpPr/>
          <p:nvPr/>
        </p:nvSpPr>
        <p:spPr>
          <a:xfrm>
            <a:off x="1534886" y="2590800"/>
            <a:ext cx="1240971" cy="15566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E2BD22-4B23-4CDE-AD0B-12E6FA773F80}"/>
              </a:ext>
            </a:extLst>
          </p:cNvPr>
          <p:cNvSpPr/>
          <p:nvPr/>
        </p:nvSpPr>
        <p:spPr>
          <a:xfrm>
            <a:off x="1665514" y="2982686"/>
            <a:ext cx="979715" cy="446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995E3-2293-4DD5-BA6F-7963E4492612}"/>
              </a:ext>
            </a:extLst>
          </p:cNvPr>
          <p:cNvSpPr/>
          <p:nvPr/>
        </p:nvSpPr>
        <p:spPr>
          <a:xfrm>
            <a:off x="1665514" y="3592285"/>
            <a:ext cx="979715" cy="446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A1A03F-7238-4852-98A6-368C17717848}"/>
              </a:ext>
            </a:extLst>
          </p:cNvPr>
          <p:cNvSpPr/>
          <p:nvPr/>
        </p:nvSpPr>
        <p:spPr>
          <a:xfrm>
            <a:off x="3215424" y="2975752"/>
            <a:ext cx="1455848" cy="446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8235E-5682-4B3B-BA59-6754001A7D31}"/>
              </a:ext>
            </a:extLst>
          </p:cNvPr>
          <p:cNvSpPr/>
          <p:nvPr/>
        </p:nvSpPr>
        <p:spPr>
          <a:xfrm>
            <a:off x="3215424" y="3585351"/>
            <a:ext cx="1455848" cy="446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8F3A77E-8565-41F2-8BCB-347D55B64FDB}"/>
              </a:ext>
            </a:extLst>
          </p:cNvPr>
          <p:cNvSpPr/>
          <p:nvPr/>
        </p:nvSpPr>
        <p:spPr>
          <a:xfrm>
            <a:off x="4931047" y="3361195"/>
            <a:ext cx="1012372" cy="28847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B01806-1B9E-408A-976F-2C93794E0228}"/>
              </a:ext>
            </a:extLst>
          </p:cNvPr>
          <p:cNvSpPr txBox="1"/>
          <p:nvPr/>
        </p:nvSpPr>
        <p:spPr>
          <a:xfrm>
            <a:off x="1349829" y="2273624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PlanDefinition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6079D1-B488-433E-B0B3-E8260CE15F96}"/>
              </a:ext>
            </a:extLst>
          </p:cNvPr>
          <p:cNvSpPr txBox="1"/>
          <p:nvPr/>
        </p:nvSpPr>
        <p:spPr>
          <a:xfrm>
            <a:off x="1534886" y="2600193"/>
            <a:ext cx="1216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(group)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634C0-549C-45E3-8EDB-BEAC7178ACFE}"/>
              </a:ext>
            </a:extLst>
          </p:cNvPr>
          <p:cNvSpPr txBox="1"/>
          <p:nvPr/>
        </p:nvSpPr>
        <p:spPr>
          <a:xfrm>
            <a:off x="1603648" y="2942111"/>
            <a:ext cx="112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(item)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0CD6E9-F17B-4154-9304-AEB4CC8EA97F}"/>
              </a:ext>
            </a:extLst>
          </p:cNvPr>
          <p:cNvSpPr txBox="1"/>
          <p:nvPr/>
        </p:nvSpPr>
        <p:spPr>
          <a:xfrm>
            <a:off x="1631001" y="3558144"/>
            <a:ext cx="112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(item)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BE706D-7658-4FBA-8FA7-8EB0084E1498}"/>
              </a:ext>
            </a:extLst>
          </p:cNvPr>
          <p:cNvSpPr txBox="1"/>
          <p:nvPr/>
        </p:nvSpPr>
        <p:spPr>
          <a:xfrm>
            <a:off x="1697397" y="3185795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definition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A0C798-3FDE-47BF-BD54-2C762139CEFF}"/>
              </a:ext>
            </a:extLst>
          </p:cNvPr>
          <p:cNvSpPr txBox="1"/>
          <p:nvPr/>
        </p:nvSpPr>
        <p:spPr>
          <a:xfrm>
            <a:off x="1687550" y="3793675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definition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068B62-C80F-4EFD-A627-C80869E555CC}"/>
              </a:ext>
            </a:extLst>
          </p:cNvPr>
          <p:cNvSpPr txBox="1"/>
          <p:nvPr/>
        </p:nvSpPr>
        <p:spPr>
          <a:xfrm>
            <a:off x="3215424" y="3045020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ActivityDefinition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2DA4C1-869D-49F5-AB9A-3755260CFF4E}"/>
              </a:ext>
            </a:extLst>
          </p:cNvPr>
          <p:cNvSpPr txBox="1"/>
          <p:nvPr/>
        </p:nvSpPr>
        <p:spPr>
          <a:xfrm>
            <a:off x="3215424" y="36546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ActivityDefinition</a:t>
            </a:r>
            <a:endParaRPr lang="en-US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E3B915-B297-49E6-B9A2-363B1759D62F}"/>
              </a:ext>
            </a:extLst>
          </p:cNvPr>
          <p:cNvSpPr/>
          <p:nvPr/>
        </p:nvSpPr>
        <p:spPr>
          <a:xfrm>
            <a:off x="6185689" y="2273624"/>
            <a:ext cx="1751475" cy="200148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231ABE-339F-472D-A498-A5486AC5DC45}"/>
              </a:ext>
            </a:extLst>
          </p:cNvPr>
          <p:cNvSpPr/>
          <p:nvPr/>
        </p:nvSpPr>
        <p:spPr>
          <a:xfrm>
            <a:off x="6370746" y="2589310"/>
            <a:ext cx="1406570" cy="15566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C0B47F-A4F9-4A75-A250-B91DAB809D21}"/>
              </a:ext>
            </a:extLst>
          </p:cNvPr>
          <p:cNvSpPr/>
          <p:nvPr/>
        </p:nvSpPr>
        <p:spPr>
          <a:xfrm>
            <a:off x="6501374" y="2981196"/>
            <a:ext cx="1085987" cy="446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DF2A93-854B-45C8-9220-F58219E2CB70}"/>
              </a:ext>
            </a:extLst>
          </p:cNvPr>
          <p:cNvSpPr/>
          <p:nvPr/>
        </p:nvSpPr>
        <p:spPr>
          <a:xfrm>
            <a:off x="6501374" y="3590795"/>
            <a:ext cx="1085987" cy="446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D126D3-7897-4703-BCA3-45086A8037D6}"/>
              </a:ext>
            </a:extLst>
          </p:cNvPr>
          <p:cNvSpPr/>
          <p:nvPr/>
        </p:nvSpPr>
        <p:spPr>
          <a:xfrm>
            <a:off x="8059634" y="2975752"/>
            <a:ext cx="1607875" cy="446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674899-6725-4B2A-B388-986E722C7B6A}"/>
              </a:ext>
            </a:extLst>
          </p:cNvPr>
          <p:cNvSpPr/>
          <p:nvPr/>
        </p:nvSpPr>
        <p:spPr>
          <a:xfrm>
            <a:off x="8054316" y="3585351"/>
            <a:ext cx="1607876" cy="446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219CED-21CF-443B-BFFB-87C1052A02BB}"/>
              </a:ext>
            </a:extLst>
          </p:cNvPr>
          <p:cNvSpPr txBox="1"/>
          <p:nvPr/>
        </p:nvSpPr>
        <p:spPr>
          <a:xfrm>
            <a:off x="6185689" y="2272134"/>
            <a:ext cx="1780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RequestOrchestration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12367D-0F0F-4214-96CD-8976A684C8C8}"/>
              </a:ext>
            </a:extLst>
          </p:cNvPr>
          <p:cNvSpPr txBox="1"/>
          <p:nvPr/>
        </p:nvSpPr>
        <p:spPr>
          <a:xfrm>
            <a:off x="6370746" y="2598703"/>
            <a:ext cx="1216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(group)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7A12EA-9712-4CA2-98E5-791CD5A8896F}"/>
              </a:ext>
            </a:extLst>
          </p:cNvPr>
          <p:cNvSpPr txBox="1"/>
          <p:nvPr/>
        </p:nvSpPr>
        <p:spPr>
          <a:xfrm>
            <a:off x="6439508" y="2940621"/>
            <a:ext cx="112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(item)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3CC99F-8A8B-42FD-B710-AC69F78A44BE}"/>
              </a:ext>
            </a:extLst>
          </p:cNvPr>
          <p:cNvSpPr txBox="1"/>
          <p:nvPr/>
        </p:nvSpPr>
        <p:spPr>
          <a:xfrm>
            <a:off x="6466861" y="3556654"/>
            <a:ext cx="112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(item)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8B50D5-C78D-4248-BF04-8D7A243091FA}"/>
              </a:ext>
            </a:extLst>
          </p:cNvPr>
          <p:cNvSpPr txBox="1"/>
          <p:nvPr/>
        </p:nvSpPr>
        <p:spPr>
          <a:xfrm>
            <a:off x="6533257" y="3184305"/>
            <a:ext cx="819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4F34F5-4848-47DE-87CF-326839EA863A}"/>
              </a:ext>
            </a:extLst>
          </p:cNvPr>
          <p:cNvSpPr txBox="1"/>
          <p:nvPr/>
        </p:nvSpPr>
        <p:spPr>
          <a:xfrm>
            <a:off x="6523410" y="3792185"/>
            <a:ext cx="819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resource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E69029-54AF-4F26-A1B4-E50AFE82FC63}"/>
              </a:ext>
            </a:extLst>
          </p:cNvPr>
          <p:cNvSpPr txBox="1"/>
          <p:nvPr/>
        </p:nvSpPr>
        <p:spPr>
          <a:xfrm>
            <a:off x="8248654" y="3053418"/>
            <a:ext cx="1301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ServiceRequest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3B57A0-2435-4D9E-BAB1-57CC62D075E4}"/>
              </a:ext>
            </a:extLst>
          </p:cNvPr>
          <p:cNvSpPr txBox="1"/>
          <p:nvPr/>
        </p:nvSpPr>
        <p:spPr>
          <a:xfrm>
            <a:off x="8054316" y="3654620"/>
            <a:ext cx="1607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MedicationRequest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CC500F8-7E17-4F53-B849-9F6D307BFFDA}"/>
              </a:ext>
            </a:extLst>
          </p:cNvPr>
          <p:cNvCxnSpPr>
            <a:stCxn id="4" idx="3"/>
            <a:endCxn id="40" idx="1"/>
          </p:cNvCxnSpPr>
          <p:nvPr/>
        </p:nvCxnSpPr>
        <p:spPr>
          <a:xfrm flipV="1">
            <a:off x="2645229" y="3198909"/>
            <a:ext cx="570195" cy="6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E6FE3B8-7414-4154-B780-6F6DDD6766BD}"/>
              </a:ext>
            </a:extLst>
          </p:cNvPr>
          <p:cNvCxnSpPr/>
          <p:nvPr/>
        </p:nvCxnSpPr>
        <p:spPr>
          <a:xfrm flipV="1">
            <a:off x="2645229" y="3831765"/>
            <a:ext cx="570195" cy="6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F1269B-B1BA-416C-8280-ADBF533A36BB}"/>
              </a:ext>
            </a:extLst>
          </p:cNvPr>
          <p:cNvCxnSpPr>
            <a:cxnSpLocks/>
          </p:cNvCxnSpPr>
          <p:nvPr/>
        </p:nvCxnSpPr>
        <p:spPr>
          <a:xfrm flipV="1">
            <a:off x="7587361" y="3209795"/>
            <a:ext cx="471964" cy="6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D92B762-DEAA-40E7-946B-FCF0F47740C1}"/>
              </a:ext>
            </a:extLst>
          </p:cNvPr>
          <p:cNvCxnSpPr>
            <a:cxnSpLocks/>
          </p:cNvCxnSpPr>
          <p:nvPr/>
        </p:nvCxnSpPr>
        <p:spPr>
          <a:xfrm flipV="1">
            <a:off x="7609397" y="3842651"/>
            <a:ext cx="449928" cy="6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0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1233" y="677732"/>
            <a:ext cx="183955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EHR Radiology Workflow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64131" y="683109"/>
            <a:ext cx="183955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Guideline Appropriate Ordering Service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980790" y="925158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4980790" y="1285538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22174" y="2049334"/>
            <a:ext cx="5900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Clinician is placing an order for a diagnostic imaging study</a:t>
            </a:r>
          </a:p>
          <a:p>
            <a:pPr marL="342900" indent="-342900">
              <a:buAutoNum type="arabicPeriod"/>
            </a:pPr>
            <a:r>
              <a:rPr lang="en-US" dirty="0"/>
              <a:t>EHR gathers the appropriate information and issues an assessment request to the Guideline Appropriate Ordering Service</a:t>
            </a:r>
          </a:p>
          <a:p>
            <a:pPr marL="342900" indent="-342900">
              <a:buAutoNum type="arabicPeriod"/>
            </a:pPr>
            <a:r>
              <a:rPr lang="en-US" dirty="0"/>
              <a:t>The service determines the appropriateness of the order and returns the assessment score and relevant guideline</a:t>
            </a:r>
          </a:p>
          <a:p>
            <a:pPr marL="342900" indent="-342900">
              <a:buAutoNum type="arabicPeriod"/>
            </a:pPr>
            <a:r>
              <a:rPr lang="en-US" dirty="0"/>
              <a:t>EHR presents the assessment to the ordering clinician</a:t>
            </a:r>
          </a:p>
        </p:txBody>
      </p:sp>
    </p:spTree>
    <p:extLst>
      <p:ext uri="{BB962C8B-B14F-4D97-AF65-F5344CB8AC3E}">
        <p14:creationId xmlns:p14="http://schemas.microsoft.com/office/powerpoint/2010/main" val="38202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0167" y="2764716"/>
            <a:ext cx="59005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Clinician is placing an order for a diagnostic imaging study</a:t>
            </a:r>
          </a:p>
          <a:p>
            <a:pPr marL="342900" indent="-342900">
              <a:buAutoNum type="arabicPeriod"/>
            </a:pPr>
            <a:r>
              <a:rPr lang="en-US" dirty="0"/>
              <a:t>EHR gathers the appropriate information and issues an assessment request to the Guideline Appropriate Ordering Service</a:t>
            </a:r>
          </a:p>
          <a:p>
            <a:pPr marL="342900" indent="-342900">
              <a:buAutoNum type="arabicPeriod"/>
            </a:pPr>
            <a:r>
              <a:rPr lang="en-US" dirty="0"/>
              <a:t>The service determines the appropriateness of the order and returns the assessment score and relevant guideline</a:t>
            </a:r>
          </a:p>
          <a:p>
            <a:pPr marL="342900" indent="-342900">
              <a:buAutoNum type="arabicPeriod"/>
            </a:pPr>
            <a:r>
              <a:rPr lang="en-US" dirty="0"/>
              <a:t>EHR presents the assessment to the ordering clinician</a:t>
            </a:r>
          </a:p>
          <a:p>
            <a:pPr marL="342900" indent="-342900">
              <a:buAutoNum type="arabicPeriod"/>
            </a:pPr>
            <a:r>
              <a:rPr lang="en-US" dirty="0"/>
              <a:t>If the service indicates that more information is needed to obtain a more accurate assessment, the clinician is prompted to provide the information, and the request is repeated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69110" y="754828"/>
            <a:ext cx="1839557" cy="176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Client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92008" y="754828"/>
            <a:ext cx="1839557" cy="1762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Service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808667" y="1002254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4808667" y="1362634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8667" y="1694341"/>
            <a:ext cx="1183341" cy="2259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0800000">
            <a:off x="4808667" y="2054721"/>
            <a:ext cx="1183341" cy="22590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59859" y="839096"/>
            <a:ext cx="183955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EHR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74597" y="839095"/>
            <a:ext cx="1839557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Guidance Service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691256" y="1086521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6691256" y="1446901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82757" y="839095"/>
            <a:ext cx="2108499" cy="1129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Publish/Subscribe Service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399416" y="1088315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399416" y="1448695"/>
            <a:ext cx="1183341" cy="22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13876" y="2207122"/>
            <a:ext cx="704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Asynchronous, Indirect Guidance using Event Publish/Subscribe Service</a:t>
            </a:r>
          </a:p>
        </p:txBody>
      </p:sp>
    </p:spTree>
    <p:extLst>
      <p:ext uri="{BB962C8B-B14F-4D97-AF65-F5344CB8AC3E}">
        <p14:creationId xmlns:p14="http://schemas.microsoft.com/office/powerpoint/2010/main" val="274482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79810" y="4615031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EHR with Internal CDS Engine</a:t>
            </a:r>
          </a:p>
        </p:txBody>
      </p:sp>
      <p:sp>
        <p:nvSpPr>
          <p:cNvPr id="3" name="Flowchart: Multidocument 2"/>
          <p:cNvSpPr/>
          <p:nvPr/>
        </p:nvSpPr>
        <p:spPr>
          <a:xfrm>
            <a:off x="5400338" y="2705546"/>
            <a:ext cx="1065007" cy="1247887"/>
          </a:xfrm>
          <a:prstGeom prst="flowChartMulti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200860" y="4615031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CDS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21910" y="4615031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Dataset w/ Analytics Engine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42960" y="4615031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Reporting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079810" y="1229959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EHR and Content Vendors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00859" y="1228165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Hospitals and Institutions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21910" y="1228165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Medical Societies and Associations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442960" y="1228165"/>
            <a:ext cx="17319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Reporting Agencies</a:t>
            </a:r>
          </a:p>
        </p:txBody>
      </p:sp>
      <p:cxnSp>
        <p:nvCxnSpPr>
          <p:cNvPr id="13" name="Straight Arrow Connector 12"/>
          <p:cNvCxnSpPr>
            <a:stCxn id="8" idx="2"/>
            <a:endCxn id="3" idx="0"/>
          </p:cNvCxnSpPr>
          <p:nvPr/>
        </p:nvCxnSpPr>
        <p:spPr>
          <a:xfrm>
            <a:off x="2945801" y="2144359"/>
            <a:ext cx="3060309" cy="561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3" idx="0"/>
          </p:cNvCxnSpPr>
          <p:nvPr/>
        </p:nvCxnSpPr>
        <p:spPr>
          <a:xfrm>
            <a:off x="5066850" y="2142565"/>
            <a:ext cx="939260" cy="562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3" idx="0"/>
          </p:cNvCxnSpPr>
          <p:nvPr/>
        </p:nvCxnSpPr>
        <p:spPr>
          <a:xfrm flipH="1">
            <a:off x="6006110" y="2142565"/>
            <a:ext cx="1181791" cy="562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3" idx="0"/>
          </p:cNvCxnSpPr>
          <p:nvPr/>
        </p:nvCxnSpPr>
        <p:spPr>
          <a:xfrm flipH="1">
            <a:off x="6006110" y="2142565"/>
            <a:ext cx="3302841" cy="562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2"/>
            <a:endCxn id="2" idx="0"/>
          </p:cNvCxnSpPr>
          <p:nvPr/>
        </p:nvCxnSpPr>
        <p:spPr>
          <a:xfrm flipH="1">
            <a:off x="2945801" y="3906175"/>
            <a:ext cx="2912983" cy="708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" idx="2"/>
            <a:endCxn id="5" idx="0"/>
          </p:cNvCxnSpPr>
          <p:nvPr/>
        </p:nvCxnSpPr>
        <p:spPr>
          <a:xfrm flipH="1">
            <a:off x="5066851" y="3906175"/>
            <a:ext cx="791933" cy="708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2"/>
            <a:endCxn id="6" idx="0"/>
          </p:cNvCxnSpPr>
          <p:nvPr/>
        </p:nvCxnSpPr>
        <p:spPr>
          <a:xfrm>
            <a:off x="5858784" y="3906175"/>
            <a:ext cx="1329117" cy="708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2"/>
            <a:endCxn id="7" idx="0"/>
          </p:cNvCxnSpPr>
          <p:nvPr/>
        </p:nvCxnSpPr>
        <p:spPr>
          <a:xfrm>
            <a:off x="5858784" y="3906175"/>
            <a:ext cx="3450167" cy="708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53895" y="673270"/>
            <a:ext cx="195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Producers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6119" y="5815660"/>
            <a:ext cx="203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 Consumers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79810" y="3143942"/>
            <a:ext cx="304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Shareable Knowledge Artifacts</a:t>
            </a:r>
          </a:p>
        </p:txBody>
      </p:sp>
    </p:spTree>
    <p:extLst>
      <p:ext uri="{BB962C8B-B14F-4D97-AF65-F5344CB8AC3E}">
        <p14:creationId xmlns:p14="http://schemas.microsoft.com/office/powerpoint/2010/main" val="32124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0762" y="473336"/>
            <a:ext cx="7680961" cy="5400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0762" y="473336"/>
            <a:ext cx="436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1976" y="946674"/>
            <a:ext cx="7379747" cy="3472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976" y="94667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Group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7737" y="1398494"/>
            <a:ext cx="7013986" cy="1484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87736" y="1420010"/>
            <a:ext cx="2753957" cy="36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87736" y="3028341"/>
            <a:ext cx="7013987" cy="1391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87736" y="3057871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Stratifiers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1220" y="4559627"/>
            <a:ext cx="7390504" cy="131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11219" y="4574614"/>
            <a:ext cx="319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Supplemental Data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554480" y="1893368"/>
            <a:ext cx="1543722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Pop.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64946" y="1887062"/>
            <a:ext cx="1538344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Denominator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70034" y="1887062"/>
            <a:ext cx="1538344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Denominator Exclusions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75122" y="1854789"/>
            <a:ext cx="1538344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Numerator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554480" y="3531208"/>
            <a:ext cx="1543722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Range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59568" y="3505631"/>
            <a:ext cx="1543722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215614" y="4982233"/>
            <a:ext cx="1543722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04564" y="4976334"/>
            <a:ext cx="1543722" cy="7763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Deceased</a:t>
            </a:r>
          </a:p>
        </p:txBody>
      </p:sp>
    </p:spTree>
    <p:extLst>
      <p:ext uri="{BB962C8B-B14F-4D97-AF65-F5344CB8AC3E}">
        <p14:creationId xmlns:p14="http://schemas.microsoft.com/office/powerpoint/2010/main" val="362049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51821" y="645458"/>
            <a:ext cx="2216075" cy="2969111"/>
            <a:chOff x="720763" y="473336"/>
            <a:chExt cx="2947596" cy="5400339"/>
          </a:xfrm>
        </p:grpSpPr>
        <p:sp>
          <p:nvSpPr>
            <p:cNvPr id="3" name="Rectangle 2"/>
            <p:cNvSpPr/>
            <p:nvPr/>
          </p:nvSpPr>
          <p:spPr>
            <a:xfrm>
              <a:off x="720763" y="473336"/>
              <a:ext cx="2947596" cy="5400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0763" y="473336"/>
              <a:ext cx="2947596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Measure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21977" y="946674"/>
              <a:ext cx="2646382" cy="3472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1976" y="946673"/>
              <a:ext cx="2646382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Population Group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87737" y="1398494"/>
              <a:ext cx="2280621" cy="14845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87737" y="1420009"/>
              <a:ext cx="2280622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Populations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87737" y="3028341"/>
              <a:ext cx="2280622" cy="1391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87737" y="3057872"/>
              <a:ext cx="2280622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Stratifiers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1220" y="4559627"/>
              <a:ext cx="2657138" cy="1314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1219" y="4574614"/>
              <a:ext cx="2657139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Supplemental Data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54480" y="1893368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IP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97971" y="1906802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DEN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554480" y="3465490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Age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7971" y="3478924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Gend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01271" y="4972976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Gend</a:t>
              </a:r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194560" y="4972974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983543" y="645458"/>
            <a:ext cx="2216075" cy="2969111"/>
            <a:chOff x="3078480" y="645457"/>
            <a:chExt cx="2216075" cy="2969111"/>
          </a:xfrm>
        </p:grpSpPr>
        <p:grpSp>
          <p:nvGrpSpPr>
            <p:cNvPr id="44" name="Group 43"/>
            <p:cNvGrpSpPr/>
            <p:nvPr/>
          </p:nvGrpSpPr>
          <p:grpSpPr>
            <a:xfrm>
              <a:off x="3078480" y="645457"/>
              <a:ext cx="2216075" cy="2969111"/>
              <a:chOff x="3078480" y="645457"/>
              <a:chExt cx="2216075" cy="296911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078480" y="645457"/>
                <a:ext cx="2216075" cy="29691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078480" y="645457"/>
                <a:ext cx="2216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MeasureReport</a:t>
                </a:r>
                <a:r>
                  <a:rPr lang="en-US" sz="1200" dirty="0"/>
                  <a:t> - Summary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04940" y="905699"/>
                <a:ext cx="1989615" cy="19094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304939" y="905698"/>
                <a:ext cx="1989615" cy="241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Population Group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579927" y="1154110"/>
                <a:ext cx="1714627" cy="8162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579927" y="1165939"/>
                <a:ext cx="1714628" cy="241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Populations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79927" y="2050201"/>
                <a:ext cx="1714628" cy="7649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79927" y="2066437"/>
                <a:ext cx="1714628" cy="241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Stratifiers</a:t>
                </a:r>
                <a:endParaRPr lang="en-US" sz="12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296853" y="2892103"/>
                <a:ext cx="1997702" cy="7224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296852" y="2900343"/>
                <a:ext cx="1997702" cy="241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Supplemental Data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705289" y="1426192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500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489811" y="1433578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250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705289" y="2290546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4489811" y="2297932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430976" y="3115980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224260" y="3103921"/>
                <a:ext cx="659161" cy="4268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45" name="Oval 44"/>
            <p:cNvSpPr/>
            <p:nvPr/>
          </p:nvSpPr>
          <p:spPr>
            <a:xfrm>
              <a:off x="3764669" y="2308373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4007235" y="2470091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4536005" y="2334225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4782684" y="2495943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483545" y="3142279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730224" y="3303997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278178" y="3139818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4524857" y="3301536"/>
              <a:ext cx="329581" cy="202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82175" y="2303960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09881" y="2467118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38725" y="2327060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77189" y="2490218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77088" y="3125522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43619" y="3307895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250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38199" y="3137885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28357" y="3295305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96976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51821" y="645458"/>
            <a:ext cx="2216075" cy="2969111"/>
            <a:chOff x="720763" y="473336"/>
            <a:chExt cx="2947596" cy="5400339"/>
          </a:xfrm>
        </p:grpSpPr>
        <p:sp>
          <p:nvSpPr>
            <p:cNvPr id="3" name="Rectangle 2"/>
            <p:cNvSpPr/>
            <p:nvPr/>
          </p:nvSpPr>
          <p:spPr>
            <a:xfrm>
              <a:off x="720763" y="473336"/>
              <a:ext cx="2947596" cy="54003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20763" y="473336"/>
              <a:ext cx="2947596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Measure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21977" y="946674"/>
              <a:ext cx="2646382" cy="3472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21976" y="946673"/>
              <a:ext cx="2646382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Population Group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87737" y="1398494"/>
              <a:ext cx="2280621" cy="14845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87737" y="1420009"/>
              <a:ext cx="2280622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Populations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87737" y="3028341"/>
              <a:ext cx="2280622" cy="1391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87737" y="3057872"/>
              <a:ext cx="2280622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Stratifiers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1220" y="4559627"/>
              <a:ext cx="2657138" cy="1314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1219" y="4574614"/>
              <a:ext cx="2657139" cy="44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Supplemental Data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554480" y="1893368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IP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97971" y="1906802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DEN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554480" y="3465490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Age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7971" y="3478924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Gend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01271" y="4972976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Gend</a:t>
              </a:r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194560" y="4972974"/>
              <a:ext cx="876748" cy="77635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983543" y="645458"/>
            <a:ext cx="2216075" cy="4525706"/>
            <a:chOff x="3078480" y="645457"/>
            <a:chExt cx="2216075" cy="4525706"/>
          </a:xfrm>
        </p:grpSpPr>
        <p:grpSp>
          <p:nvGrpSpPr>
            <p:cNvPr id="54" name="Group 53"/>
            <p:cNvGrpSpPr/>
            <p:nvPr/>
          </p:nvGrpSpPr>
          <p:grpSpPr>
            <a:xfrm>
              <a:off x="3078480" y="645457"/>
              <a:ext cx="2216075" cy="2969111"/>
              <a:chOff x="3078480" y="645457"/>
              <a:chExt cx="2216075" cy="2969111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078480" y="645457"/>
                <a:ext cx="2216075" cy="2969111"/>
                <a:chOff x="3078480" y="645457"/>
                <a:chExt cx="2216075" cy="2969111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3078480" y="645457"/>
                  <a:ext cx="2216075" cy="296911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078480" y="645457"/>
                  <a:ext cx="221607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MeasureReport</a:t>
                  </a:r>
                  <a:r>
                    <a:rPr lang="en-US" sz="1200" dirty="0"/>
                    <a:t> - Individual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304940" y="905699"/>
                  <a:ext cx="1989615" cy="190944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304939" y="905698"/>
                  <a:ext cx="1989615" cy="241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Population Group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79927" y="1154110"/>
                  <a:ext cx="1714627" cy="81621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579927" y="1165939"/>
                  <a:ext cx="1714628" cy="241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Populations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579927" y="2050201"/>
                  <a:ext cx="1714628" cy="7649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579927" y="2066437"/>
                  <a:ext cx="1714628" cy="241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Stratifiers</a:t>
                  </a:r>
                  <a:endParaRPr lang="en-US" sz="12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296853" y="2892103"/>
                  <a:ext cx="1997702" cy="72246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296852" y="2900343"/>
                  <a:ext cx="1997702" cy="241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Supplemental Data</a:t>
                  </a: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705289" y="1426192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4489811" y="1433578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3705289" y="2290546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4489811" y="2297932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3430976" y="3115980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4224260" y="3103921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sp>
            <p:nvSpPr>
              <p:cNvPr id="45" name="Oval 44"/>
              <p:cNvSpPr/>
              <p:nvPr/>
            </p:nvSpPr>
            <p:spPr>
              <a:xfrm>
                <a:off x="3760556" y="2308373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007235" y="2470091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536005" y="2334225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782684" y="2495943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483545" y="3142279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30224" y="3303997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78178" y="3139818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524857" y="3301536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1</a:t>
                </a:r>
              </a:p>
            </p:txBody>
          </p:sp>
        </p:grpSp>
        <p:sp>
          <p:nvSpPr>
            <p:cNvPr id="55" name="Flowchart: Multidocument 54"/>
            <p:cNvSpPr/>
            <p:nvPr/>
          </p:nvSpPr>
          <p:spPr>
            <a:xfrm>
              <a:off x="3693908" y="4052842"/>
              <a:ext cx="1060704" cy="1118321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Resources</a:t>
              </a:r>
              <a:endParaRPr lang="en-US" dirty="0"/>
            </a:p>
          </p:txBody>
        </p:sp>
        <p:cxnSp>
          <p:nvCxnSpPr>
            <p:cNvPr id="57" name="Straight Arrow Connector 56"/>
            <p:cNvCxnSpPr>
              <a:stCxn id="36" idx="2"/>
              <a:endCxn id="55" idx="0"/>
            </p:cNvCxnSpPr>
            <p:nvPr/>
          </p:nvCxnSpPr>
          <p:spPr>
            <a:xfrm>
              <a:off x="4295704" y="3614568"/>
              <a:ext cx="1529" cy="438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948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38DE40-B651-CCA9-89F3-B03477D871E6}"/>
              </a:ext>
            </a:extLst>
          </p:cNvPr>
          <p:cNvSpPr/>
          <p:nvPr/>
        </p:nvSpPr>
        <p:spPr>
          <a:xfrm>
            <a:off x="4452628" y="646810"/>
            <a:ext cx="4135582" cy="2070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961567" y="516366"/>
            <a:ext cx="2216075" cy="2969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1961567" y="516366"/>
            <a:ext cx="221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MeasureReport</a:t>
            </a:r>
            <a:r>
              <a:rPr lang="en-US" sz="1200" dirty="0"/>
              <a:t> – Subject-List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88027" y="776608"/>
            <a:ext cx="1989615" cy="1909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188026" y="776607"/>
            <a:ext cx="1989615" cy="24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Population Group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63014" y="1025019"/>
            <a:ext cx="1714627" cy="8162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2463014" y="1036848"/>
            <a:ext cx="1714628" cy="24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Populations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63014" y="1921110"/>
            <a:ext cx="1714628" cy="764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2463014" y="1937346"/>
            <a:ext cx="1714628" cy="24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Stratifiers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2179940" y="2763012"/>
            <a:ext cx="1997702" cy="7224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2179939" y="2771252"/>
            <a:ext cx="1997702" cy="24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Supplemental Data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588376" y="1297101"/>
            <a:ext cx="659161" cy="4268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500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372898" y="1304487"/>
            <a:ext cx="659161" cy="4268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250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588376" y="2161455"/>
            <a:ext cx="659161" cy="4268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372898" y="2168841"/>
            <a:ext cx="659161" cy="4268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2314063" y="2986889"/>
            <a:ext cx="659161" cy="4268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107347" y="2974830"/>
            <a:ext cx="659161" cy="4268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2647756" y="2179282"/>
            <a:ext cx="329581" cy="202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7" name="Oval 46"/>
          <p:cNvSpPr/>
          <p:nvPr/>
        </p:nvSpPr>
        <p:spPr>
          <a:xfrm>
            <a:off x="2890322" y="2341000"/>
            <a:ext cx="329581" cy="202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8" name="Oval 47"/>
          <p:cNvSpPr/>
          <p:nvPr/>
        </p:nvSpPr>
        <p:spPr>
          <a:xfrm>
            <a:off x="3419092" y="2205134"/>
            <a:ext cx="329581" cy="202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9" name="Oval 48"/>
          <p:cNvSpPr/>
          <p:nvPr/>
        </p:nvSpPr>
        <p:spPr>
          <a:xfrm>
            <a:off x="3665771" y="2366852"/>
            <a:ext cx="329581" cy="202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0" name="Oval 49"/>
          <p:cNvSpPr/>
          <p:nvPr/>
        </p:nvSpPr>
        <p:spPr>
          <a:xfrm>
            <a:off x="2366632" y="3013188"/>
            <a:ext cx="329581" cy="202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1" name="Oval 50"/>
          <p:cNvSpPr/>
          <p:nvPr/>
        </p:nvSpPr>
        <p:spPr>
          <a:xfrm>
            <a:off x="2613311" y="3174906"/>
            <a:ext cx="329581" cy="202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2" name="Oval 51"/>
          <p:cNvSpPr/>
          <p:nvPr/>
        </p:nvSpPr>
        <p:spPr>
          <a:xfrm>
            <a:off x="3161265" y="3010727"/>
            <a:ext cx="329581" cy="202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3" name="Oval 52"/>
          <p:cNvSpPr/>
          <p:nvPr/>
        </p:nvSpPr>
        <p:spPr>
          <a:xfrm>
            <a:off x="3407944" y="3172445"/>
            <a:ext cx="329581" cy="202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2660199" y="2174868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87905" y="2338026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16749" y="2197968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55213" y="2361126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55112" y="2996430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21643" y="3178803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250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16223" y="3008793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06381" y="3166213"/>
            <a:ext cx="37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500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157452" y="3313342"/>
            <a:ext cx="1317268" cy="2880992"/>
            <a:chOff x="3078480" y="645457"/>
            <a:chExt cx="2216075" cy="4525704"/>
          </a:xfrm>
        </p:grpSpPr>
        <p:grpSp>
          <p:nvGrpSpPr>
            <p:cNvPr id="57" name="Group 56"/>
            <p:cNvGrpSpPr/>
            <p:nvPr/>
          </p:nvGrpSpPr>
          <p:grpSpPr>
            <a:xfrm>
              <a:off x="3078480" y="645457"/>
              <a:ext cx="2216075" cy="2969111"/>
              <a:chOff x="3078480" y="645457"/>
              <a:chExt cx="2216075" cy="2969111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3078480" y="645457"/>
                <a:ext cx="2216075" cy="2969111"/>
                <a:chOff x="3078480" y="645457"/>
                <a:chExt cx="2216075" cy="2969111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3078480" y="645457"/>
                  <a:ext cx="2216075" cy="296911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3078480" y="645457"/>
                  <a:ext cx="2216075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/>
                    <a:t>MeasureReport</a:t>
                  </a:r>
                  <a:r>
                    <a:rPr lang="en-US" sz="700" dirty="0"/>
                    <a:t> - Individual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3304940" y="905699"/>
                  <a:ext cx="1989615" cy="190944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304940" y="905698"/>
                  <a:ext cx="1989615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Population Group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579927" y="1154110"/>
                  <a:ext cx="1714627" cy="81621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3579928" y="1165940"/>
                  <a:ext cx="1714627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Populations</a:t>
                  </a: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579927" y="2050201"/>
                  <a:ext cx="1714628" cy="7649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3579928" y="2066436"/>
                  <a:ext cx="1714627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/>
                    <a:t>Stratifiers</a:t>
                  </a:r>
                  <a:endParaRPr lang="en-US" sz="700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296853" y="2892103"/>
                  <a:ext cx="1997702" cy="72246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3296853" y="2900343"/>
                  <a:ext cx="1997702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Supplemental Data</a:t>
                  </a:r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3705289" y="1426192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1</a:t>
                  </a: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4489811" y="1433578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1</a:t>
                  </a: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3705289" y="2290546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4489811" y="2297932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3430976" y="3115980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4224260" y="3103921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</p:grpSp>
          <p:sp>
            <p:nvSpPr>
              <p:cNvPr id="67" name="Oval 66"/>
              <p:cNvSpPr/>
              <p:nvPr/>
            </p:nvSpPr>
            <p:spPr>
              <a:xfrm>
                <a:off x="3760556" y="2308373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007235" y="2470091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536005" y="2334225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4782684" y="2495943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483545" y="3142279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730224" y="3303997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278178" y="3139818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4524857" y="3301536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</p:grpSp>
        <p:sp>
          <p:nvSpPr>
            <p:cNvPr id="64" name="Flowchart: Multidocument 63"/>
            <p:cNvSpPr/>
            <p:nvPr/>
          </p:nvSpPr>
          <p:spPr>
            <a:xfrm>
              <a:off x="3638421" y="4052841"/>
              <a:ext cx="1171678" cy="1118320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Resources</a:t>
              </a:r>
              <a:endParaRPr lang="en-US" sz="1000" dirty="0"/>
            </a:p>
          </p:txBody>
        </p:sp>
        <p:cxnSp>
          <p:nvCxnSpPr>
            <p:cNvPr id="65" name="Straight Arrow Connector 64"/>
            <p:cNvCxnSpPr>
              <a:stCxn id="83" idx="2"/>
              <a:endCxn id="64" idx="0"/>
            </p:cNvCxnSpPr>
            <p:nvPr/>
          </p:nvCxnSpPr>
          <p:spPr>
            <a:xfrm>
              <a:off x="4295704" y="3614567"/>
              <a:ext cx="9164" cy="438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621035" y="3301373"/>
            <a:ext cx="1317268" cy="2880992"/>
            <a:chOff x="3078480" y="645457"/>
            <a:chExt cx="2216075" cy="4525704"/>
          </a:xfrm>
        </p:grpSpPr>
        <p:grpSp>
          <p:nvGrpSpPr>
            <p:cNvPr id="121" name="Group 120"/>
            <p:cNvGrpSpPr/>
            <p:nvPr/>
          </p:nvGrpSpPr>
          <p:grpSpPr>
            <a:xfrm>
              <a:off x="3078480" y="645457"/>
              <a:ext cx="2216075" cy="2969111"/>
              <a:chOff x="3078480" y="645457"/>
              <a:chExt cx="2216075" cy="2969111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078480" y="645457"/>
                <a:ext cx="2216075" cy="2969111"/>
                <a:chOff x="3078480" y="645457"/>
                <a:chExt cx="2216075" cy="2969111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3078480" y="645457"/>
                  <a:ext cx="2216075" cy="296911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3078480" y="645457"/>
                  <a:ext cx="2216075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/>
                    <a:t>MeasureReport</a:t>
                  </a:r>
                  <a:r>
                    <a:rPr lang="en-US" sz="700" dirty="0"/>
                    <a:t> - Individual</a:t>
                  </a: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304940" y="905699"/>
                  <a:ext cx="1989615" cy="190944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3304940" y="905698"/>
                  <a:ext cx="1989615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Population Group</a:t>
                  </a: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579927" y="1154110"/>
                  <a:ext cx="1714627" cy="81621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3579928" y="1165940"/>
                  <a:ext cx="1714627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Populations</a:t>
                  </a: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3579927" y="2050201"/>
                  <a:ext cx="1714628" cy="7649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3579928" y="2066436"/>
                  <a:ext cx="1714627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 err="1"/>
                    <a:t>Stratifiers</a:t>
                  </a:r>
                  <a:endParaRPr lang="en-US" sz="700" dirty="0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3296853" y="2892103"/>
                  <a:ext cx="1997702" cy="72246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3296853" y="2900343"/>
                  <a:ext cx="1997702" cy="314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Supplemental Data</a:t>
                  </a:r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705289" y="1426192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1</a:t>
                  </a: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4489811" y="1433578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700" dirty="0"/>
                    <a:t>1</a:t>
                  </a:r>
                </a:p>
              </p:txBody>
            </p:sp>
            <p:sp>
              <p:nvSpPr>
                <p:cNvPr id="145" name="Rounded Rectangle 144"/>
                <p:cNvSpPr/>
                <p:nvPr/>
              </p:nvSpPr>
              <p:spPr>
                <a:xfrm>
                  <a:off x="3705289" y="2290546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146" name="Rounded Rectangle 145"/>
                <p:cNvSpPr/>
                <p:nvPr/>
              </p:nvSpPr>
              <p:spPr>
                <a:xfrm>
                  <a:off x="4489811" y="2297932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147" name="Rounded Rectangle 146"/>
                <p:cNvSpPr/>
                <p:nvPr/>
              </p:nvSpPr>
              <p:spPr>
                <a:xfrm>
                  <a:off x="3430976" y="3115980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  <p:sp>
              <p:nvSpPr>
                <p:cNvPr id="148" name="Rounded Rectangle 147"/>
                <p:cNvSpPr/>
                <p:nvPr/>
              </p:nvSpPr>
              <p:spPr>
                <a:xfrm>
                  <a:off x="4224260" y="3103921"/>
                  <a:ext cx="659161" cy="426843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/>
                </a:p>
              </p:txBody>
            </p:sp>
          </p:grpSp>
          <p:sp>
            <p:nvSpPr>
              <p:cNvPr id="125" name="Oval 124"/>
              <p:cNvSpPr/>
              <p:nvPr/>
            </p:nvSpPr>
            <p:spPr>
              <a:xfrm>
                <a:off x="3760556" y="2308373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007235" y="2470091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36005" y="2334225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782684" y="2495943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483545" y="3142279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730224" y="3303997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4278178" y="3139818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0</a:t>
                </a: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524857" y="3301536"/>
                <a:ext cx="329581" cy="2029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1</a:t>
                </a:r>
              </a:p>
            </p:txBody>
          </p:sp>
        </p:grpSp>
        <p:sp>
          <p:nvSpPr>
            <p:cNvPr id="122" name="Flowchart: Multidocument 121"/>
            <p:cNvSpPr/>
            <p:nvPr/>
          </p:nvSpPr>
          <p:spPr>
            <a:xfrm>
              <a:off x="3638421" y="4052841"/>
              <a:ext cx="1171678" cy="1118320"/>
            </a:xfrm>
            <a:prstGeom prst="flowChartMultidocumen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Resources</a:t>
              </a:r>
              <a:endParaRPr lang="en-US" sz="1000" dirty="0"/>
            </a:p>
          </p:txBody>
        </p:sp>
        <p:cxnSp>
          <p:nvCxnSpPr>
            <p:cNvPr id="123" name="Straight Arrow Connector 122"/>
            <p:cNvCxnSpPr>
              <a:stCxn id="141" idx="2"/>
              <a:endCxn id="122" idx="0"/>
            </p:cNvCxnSpPr>
            <p:nvPr/>
          </p:nvCxnSpPr>
          <p:spPr>
            <a:xfrm>
              <a:off x="4295704" y="3614567"/>
              <a:ext cx="9164" cy="438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4810296" y="1348316"/>
            <a:ext cx="844174" cy="3784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IPOP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6177933" y="1343126"/>
            <a:ext cx="844174" cy="3904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510485" y="2191309"/>
            <a:ext cx="844174" cy="3396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536856" y="1334641"/>
            <a:ext cx="844174" cy="3904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NUM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973374" y="2204163"/>
            <a:ext cx="844174" cy="3396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Female</a:t>
            </a:r>
          </a:p>
        </p:txBody>
      </p:sp>
      <p:cxnSp>
        <p:nvCxnSpPr>
          <p:cNvPr id="46" name="Elbow Connector 45"/>
          <p:cNvCxnSpPr>
            <a:cxnSpLocks/>
            <a:stCxn id="33" idx="3"/>
            <a:endCxn id="18" idx="0"/>
          </p:cNvCxnSpPr>
          <p:nvPr/>
        </p:nvCxnSpPr>
        <p:spPr>
          <a:xfrm>
            <a:off x="4177642" y="1157816"/>
            <a:ext cx="1054741" cy="190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cxnSpLocks/>
            <a:stCxn id="33" idx="3"/>
            <a:endCxn id="149" idx="0"/>
          </p:cNvCxnSpPr>
          <p:nvPr/>
        </p:nvCxnSpPr>
        <p:spPr>
          <a:xfrm>
            <a:off x="4177642" y="1157816"/>
            <a:ext cx="2422378" cy="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cxnSpLocks/>
            <a:stCxn id="33" idx="3"/>
            <a:endCxn id="151" idx="0"/>
          </p:cNvCxnSpPr>
          <p:nvPr/>
        </p:nvCxnSpPr>
        <p:spPr>
          <a:xfrm>
            <a:off x="4177642" y="1157816"/>
            <a:ext cx="3781301" cy="176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stCxn id="18" idx="2"/>
            <a:endCxn id="76" idx="0"/>
          </p:cNvCxnSpPr>
          <p:nvPr/>
        </p:nvCxnSpPr>
        <p:spPr>
          <a:xfrm rot="16200000" flipH="1">
            <a:off x="4730941" y="2228197"/>
            <a:ext cx="1586586" cy="583703"/>
          </a:xfrm>
          <a:prstGeom prst="bentConnector3">
            <a:avLst>
              <a:gd name="adj1" fmla="val 839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8" idx="2"/>
            <a:endCxn id="134" idx="0"/>
          </p:cNvCxnSpPr>
          <p:nvPr/>
        </p:nvCxnSpPr>
        <p:spPr>
          <a:xfrm rot="16200000" flipH="1">
            <a:off x="5468718" y="1490421"/>
            <a:ext cx="1574617" cy="2047286"/>
          </a:xfrm>
          <a:prstGeom prst="bentConnector3">
            <a:avLst>
              <a:gd name="adj1" fmla="val 76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151" idx="2"/>
          </p:cNvCxnSpPr>
          <p:nvPr/>
        </p:nvCxnSpPr>
        <p:spPr>
          <a:xfrm rot="5400000">
            <a:off x="7013192" y="2336525"/>
            <a:ext cx="1557226" cy="334277"/>
          </a:xfrm>
          <a:prstGeom prst="bentConnector3">
            <a:avLst>
              <a:gd name="adj1" fmla="val 665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52" idx="2"/>
          </p:cNvCxnSpPr>
          <p:nvPr/>
        </p:nvCxnSpPr>
        <p:spPr>
          <a:xfrm flipH="1">
            <a:off x="7385435" y="2543797"/>
            <a:ext cx="10026" cy="76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50" idx="2"/>
          </p:cNvCxnSpPr>
          <p:nvPr/>
        </p:nvCxnSpPr>
        <p:spPr>
          <a:xfrm flipH="1">
            <a:off x="5921852" y="2530943"/>
            <a:ext cx="10720" cy="77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stCxn id="149" idx="2"/>
          </p:cNvCxnSpPr>
          <p:nvPr/>
        </p:nvCxnSpPr>
        <p:spPr>
          <a:xfrm rot="5400000">
            <a:off x="5603350" y="2308119"/>
            <a:ext cx="1571254" cy="422087"/>
          </a:xfrm>
          <a:prstGeom prst="bentConnector3">
            <a:avLst>
              <a:gd name="adj1" fmla="val 59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149" idx="2"/>
          </p:cNvCxnSpPr>
          <p:nvPr/>
        </p:nvCxnSpPr>
        <p:spPr>
          <a:xfrm rot="16200000" flipH="1">
            <a:off x="6013917" y="2319638"/>
            <a:ext cx="1571254" cy="399048"/>
          </a:xfrm>
          <a:prstGeom prst="bentConnector3">
            <a:avLst>
              <a:gd name="adj1" fmla="val 59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cxnSpLocks/>
            <a:stCxn id="35" idx="3"/>
            <a:endCxn id="150" idx="0"/>
          </p:cNvCxnSpPr>
          <p:nvPr/>
        </p:nvCxnSpPr>
        <p:spPr>
          <a:xfrm>
            <a:off x="4177642" y="2058314"/>
            <a:ext cx="1754930" cy="132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cxnSpLocks/>
            <a:stCxn id="35" idx="3"/>
            <a:endCxn id="152" idx="0"/>
          </p:cNvCxnSpPr>
          <p:nvPr/>
        </p:nvCxnSpPr>
        <p:spPr>
          <a:xfrm>
            <a:off x="4177642" y="2058314"/>
            <a:ext cx="3217819" cy="145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94B833-4F69-F67E-C301-699F7E136F0B}"/>
              </a:ext>
            </a:extLst>
          </p:cNvPr>
          <p:cNvSpPr txBox="1"/>
          <p:nvPr/>
        </p:nvSpPr>
        <p:spPr>
          <a:xfrm>
            <a:off x="5980583" y="786998"/>
            <a:ext cx="105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List Resources</a:t>
            </a:r>
          </a:p>
        </p:txBody>
      </p:sp>
    </p:spTree>
    <p:extLst>
      <p:ext uri="{BB962C8B-B14F-4D97-AF65-F5344CB8AC3E}">
        <p14:creationId xmlns:p14="http://schemas.microsoft.com/office/powerpoint/2010/main" val="398519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5592</TotalTime>
  <Words>446</Words>
  <Application>Microsoft Macintosh PowerPoint</Application>
  <PresentationFormat>Widescreen</PresentationFormat>
  <Paragraphs>212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</dc:creator>
  <cp:lastModifiedBy>Bryant Austin</cp:lastModifiedBy>
  <cp:revision>26</cp:revision>
  <dcterms:created xsi:type="dcterms:W3CDTF">2016-03-18T21:24:23Z</dcterms:created>
  <dcterms:modified xsi:type="dcterms:W3CDTF">2024-11-21T15:33:29Z</dcterms:modified>
</cp:coreProperties>
</file>