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821A-16E8-858B-A29B-54A98B14D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BC761-88F9-AD66-BBFF-74A39468D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C7D4-042B-5DE1-823D-C936FF60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BAD8-9E1A-F4E2-C834-76EC4436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48AB-097C-B175-6FF4-E01B59B4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1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DAC6-8158-51F2-EDAA-B6BB0481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FFFDB-F6F2-29FB-70E5-82585EEED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ECF5C-C9AA-C629-CD34-1360F742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6A4D-2E2F-19C1-C520-AF8B2C7A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B1646-D423-C41C-ACB0-B88E81FC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75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62A21E-2EDE-7A84-CEAE-06C109A6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363FA-3F70-EA68-2E2D-37AEEEB4A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1EAB-5EAB-E836-FEB4-23E265BD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D67DD-350C-9E02-44A3-FF0652FA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41C6-B398-50A8-41CC-42878D8A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52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D681-00BE-666C-07D6-0F2DA85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BAF7-3B81-3555-AD6D-B7E68BFAD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C74D-42D9-DA50-C660-EF26DD73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5BD5-F4AA-A179-7C7C-C2A410D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7F158-B546-CB61-02FF-AB038153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08B6-1DEE-83B8-1A70-6212591F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8A8A-004E-FCFB-3797-F76DFD11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DB88F-9B22-CC9E-4128-87CEB5FDF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B077-769B-4844-0E0C-1A7820B33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DD5C-75ED-7658-FC96-BC448DA7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B0A0-C7FF-CBFA-3940-74D84E3F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E8AE-973E-1C53-7AA8-C3FF78CB6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C8007-04AC-4CFF-C457-5986C3284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32E21-90B0-05B5-F697-98FDF828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C38B-4C7A-BA2B-19C6-A956F0C8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44A93-E673-0A3D-BD3A-55EE5603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30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3FC1-1B7A-BB4D-6F9A-D755F091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EB63F-FFB3-2B3D-A23B-D10D103B0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D4219-F89E-8F6D-1518-F7286410D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778F2-5551-C331-C4F5-CABFEBABA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C71C0-3D9E-0892-AD1A-71E6E7720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C406C-6426-02E9-4645-721A4D50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505A8-1CEE-9D36-8B25-D2710CCB8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C2162-AEFE-4C58-4C4F-CD9CC3CA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D06A-086F-2051-FF85-D4235E13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0B984-4839-E518-520D-A5EF6DE9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4D69B-EBE4-85CA-B8AB-571EBFF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4950A-772B-F9A6-CA36-771F74D3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8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0C6BE-FF9B-1D39-16A8-9CE90D6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A3A98-FD4A-B461-8BE2-72FBC3B9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BE43-3887-49A0-CDB4-C4DFCEEC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6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40E1D-11D8-81C6-324C-6D2AEC86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267E-72B9-2FE2-698A-80D3DEA9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5FA8C-BF4C-1364-AD99-D079925F0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C1DE-D1C8-C96C-62C4-BDB111629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8D252-868F-B44E-C6BF-6ABFFDBD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690E0-03D9-3B51-C474-BF8ABE3A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1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8FE1-0EB9-0BDB-4977-B1C332FE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4437E-957A-0F5F-3EFF-E79C5183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742A9-D7AA-DF73-4242-5FE6CF22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4CA67-E33E-53B6-5C14-0F62E50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BA50E-9F6E-9AF4-5283-09442598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C1C8B-BE00-DE94-DE02-A52C4611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38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B8888-AADC-A858-39BF-B379CAF3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EF728-E52D-5E97-A6AC-46D25F65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9A4B0-D1A9-C8F0-5080-799A17615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FAED9-8922-402B-80E6-F1768D4EEB81}" type="datetimeFigureOut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3E93-EA68-8066-4069-BEBD58D62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2168-6425-B172-47F1-854711733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19559-D2D1-48D0-8EDA-1048BED0ED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AE44A2-0D76-A32B-9341-BE561DC16AB3}"/>
              </a:ext>
            </a:extLst>
          </p:cNvPr>
          <p:cNvSpPr/>
          <p:nvPr/>
        </p:nvSpPr>
        <p:spPr>
          <a:xfrm>
            <a:off x="2102843" y="3888954"/>
            <a:ext cx="1707615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C9173-7B0A-31AF-7AA2-9646E8DA176E}"/>
              </a:ext>
            </a:extLst>
          </p:cNvPr>
          <p:cNvSpPr/>
          <p:nvPr/>
        </p:nvSpPr>
        <p:spPr>
          <a:xfrm>
            <a:off x="4559142" y="3888954"/>
            <a:ext cx="1896737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6E360E-8868-1D6A-BBAF-07A851BD81A2}"/>
              </a:ext>
            </a:extLst>
          </p:cNvPr>
          <p:cNvSpPr/>
          <p:nvPr/>
        </p:nvSpPr>
        <p:spPr>
          <a:xfrm>
            <a:off x="4393888" y="5205470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DEQM Individual MeasureReport</a:t>
            </a:r>
          </a:p>
          <a:p>
            <a:pPr algn="ctr"/>
            <a:r>
              <a:rPr lang="en-US" sz="1200" dirty="0"/>
              <a:t>(Colorectal Cancer Screening)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B2D78-A06B-EFBD-C4D3-5C16FCC8147B}"/>
              </a:ext>
            </a:extLst>
          </p:cNvPr>
          <p:cNvSpPr/>
          <p:nvPr/>
        </p:nvSpPr>
        <p:spPr>
          <a:xfrm>
            <a:off x="8480691" y="2692248"/>
            <a:ext cx="2346593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Organization</a:t>
            </a:r>
          </a:p>
          <a:p>
            <a:pPr algn="ctr"/>
            <a:r>
              <a:rPr lang="en-US" sz="1200" dirty="0"/>
              <a:t>(example payer)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5E8C79-8D97-492C-14A9-171041987A3F}"/>
              </a:ext>
            </a:extLst>
          </p:cNvPr>
          <p:cNvSpPr/>
          <p:nvPr/>
        </p:nvSpPr>
        <p:spPr>
          <a:xfrm>
            <a:off x="4491205" y="2613753"/>
            <a:ext cx="2032609" cy="61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Patient</a:t>
            </a:r>
          </a:p>
          <a:p>
            <a:pPr algn="ctr"/>
            <a:r>
              <a:rPr lang="en-US" sz="1200" dirty="0"/>
              <a:t>(Patient01: Age 55)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4B73F6-DECB-0684-86B1-5AB4D84683A9}"/>
              </a:ext>
            </a:extLst>
          </p:cNvPr>
          <p:cNvSpPr/>
          <p:nvPr/>
        </p:nvSpPr>
        <p:spPr>
          <a:xfrm>
            <a:off x="8600040" y="5205470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Encounter</a:t>
            </a:r>
          </a:p>
          <a:p>
            <a:pPr algn="ctr"/>
            <a:r>
              <a:rPr lang="en-US" sz="1200" dirty="0"/>
              <a:t>Office Visit 2020-05-30</a:t>
            </a:r>
          </a:p>
          <a:p>
            <a:pPr algn="ctr"/>
            <a:r>
              <a:rPr lang="en-US" sz="1200" dirty="0"/>
              <a:t>Initial Population/Denominator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06814-2512-FB65-741D-E0FDDDEB257D}"/>
              </a:ext>
            </a:extLst>
          </p:cNvPr>
          <p:cNvSpPr/>
          <p:nvPr/>
        </p:nvSpPr>
        <p:spPr>
          <a:xfrm>
            <a:off x="8600040" y="3792556"/>
            <a:ext cx="2227244" cy="8097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DetectedIssue</a:t>
            </a:r>
          </a:p>
          <a:p>
            <a:pPr algn="ctr"/>
            <a:r>
              <a:rPr lang="en-US" sz="1200" b="1" dirty="0"/>
              <a:t>Gap status: open-gap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3F400-065E-04DC-3163-0E517705C95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10458" y="4197426"/>
            <a:ext cx="748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923063-97EB-5999-ED3C-4A6ED91AAFD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123048" y="4339500"/>
            <a:ext cx="1104442" cy="1437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E7430C04-D115-91F0-F596-1BB29B596C66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178383" y="3559825"/>
            <a:ext cx="6582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FE11D1AF-5D84-48B5-2B0C-7692521EF13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157725" y="4855684"/>
            <a:ext cx="6995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270EF2A2-D290-0C76-63CD-1BFAE32BABA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455879" y="3000720"/>
            <a:ext cx="2024812" cy="119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5529E9E0-8309-72DE-4A79-720CAE024FB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455879" y="4197426"/>
            <a:ext cx="2144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3BD09E22-ECB9-C4B9-F6A1-DB6E11DDA4A2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621132" y="5610340"/>
            <a:ext cx="19789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ABF8118-093D-945C-1C1B-BAADD914204B}"/>
              </a:ext>
            </a:extLst>
          </p:cNvPr>
          <p:cNvSpPr txBox="1"/>
          <p:nvPr/>
        </p:nvSpPr>
        <p:spPr>
          <a:xfrm>
            <a:off x="5129337" y="3419161"/>
            <a:ext cx="7104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subject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7090DC-22CA-0A2E-70FA-CB9500C9ADC9}"/>
              </a:ext>
            </a:extLst>
          </p:cNvPr>
          <p:cNvSpPr txBox="1"/>
          <p:nvPr/>
        </p:nvSpPr>
        <p:spPr>
          <a:xfrm>
            <a:off x="3112401" y="5477939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ED3921-C39F-A497-376A-95AF14A88BF6}"/>
              </a:ext>
            </a:extLst>
          </p:cNvPr>
          <p:cNvSpPr txBox="1"/>
          <p:nvPr/>
        </p:nvSpPr>
        <p:spPr>
          <a:xfrm>
            <a:off x="3873562" y="4074663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entry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8CEAE-2B83-A8E0-0BFF-693EEDD8D6C4}"/>
              </a:ext>
            </a:extLst>
          </p:cNvPr>
          <p:cNvSpPr txBox="1"/>
          <p:nvPr/>
        </p:nvSpPr>
        <p:spPr>
          <a:xfrm>
            <a:off x="4935316" y="4704201"/>
            <a:ext cx="10615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section.focus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7E4B83-A85B-A21D-37B4-EB07761602A5}"/>
              </a:ext>
            </a:extLst>
          </p:cNvPr>
          <p:cNvSpPr txBox="1"/>
          <p:nvPr/>
        </p:nvSpPr>
        <p:spPr>
          <a:xfrm>
            <a:off x="6860237" y="5477939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DAACA6-6D3B-8944-0486-326ACF87B19C}"/>
              </a:ext>
            </a:extLst>
          </p:cNvPr>
          <p:cNvSpPr txBox="1"/>
          <p:nvPr/>
        </p:nvSpPr>
        <p:spPr>
          <a:xfrm>
            <a:off x="7114223" y="3337463"/>
            <a:ext cx="8274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custodian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A89237-113F-0223-CCDE-D3A11E941BC7}"/>
              </a:ext>
            </a:extLst>
          </p:cNvPr>
          <p:cNvSpPr txBox="1"/>
          <p:nvPr/>
        </p:nvSpPr>
        <p:spPr>
          <a:xfrm>
            <a:off x="7010831" y="4088354"/>
            <a:ext cx="10342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section.entry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1BBD19-CC93-2F6A-5E80-A02E1A7F8D89}"/>
              </a:ext>
            </a:extLst>
          </p:cNvPr>
          <p:cNvSpPr/>
          <p:nvPr/>
        </p:nvSpPr>
        <p:spPr>
          <a:xfrm>
            <a:off x="1839816" y="2280491"/>
            <a:ext cx="1970640" cy="113867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Note no data in Server’s system for this patient to put them in exclusion or numerator of this measure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C0534-BF87-B6E7-32D3-70EE2DBC1769}"/>
              </a:ext>
            </a:extLst>
          </p:cNvPr>
          <p:cNvSpPr txBox="1"/>
          <p:nvPr/>
        </p:nvSpPr>
        <p:spPr>
          <a:xfrm>
            <a:off x="638978" y="947451"/>
            <a:ext cx="9264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Gaps in Care Resources Colonoscopy Gaps Patient01 Example: Step 1 - Open Gap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gic-colonoscopy-example-pt1-step1-open-gap.png</a:t>
            </a:r>
          </a:p>
        </p:txBody>
      </p:sp>
    </p:spTree>
    <p:extLst>
      <p:ext uri="{BB962C8B-B14F-4D97-AF65-F5344CB8AC3E}">
        <p14:creationId xmlns:p14="http://schemas.microsoft.com/office/powerpoint/2010/main" val="112093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556B1-B025-7DC9-AD04-64C42901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41F7BE-2D67-88C8-28F4-B7A6D7633514}"/>
              </a:ext>
            </a:extLst>
          </p:cNvPr>
          <p:cNvSpPr/>
          <p:nvPr/>
        </p:nvSpPr>
        <p:spPr>
          <a:xfrm>
            <a:off x="2157928" y="3415229"/>
            <a:ext cx="1707615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9DF52F-939A-ED07-1797-F38582B5E984}"/>
              </a:ext>
            </a:extLst>
          </p:cNvPr>
          <p:cNvSpPr/>
          <p:nvPr/>
        </p:nvSpPr>
        <p:spPr>
          <a:xfrm>
            <a:off x="4614227" y="3415229"/>
            <a:ext cx="1896737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49AA53-24F4-2CF4-516B-3973955256F7}"/>
              </a:ext>
            </a:extLst>
          </p:cNvPr>
          <p:cNvSpPr/>
          <p:nvPr/>
        </p:nvSpPr>
        <p:spPr>
          <a:xfrm>
            <a:off x="4448973" y="4731745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DEQM Individual MeasureReport</a:t>
            </a:r>
          </a:p>
          <a:p>
            <a:pPr algn="ctr"/>
            <a:r>
              <a:rPr lang="en-US" sz="1200" dirty="0"/>
              <a:t>(Colorectal Cancer Screening)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9EAD4-847F-6AE3-4AB7-43C6EC43AD81}"/>
              </a:ext>
            </a:extLst>
          </p:cNvPr>
          <p:cNvSpPr/>
          <p:nvPr/>
        </p:nvSpPr>
        <p:spPr>
          <a:xfrm>
            <a:off x="8535776" y="2218523"/>
            <a:ext cx="2346593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Organization</a:t>
            </a:r>
          </a:p>
          <a:p>
            <a:pPr algn="ctr"/>
            <a:r>
              <a:rPr lang="en-US" sz="1200" dirty="0"/>
              <a:t>(example payer)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AF6A4-F22E-A46B-B6B5-AD801BEB2A19}"/>
              </a:ext>
            </a:extLst>
          </p:cNvPr>
          <p:cNvSpPr/>
          <p:nvPr/>
        </p:nvSpPr>
        <p:spPr>
          <a:xfrm>
            <a:off x="4546290" y="2140028"/>
            <a:ext cx="2032609" cy="61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Patient</a:t>
            </a:r>
          </a:p>
          <a:p>
            <a:pPr algn="ctr"/>
            <a:r>
              <a:rPr lang="en-US" sz="1200" dirty="0"/>
              <a:t>(Patient02: Age 63)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8BF48A-A240-595D-377C-C53DF1A30EB6}"/>
              </a:ext>
            </a:extLst>
          </p:cNvPr>
          <p:cNvSpPr/>
          <p:nvPr/>
        </p:nvSpPr>
        <p:spPr>
          <a:xfrm>
            <a:off x="8655125" y="4299333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Procedure</a:t>
            </a:r>
          </a:p>
          <a:p>
            <a:pPr algn="ctr"/>
            <a:r>
              <a:rPr lang="en-US" sz="1200" dirty="0"/>
              <a:t>Colonoscopy 2018-09-10</a:t>
            </a:r>
          </a:p>
          <a:p>
            <a:pPr algn="ctr"/>
            <a:r>
              <a:rPr lang="en-US" sz="1200" dirty="0"/>
              <a:t>Numerator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F6021F-0BF5-9EF3-0829-618D09403952}"/>
              </a:ext>
            </a:extLst>
          </p:cNvPr>
          <p:cNvSpPr/>
          <p:nvPr/>
        </p:nvSpPr>
        <p:spPr>
          <a:xfrm>
            <a:off x="8655125" y="3318831"/>
            <a:ext cx="2227244" cy="80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DetectedIssue</a:t>
            </a:r>
          </a:p>
          <a:p>
            <a:pPr algn="ctr"/>
            <a:r>
              <a:rPr lang="en-US" sz="1200" b="1" dirty="0"/>
              <a:t>Gap status: closed-gap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BB8A1-ED76-A65A-519E-2CFAFACACC7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865543" y="3723701"/>
            <a:ext cx="748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6CB127-B2F2-90C7-03A9-738D1CB3C3A9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3178133" y="3865775"/>
            <a:ext cx="1104442" cy="1437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F18E4B94-7556-F1D9-B6FD-2DE6383AF86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233468" y="3086100"/>
            <a:ext cx="6582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0F81EAFE-4A09-A0BB-4BFC-C0C02A86A62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212810" y="4381959"/>
            <a:ext cx="6995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16BF8907-960E-FB1A-F6ED-A228C4ACAA4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510964" y="2526995"/>
            <a:ext cx="2024812" cy="119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EEE82F0C-5275-F307-E102-B77AF55E4E3E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510964" y="3723701"/>
            <a:ext cx="2144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2F4024C5-9919-5CBB-C00C-B5D1EC2A308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676217" y="4704203"/>
            <a:ext cx="1978908" cy="432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22BA3F-4735-E8B8-BC8F-C0BD205A4C38}"/>
              </a:ext>
            </a:extLst>
          </p:cNvPr>
          <p:cNvSpPr txBox="1"/>
          <p:nvPr/>
        </p:nvSpPr>
        <p:spPr>
          <a:xfrm>
            <a:off x="5184422" y="2945436"/>
            <a:ext cx="7104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subject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146992-D217-584C-D7C9-C6814B86DBAE}"/>
              </a:ext>
            </a:extLst>
          </p:cNvPr>
          <p:cNvSpPr txBox="1"/>
          <p:nvPr/>
        </p:nvSpPr>
        <p:spPr>
          <a:xfrm>
            <a:off x="3167486" y="5004214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DFBE5-C11F-C093-28A1-AE45630F930B}"/>
              </a:ext>
            </a:extLst>
          </p:cNvPr>
          <p:cNvSpPr txBox="1"/>
          <p:nvPr/>
        </p:nvSpPr>
        <p:spPr>
          <a:xfrm>
            <a:off x="3928647" y="3600938"/>
            <a:ext cx="543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entry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841A09-1D60-BD8E-61F0-283007AA3A89}"/>
              </a:ext>
            </a:extLst>
          </p:cNvPr>
          <p:cNvSpPr txBox="1"/>
          <p:nvPr/>
        </p:nvSpPr>
        <p:spPr>
          <a:xfrm>
            <a:off x="4990401" y="4230476"/>
            <a:ext cx="10615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section.focus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CDC4D1C-6229-6C31-F4E3-5805AEE4FC76}"/>
              </a:ext>
            </a:extLst>
          </p:cNvPr>
          <p:cNvSpPr txBox="1"/>
          <p:nvPr/>
        </p:nvSpPr>
        <p:spPr>
          <a:xfrm>
            <a:off x="6930373" y="4768818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BE463-ADFC-403D-AFCD-C1E5BC4715C7}"/>
              </a:ext>
            </a:extLst>
          </p:cNvPr>
          <p:cNvSpPr txBox="1"/>
          <p:nvPr/>
        </p:nvSpPr>
        <p:spPr>
          <a:xfrm>
            <a:off x="7169308" y="2863738"/>
            <a:ext cx="8274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custodian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FEB14F-50AE-2687-7BA8-105DD44380AD}"/>
              </a:ext>
            </a:extLst>
          </p:cNvPr>
          <p:cNvSpPr txBox="1"/>
          <p:nvPr/>
        </p:nvSpPr>
        <p:spPr>
          <a:xfrm>
            <a:off x="7065916" y="3614629"/>
            <a:ext cx="10342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section.entry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6FE608-D0F3-A4F0-7153-3FBCDA94E6F1}"/>
              </a:ext>
            </a:extLst>
          </p:cNvPr>
          <p:cNvSpPr/>
          <p:nvPr/>
        </p:nvSpPr>
        <p:spPr>
          <a:xfrm>
            <a:off x="8655125" y="5288357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Encounter</a:t>
            </a:r>
          </a:p>
          <a:p>
            <a:pPr algn="ctr"/>
            <a:r>
              <a:rPr lang="en-US" sz="1200" dirty="0"/>
              <a:t>Office Visit 2020-03-07</a:t>
            </a:r>
          </a:p>
          <a:p>
            <a:pPr algn="ctr"/>
            <a:r>
              <a:rPr lang="en-US" sz="1200" dirty="0"/>
              <a:t>Initial Population/Denominator</a:t>
            </a: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0F4C50AB-666E-68D7-9309-76DAC438C15E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676217" y="5136615"/>
            <a:ext cx="1978908" cy="556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6A2A8-97CE-0189-AB2D-27BEF92A9888}"/>
              </a:ext>
            </a:extLst>
          </p:cNvPr>
          <p:cNvSpPr txBox="1"/>
          <p:nvPr/>
        </p:nvSpPr>
        <p:spPr>
          <a:xfrm>
            <a:off x="6919356" y="5348819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6D44AC-BA3D-ABD9-F812-9871BFAAA7FF}"/>
              </a:ext>
            </a:extLst>
          </p:cNvPr>
          <p:cNvSpPr txBox="1"/>
          <p:nvPr/>
        </p:nvSpPr>
        <p:spPr>
          <a:xfrm>
            <a:off x="494676" y="617322"/>
            <a:ext cx="944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Gaps in Care Resources Colonoscopy Gaps Patient02 Example: Step 1- Closed Gap</a:t>
            </a:r>
          </a:p>
          <a:p>
            <a:r>
              <a:rPr lang="en-US" b="1" dirty="0">
                <a:solidFill>
                  <a:srgbClr val="333333"/>
                </a:solidFill>
                <a:latin typeface="Helvetica Neue"/>
              </a:rPr>
              <a:t>AND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Gaps in Care Resources Colonoscopy Gaps Patient02 Example: Step 3 - Closed Gap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gic-colonoscopy-example-pt2-step1-no-gap.png</a:t>
            </a:r>
          </a:p>
        </p:txBody>
      </p:sp>
    </p:spTree>
    <p:extLst>
      <p:ext uri="{BB962C8B-B14F-4D97-AF65-F5344CB8AC3E}">
        <p14:creationId xmlns:p14="http://schemas.microsoft.com/office/powerpoint/2010/main" val="263072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A5EA-0F62-FD30-A7A2-82EDCD05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E71CA0-766B-843F-D4E9-8D617CCB10FD}"/>
              </a:ext>
            </a:extLst>
          </p:cNvPr>
          <p:cNvSpPr/>
          <p:nvPr/>
        </p:nvSpPr>
        <p:spPr>
          <a:xfrm>
            <a:off x="1794372" y="3382179"/>
            <a:ext cx="1707615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D2827-B93C-096C-7942-1420DED856AE}"/>
              </a:ext>
            </a:extLst>
          </p:cNvPr>
          <p:cNvSpPr/>
          <p:nvPr/>
        </p:nvSpPr>
        <p:spPr>
          <a:xfrm>
            <a:off x="4250671" y="3382179"/>
            <a:ext cx="1896737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CEB72F-6473-8BF5-6183-E4562165C2B2}"/>
              </a:ext>
            </a:extLst>
          </p:cNvPr>
          <p:cNvSpPr/>
          <p:nvPr/>
        </p:nvSpPr>
        <p:spPr>
          <a:xfrm>
            <a:off x="4085417" y="4698695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DEQM Individual MeasureReport</a:t>
            </a:r>
          </a:p>
          <a:p>
            <a:pPr algn="ctr"/>
            <a:r>
              <a:rPr lang="en-US" sz="1200" dirty="0"/>
              <a:t>(Colorectal Cancer Screening)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5E25B-5A12-1D4B-F5E7-FC17D8DF13CA}"/>
              </a:ext>
            </a:extLst>
          </p:cNvPr>
          <p:cNvSpPr/>
          <p:nvPr/>
        </p:nvSpPr>
        <p:spPr>
          <a:xfrm>
            <a:off x="8172220" y="2185473"/>
            <a:ext cx="2346593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Organization</a:t>
            </a:r>
          </a:p>
          <a:p>
            <a:pPr algn="ctr"/>
            <a:r>
              <a:rPr lang="en-US" sz="1200" dirty="0"/>
              <a:t>(example payer)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37E27-6312-BB2E-1027-AB4E7FC7FEB1}"/>
              </a:ext>
            </a:extLst>
          </p:cNvPr>
          <p:cNvSpPr/>
          <p:nvPr/>
        </p:nvSpPr>
        <p:spPr>
          <a:xfrm>
            <a:off x="4182734" y="2106978"/>
            <a:ext cx="2032609" cy="61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Patient</a:t>
            </a:r>
          </a:p>
          <a:p>
            <a:pPr algn="ctr"/>
            <a:r>
              <a:rPr lang="en-US" sz="1200" dirty="0"/>
              <a:t>(Patient03: Age 70)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DCE56-FEDE-3D8D-2A16-D6E107166A26}"/>
              </a:ext>
            </a:extLst>
          </p:cNvPr>
          <p:cNvSpPr/>
          <p:nvPr/>
        </p:nvSpPr>
        <p:spPr>
          <a:xfrm>
            <a:off x="8291569" y="4266283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Procedure</a:t>
            </a:r>
          </a:p>
          <a:p>
            <a:pPr algn="ctr"/>
            <a:r>
              <a:rPr lang="en-US" sz="1200" dirty="0"/>
              <a:t>Colonoscopy 2010-06-05</a:t>
            </a:r>
          </a:p>
          <a:p>
            <a:pPr algn="ctr"/>
            <a:r>
              <a:rPr lang="en-US" sz="1200" b="1" dirty="0">
                <a:solidFill>
                  <a:srgbClr val="FFC000"/>
                </a:solidFill>
              </a:rPr>
              <a:t>Numerator until 2020-06-05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1E2F86-B4B4-A4F0-D93C-90904EF42A5A}"/>
              </a:ext>
            </a:extLst>
          </p:cNvPr>
          <p:cNvSpPr/>
          <p:nvPr/>
        </p:nvSpPr>
        <p:spPr>
          <a:xfrm>
            <a:off x="8291569" y="3285781"/>
            <a:ext cx="2227244" cy="80973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DetectedIssue</a:t>
            </a:r>
          </a:p>
          <a:p>
            <a:pPr algn="ctr"/>
            <a:r>
              <a:rPr lang="en-US" sz="1200" b="1" dirty="0"/>
              <a:t>Gap status: prospective-gap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88A369-C5B2-877E-63FA-CDB45478FC21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01987" y="3690651"/>
            <a:ext cx="748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9449FC-B79A-0804-4074-88F16C39482A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814577" y="3832725"/>
            <a:ext cx="1104442" cy="1437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9B697C56-05B7-8046-9B3B-07425D69DC8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4869912" y="3053050"/>
            <a:ext cx="6582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85C75299-F8D9-313F-7119-E2590A0F05F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849254" y="4348909"/>
            <a:ext cx="6995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6B83865D-7EA5-C6A3-7568-7600C0AAFE9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47408" y="2493945"/>
            <a:ext cx="2024812" cy="119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0E42940E-C652-0F93-0CF4-FB4CED3DF17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147408" y="3690651"/>
            <a:ext cx="2144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ACA94704-9815-911D-04EF-BF5CE922223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312661" y="4671153"/>
            <a:ext cx="1978908" cy="432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5F4B94F-3EFC-8C06-E8C7-DAF67BFC27C7}"/>
              </a:ext>
            </a:extLst>
          </p:cNvPr>
          <p:cNvSpPr txBox="1"/>
          <p:nvPr/>
        </p:nvSpPr>
        <p:spPr>
          <a:xfrm>
            <a:off x="4820866" y="2912386"/>
            <a:ext cx="7104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subject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4E73DB-F20F-92CB-387D-8153EAC90266}"/>
              </a:ext>
            </a:extLst>
          </p:cNvPr>
          <p:cNvSpPr txBox="1"/>
          <p:nvPr/>
        </p:nvSpPr>
        <p:spPr>
          <a:xfrm>
            <a:off x="2803930" y="4971164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34295C-446D-6103-6D9F-2D77EF84401B}"/>
              </a:ext>
            </a:extLst>
          </p:cNvPr>
          <p:cNvSpPr txBox="1"/>
          <p:nvPr/>
        </p:nvSpPr>
        <p:spPr>
          <a:xfrm>
            <a:off x="3565091" y="3567888"/>
            <a:ext cx="543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entry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3BF550-30F5-0430-B9CF-035EAF5BBF03}"/>
              </a:ext>
            </a:extLst>
          </p:cNvPr>
          <p:cNvSpPr txBox="1"/>
          <p:nvPr/>
        </p:nvSpPr>
        <p:spPr>
          <a:xfrm>
            <a:off x="4626845" y="4197426"/>
            <a:ext cx="10615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section.focus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3FA3C0-5B53-DAC5-3065-D2A9803666CF}"/>
              </a:ext>
            </a:extLst>
          </p:cNvPr>
          <p:cNvSpPr txBox="1"/>
          <p:nvPr/>
        </p:nvSpPr>
        <p:spPr>
          <a:xfrm>
            <a:off x="6566817" y="4735768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F4E421-1753-7964-6BDC-30C2BB1B5142}"/>
              </a:ext>
            </a:extLst>
          </p:cNvPr>
          <p:cNvSpPr txBox="1"/>
          <p:nvPr/>
        </p:nvSpPr>
        <p:spPr>
          <a:xfrm>
            <a:off x="6805752" y="2830688"/>
            <a:ext cx="8274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custodian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88BABC-009B-AB7A-BCB5-CDD306A85223}"/>
              </a:ext>
            </a:extLst>
          </p:cNvPr>
          <p:cNvSpPr txBox="1"/>
          <p:nvPr/>
        </p:nvSpPr>
        <p:spPr>
          <a:xfrm>
            <a:off x="6702360" y="3581579"/>
            <a:ext cx="10342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section.entry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1589A3-F149-CBE1-38CF-4E8231932F45}"/>
              </a:ext>
            </a:extLst>
          </p:cNvPr>
          <p:cNvSpPr/>
          <p:nvPr/>
        </p:nvSpPr>
        <p:spPr>
          <a:xfrm>
            <a:off x="8291569" y="5255307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Encounter</a:t>
            </a:r>
          </a:p>
          <a:p>
            <a:pPr algn="ctr"/>
            <a:r>
              <a:rPr lang="en-US" sz="1200" dirty="0"/>
              <a:t>Office Visit 2020-05-30</a:t>
            </a:r>
          </a:p>
          <a:p>
            <a:pPr algn="ctr"/>
            <a:r>
              <a:rPr lang="en-US" sz="1200" dirty="0"/>
              <a:t>Initial Population/Denominator</a:t>
            </a: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B5CE5460-CB0D-F309-39E2-3ADCA99B9A1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312661" y="5103565"/>
            <a:ext cx="1978908" cy="556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D052D7-D39A-BEA7-FACB-2238924792D8}"/>
              </a:ext>
            </a:extLst>
          </p:cNvPr>
          <p:cNvSpPr txBox="1"/>
          <p:nvPr/>
        </p:nvSpPr>
        <p:spPr>
          <a:xfrm>
            <a:off x="6555800" y="5315769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F67982-C4AA-CA1E-C193-8FA935CF88DC}"/>
              </a:ext>
            </a:extLst>
          </p:cNvPr>
          <p:cNvSpPr txBox="1"/>
          <p:nvPr/>
        </p:nvSpPr>
        <p:spPr>
          <a:xfrm>
            <a:off x="879972" y="649995"/>
            <a:ext cx="9982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Gaps in Care Resources Colonoscopy Gaps Patient03 Example: Step 1 - Prospective Gap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gic-colonoscopy-example-pt3-step1-prospective-gap.png</a:t>
            </a:r>
          </a:p>
        </p:txBody>
      </p:sp>
    </p:spTree>
    <p:extLst>
      <p:ext uri="{BB962C8B-B14F-4D97-AF65-F5344CB8AC3E}">
        <p14:creationId xmlns:p14="http://schemas.microsoft.com/office/powerpoint/2010/main" val="19089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B769-D0FC-D796-0055-F2E19730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11E3CA-0A04-0D6F-294A-5D70B3283CCE}"/>
              </a:ext>
            </a:extLst>
          </p:cNvPr>
          <p:cNvSpPr/>
          <p:nvPr/>
        </p:nvSpPr>
        <p:spPr>
          <a:xfrm>
            <a:off x="1794372" y="3382179"/>
            <a:ext cx="1707615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26E4A-6BE4-1334-DBFC-E5A076BE862E}"/>
              </a:ext>
            </a:extLst>
          </p:cNvPr>
          <p:cNvSpPr/>
          <p:nvPr/>
        </p:nvSpPr>
        <p:spPr>
          <a:xfrm>
            <a:off x="4250671" y="3382179"/>
            <a:ext cx="1896737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48521-9C4A-17CE-39C0-0A49A57592DF}"/>
              </a:ext>
            </a:extLst>
          </p:cNvPr>
          <p:cNvSpPr/>
          <p:nvPr/>
        </p:nvSpPr>
        <p:spPr>
          <a:xfrm>
            <a:off x="4085417" y="4698695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DEQM Individual MeasureReport</a:t>
            </a:r>
          </a:p>
          <a:p>
            <a:pPr algn="ctr"/>
            <a:r>
              <a:rPr lang="en-US" sz="1200" dirty="0"/>
              <a:t>(Colorectal Cancer Screening)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4CAE5B-9228-9507-63D9-B348CBBA6A86}"/>
              </a:ext>
            </a:extLst>
          </p:cNvPr>
          <p:cNvSpPr/>
          <p:nvPr/>
        </p:nvSpPr>
        <p:spPr>
          <a:xfrm>
            <a:off x="8172220" y="2185473"/>
            <a:ext cx="2346593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Organization</a:t>
            </a:r>
          </a:p>
          <a:p>
            <a:pPr algn="ctr"/>
            <a:r>
              <a:rPr lang="en-US" sz="1200" dirty="0"/>
              <a:t>(example payer)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A2277-1CF9-394B-FBD1-9E9E635BEDAC}"/>
              </a:ext>
            </a:extLst>
          </p:cNvPr>
          <p:cNvSpPr/>
          <p:nvPr/>
        </p:nvSpPr>
        <p:spPr>
          <a:xfrm>
            <a:off x="4182734" y="2106978"/>
            <a:ext cx="2032609" cy="61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Patient</a:t>
            </a:r>
          </a:p>
          <a:p>
            <a:pPr algn="ctr"/>
            <a:r>
              <a:rPr lang="en-US" sz="1200" dirty="0"/>
              <a:t>(Patient01: Age 55)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6837C-7B21-1943-153F-79EDF50CBD68}"/>
              </a:ext>
            </a:extLst>
          </p:cNvPr>
          <p:cNvSpPr/>
          <p:nvPr/>
        </p:nvSpPr>
        <p:spPr>
          <a:xfrm>
            <a:off x="8291569" y="4266283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Procedure</a:t>
            </a:r>
          </a:p>
          <a:p>
            <a:pPr algn="ctr"/>
            <a:r>
              <a:rPr lang="en-US" sz="1200" dirty="0"/>
              <a:t>Colonoscopy 2020-07-06</a:t>
            </a:r>
          </a:p>
          <a:p>
            <a:pPr algn="ctr"/>
            <a:r>
              <a:rPr lang="en-US" sz="1200" dirty="0"/>
              <a:t>Numerator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CA65F-AF87-90E1-D4D5-A03A0A45D00C}"/>
              </a:ext>
            </a:extLst>
          </p:cNvPr>
          <p:cNvSpPr/>
          <p:nvPr/>
        </p:nvSpPr>
        <p:spPr>
          <a:xfrm>
            <a:off x="8291569" y="3285781"/>
            <a:ext cx="2227244" cy="80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DetectedIssue</a:t>
            </a:r>
          </a:p>
          <a:p>
            <a:pPr algn="ctr"/>
            <a:r>
              <a:rPr lang="en-US" sz="1200" b="1" dirty="0"/>
              <a:t>Gap status: closed-gap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DE95C2-AF1E-5F31-BB91-8FA7BCA6BAC7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01987" y="3690651"/>
            <a:ext cx="748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770390-18E1-53A0-F2C8-B0CB8F1A3564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814577" y="3832725"/>
            <a:ext cx="1104442" cy="1437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3D29BF0E-2906-AFB5-536C-2113B92344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4869912" y="3053050"/>
            <a:ext cx="6582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55867F5E-B48E-8A30-39BD-E2F0654EBD9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849254" y="4348909"/>
            <a:ext cx="6995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6860E476-E06E-3BB9-27EA-CB49A87DA35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47408" y="2493945"/>
            <a:ext cx="2024812" cy="119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1EE4E157-529D-FD88-0307-0FF2482184AB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147408" y="3690651"/>
            <a:ext cx="2144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97325FE7-9416-DD32-BFF2-AA5B70C7A95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312661" y="4671153"/>
            <a:ext cx="1978908" cy="432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D4F5CAA-0B6B-1665-276A-2FC13C5CBD88}"/>
              </a:ext>
            </a:extLst>
          </p:cNvPr>
          <p:cNvSpPr txBox="1"/>
          <p:nvPr/>
        </p:nvSpPr>
        <p:spPr>
          <a:xfrm>
            <a:off x="4820866" y="2912386"/>
            <a:ext cx="7104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subject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BE0B4E-19DE-B525-EADA-A4516413AC0C}"/>
              </a:ext>
            </a:extLst>
          </p:cNvPr>
          <p:cNvSpPr txBox="1"/>
          <p:nvPr/>
        </p:nvSpPr>
        <p:spPr>
          <a:xfrm>
            <a:off x="2803930" y="4971164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6C66BE-C7DD-42EB-E020-5A35AB37374C}"/>
              </a:ext>
            </a:extLst>
          </p:cNvPr>
          <p:cNvSpPr txBox="1"/>
          <p:nvPr/>
        </p:nvSpPr>
        <p:spPr>
          <a:xfrm>
            <a:off x="3565091" y="3567888"/>
            <a:ext cx="543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entry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115DB5-60E0-B4EE-9DC3-77EDF48E3C34}"/>
              </a:ext>
            </a:extLst>
          </p:cNvPr>
          <p:cNvSpPr txBox="1"/>
          <p:nvPr/>
        </p:nvSpPr>
        <p:spPr>
          <a:xfrm>
            <a:off x="4626845" y="4197426"/>
            <a:ext cx="10615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section.focus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014619-7875-F8D0-BF29-9F5CE942990E}"/>
              </a:ext>
            </a:extLst>
          </p:cNvPr>
          <p:cNvSpPr txBox="1"/>
          <p:nvPr/>
        </p:nvSpPr>
        <p:spPr>
          <a:xfrm>
            <a:off x="6566817" y="4735768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5C4DDE-27BB-AD33-3D75-215849B7EE5D}"/>
              </a:ext>
            </a:extLst>
          </p:cNvPr>
          <p:cNvSpPr txBox="1"/>
          <p:nvPr/>
        </p:nvSpPr>
        <p:spPr>
          <a:xfrm>
            <a:off x="6805752" y="2830688"/>
            <a:ext cx="8274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custodian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3471D3-D67D-E31E-BCEE-12AEB0788147}"/>
              </a:ext>
            </a:extLst>
          </p:cNvPr>
          <p:cNvSpPr txBox="1"/>
          <p:nvPr/>
        </p:nvSpPr>
        <p:spPr>
          <a:xfrm>
            <a:off x="6702360" y="3581579"/>
            <a:ext cx="10342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section.entry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A72673-0E43-F8AE-A419-13436202AB52}"/>
              </a:ext>
            </a:extLst>
          </p:cNvPr>
          <p:cNvSpPr/>
          <p:nvPr/>
        </p:nvSpPr>
        <p:spPr>
          <a:xfrm>
            <a:off x="8291569" y="5255307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Encounter</a:t>
            </a:r>
          </a:p>
          <a:p>
            <a:pPr algn="ctr"/>
            <a:r>
              <a:rPr lang="en-US" sz="1200" dirty="0"/>
              <a:t>Office Visit 2020-05-30</a:t>
            </a:r>
          </a:p>
          <a:p>
            <a:pPr algn="ctr"/>
            <a:r>
              <a:rPr lang="en-US" sz="1200" dirty="0"/>
              <a:t>Initial Population/Denominator</a:t>
            </a: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4D77D46A-D426-3D4F-0AD1-857AA2D23BA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312661" y="5103565"/>
            <a:ext cx="1978908" cy="556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B1566E-6C0C-5E1D-5152-326A9488C8AC}"/>
              </a:ext>
            </a:extLst>
          </p:cNvPr>
          <p:cNvSpPr txBox="1"/>
          <p:nvPr/>
        </p:nvSpPr>
        <p:spPr>
          <a:xfrm>
            <a:off x="6555800" y="5315769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924175-35C3-4F8B-3CFA-0CEBC8F0A27E}"/>
              </a:ext>
            </a:extLst>
          </p:cNvPr>
          <p:cNvSpPr txBox="1"/>
          <p:nvPr/>
        </p:nvSpPr>
        <p:spPr>
          <a:xfrm>
            <a:off x="879972" y="649995"/>
            <a:ext cx="1009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Gaps in Care Resources Colonoscopy Gaps Patient01 Example: Step 3 - Open Gap Closed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gic-colonoscopy-example-pt1-step3-gap-closed.png</a:t>
            </a:r>
          </a:p>
        </p:txBody>
      </p:sp>
    </p:spTree>
    <p:extLst>
      <p:ext uri="{BB962C8B-B14F-4D97-AF65-F5344CB8AC3E}">
        <p14:creationId xmlns:p14="http://schemas.microsoft.com/office/powerpoint/2010/main" val="134788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A7730-806A-7777-9D57-5530274D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BA9A25-D7BE-4A5C-C82C-F2221CE6E9A6}"/>
              </a:ext>
            </a:extLst>
          </p:cNvPr>
          <p:cNvSpPr/>
          <p:nvPr/>
        </p:nvSpPr>
        <p:spPr>
          <a:xfrm>
            <a:off x="1794372" y="3382179"/>
            <a:ext cx="1707615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585AA4-D09E-FA6E-FE0D-6B48AD300190}"/>
              </a:ext>
            </a:extLst>
          </p:cNvPr>
          <p:cNvSpPr/>
          <p:nvPr/>
        </p:nvSpPr>
        <p:spPr>
          <a:xfrm>
            <a:off x="4250671" y="3382179"/>
            <a:ext cx="1896737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2B115C-B3D9-FC60-7500-6C3F0AB93AF5}"/>
              </a:ext>
            </a:extLst>
          </p:cNvPr>
          <p:cNvSpPr/>
          <p:nvPr/>
        </p:nvSpPr>
        <p:spPr>
          <a:xfrm>
            <a:off x="4085417" y="4698695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DEQM Individual MeasureReport</a:t>
            </a:r>
          </a:p>
          <a:p>
            <a:pPr algn="ctr"/>
            <a:r>
              <a:rPr lang="en-US" sz="1200" dirty="0"/>
              <a:t>(Colorectal Cancer Screening)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7CF337-E453-8153-3FA3-9E60C2DE701F}"/>
              </a:ext>
            </a:extLst>
          </p:cNvPr>
          <p:cNvSpPr/>
          <p:nvPr/>
        </p:nvSpPr>
        <p:spPr>
          <a:xfrm>
            <a:off x="8172220" y="2185473"/>
            <a:ext cx="2346593" cy="61694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Organization</a:t>
            </a:r>
          </a:p>
          <a:p>
            <a:pPr algn="ctr"/>
            <a:r>
              <a:rPr lang="en-US" sz="1200" dirty="0"/>
              <a:t>(example payer)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B0E99-2C53-7557-99B7-B67F2A671755}"/>
              </a:ext>
            </a:extLst>
          </p:cNvPr>
          <p:cNvSpPr/>
          <p:nvPr/>
        </p:nvSpPr>
        <p:spPr>
          <a:xfrm>
            <a:off x="4182734" y="2106978"/>
            <a:ext cx="2032609" cy="61694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Patient</a:t>
            </a:r>
          </a:p>
          <a:p>
            <a:pPr algn="ctr"/>
            <a:r>
              <a:rPr lang="en-US" sz="1200" dirty="0"/>
              <a:t>(Patient03: Age 70)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051EB-862E-C868-9068-B415A97146E0}"/>
              </a:ext>
            </a:extLst>
          </p:cNvPr>
          <p:cNvSpPr/>
          <p:nvPr/>
        </p:nvSpPr>
        <p:spPr>
          <a:xfrm>
            <a:off x="8291569" y="4266283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Procedure</a:t>
            </a:r>
          </a:p>
          <a:p>
            <a:pPr algn="ctr"/>
            <a:r>
              <a:rPr lang="en-US" sz="1200" dirty="0"/>
              <a:t>Colonoscopy 2020-08-25</a:t>
            </a:r>
          </a:p>
          <a:p>
            <a:pPr algn="ctr"/>
            <a:r>
              <a:rPr lang="en-US" sz="1200" dirty="0"/>
              <a:t>Numerator</a:t>
            </a:r>
            <a:endParaRPr lang="en-US" sz="1200" b="1" dirty="0">
              <a:solidFill>
                <a:srgbClr val="FFC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EA050-6239-210A-E6C1-288D047F7347}"/>
              </a:ext>
            </a:extLst>
          </p:cNvPr>
          <p:cNvSpPr/>
          <p:nvPr/>
        </p:nvSpPr>
        <p:spPr>
          <a:xfrm>
            <a:off x="8291569" y="3285781"/>
            <a:ext cx="2227244" cy="80973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GIC DetectedIssue</a:t>
            </a:r>
          </a:p>
          <a:p>
            <a:pPr algn="ctr"/>
            <a:r>
              <a:rPr lang="en-US" sz="1200" b="1" dirty="0"/>
              <a:t>Gap status: closed-gap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50DECD-DAA3-508B-E676-4911EAEF72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01987" y="3690651"/>
            <a:ext cx="7486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437C1-2965-1329-1B01-7CEC41C69F17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814577" y="3832725"/>
            <a:ext cx="1104442" cy="14372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3">
            <a:extLst>
              <a:ext uri="{FF2B5EF4-FFF2-40B4-BE49-F238E27FC236}">
                <a16:creationId xmlns:a16="http://schemas.microsoft.com/office/drawing/2014/main" id="{2975D587-BBF8-FA8E-41D3-EF40DB3A8ADD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4869912" y="3053050"/>
            <a:ext cx="65825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3">
            <a:extLst>
              <a:ext uri="{FF2B5EF4-FFF2-40B4-BE49-F238E27FC236}">
                <a16:creationId xmlns:a16="http://schemas.microsoft.com/office/drawing/2014/main" id="{1035A8F1-1B6F-6BFA-EE39-E3D641FECEF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4849254" y="4348909"/>
            <a:ext cx="69957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F4229D17-55C4-CC93-1F19-2D73179B8A2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47408" y="2493945"/>
            <a:ext cx="2024812" cy="1196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3">
            <a:extLst>
              <a:ext uri="{FF2B5EF4-FFF2-40B4-BE49-F238E27FC236}">
                <a16:creationId xmlns:a16="http://schemas.microsoft.com/office/drawing/2014/main" id="{8699BFAB-1999-CB99-AC67-0B91F886665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6147408" y="3690651"/>
            <a:ext cx="2144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3">
            <a:extLst>
              <a:ext uri="{FF2B5EF4-FFF2-40B4-BE49-F238E27FC236}">
                <a16:creationId xmlns:a16="http://schemas.microsoft.com/office/drawing/2014/main" id="{81C088C1-A05F-9BC0-6AA7-692439A2610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6312661" y="4671153"/>
            <a:ext cx="1978908" cy="4324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AAF5B60-D03F-45C2-818B-9DDA3EBFE3FC}"/>
              </a:ext>
            </a:extLst>
          </p:cNvPr>
          <p:cNvSpPr txBox="1"/>
          <p:nvPr/>
        </p:nvSpPr>
        <p:spPr>
          <a:xfrm>
            <a:off x="4820866" y="2912386"/>
            <a:ext cx="71045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subject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13B05F-7251-767D-6C4A-D50488F17E61}"/>
              </a:ext>
            </a:extLst>
          </p:cNvPr>
          <p:cNvSpPr txBox="1"/>
          <p:nvPr/>
        </p:nvSpPr>
        <p:spPr>
          <a:xfrm>
            <a:off x="2803930" y="4971164"/>
            <a:ext cx="514885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entry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E56934-D386-6D0E-0392-181F83808237}"/>
              </a:ext>
            </a:extLst>
          </p:cNvPr>
          <p:cNvSpPr txBox="1"/>
          <p:nvPr/>
        </p:nvSpPr>
        <p:spPr>
          <a:xfrm>
            <a:off x="3565091" y="3567888"/>
            <a:ext cx="5439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entry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8BFED3-AA06-AC4B-E63F-BE619F0F91D2}"/>
              </a:ext>
            </a:extLst>
          </p:cNvPr>
          <p:cNvSpPr txBox="1"/>
          <p:nvPr/>
        </p:nvSpPr>
        <p:spPr>
          <a:xfrm>
            <a:off x="4626845" y="4197426"/>
            <a:ext cx="106150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section.focus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6BFDED-4D14-1B9E-A35A-27E3EF46D0C1}"/>
              </a:ext>
            </a:extLst>
          </p:cNvPr>
          <p:cNvSpPr txBox="1"/>
          <p:nvPr/>
        </p:nvSpPr>
        <p:spPr>
          <a:xfrm>
            <a:off x="6566817" y="4735768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F7309-84E1-5BB8-C586-5099DFCDE251}"/>
              </a:ext>
            </a:extLst>
          </p:cNvPr>
          <p:cNvSpPr txBox="1"/>
          <p:nvPr/>
        </p:nvSpPr>
        <p:spPr>
          <a:xfrm>
            <a:off x="6805752" y="2830688"/>
            <a:ext cx="82747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custodian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81A429-89B4-E390-6595-B9783C4C1F46}"/>
              </a:ext>
            </a:extLst>
          </p:cNvPr>
          <p:cNvSpPr txBox="1"/>
          <p:nvPr/>
        </p:nvSpPr>
        <p:spPr>
          <a:xfrm>
            <a:off x="6702360" y="3581579"/>
            <a:ext cx="103425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section.entry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E4B7E-D100-B734-A294-BCD77D5838BF}"/>
              </a:ext>
            </a:extLst>
          </p:cNvPr>
          <p:cNvSpPr/>
          <p:nvPr/>
        </p:nvSpPr>
        <p:spPr>
          <a:xfrm>
            <a:off x="8291569" y="5255307"/>
            <a:ext cx="2227244" cy="8097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QI Core Encounter</a:t>
            </a:r>
          </a:p>
          <a:p>
            <a:pPr algn="ctr"/>
            <a:r>
              <a:rPr lang="en-US" sz="1200" dirty="0"/>
              <a:t>Office Visit 2020-05-30</a:t>
            </a:r>
          </a:p>
          <a:p>
            <a:pPr algn="ctr"/>
            <a:r>
              <a:rPr lang="en-US" sz="1200" dirty="0"/>
              <a:t>Initial Population/Denominator</a:t>
            </a:r>
          </a:p>
        </p:txBody>
      </p:sp>
      <p:cxnSp>
        <p:nvCxnSpPr>
          <p:cNvPr id="11" name="Straight Arrow Connector 13">
            <a:extLst>
              <a:ext uri="{FF2B5EF4-FFF2-40B4-BE49-F238E27FC236}">
                <a16:creationId xmlns:a16="http://schemas.microsoft.com/office/drawing/2014/main" id="{03EE5945-B084-17A8-062B-3A1C0EC5DDF2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6312661" y="5103565"/>
            <a:ext cx="1978908" cy="556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A23C1C-0612-7F0C-9814-3C54D7A8249C}"/>
              </a:ext>
            </a:extLst>
          </p:cNvPr>
          <p:cNvSpPr txBox="1"/>
          <p:nvPr/>
        </p:nvSpPr>
        <p:spPr>
          <a:xfrm>
            <a:off x="6555800" y="5315769"/>
            <a:ext cx="1433406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b="1" dirty="0"/>
              <a:t>evaluatedResource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16B8B-A863-5071-C07E-94D2C60DB66A}"/>
              </a:ext>
            </a:extLst>
          </p:cNvPr>
          <p:cNvSpPr txBox="1"/>
          <p:nvPr/>
        </p:nvSpPr>
        <p:spPr>
          <a:xfrm>
            <a:off x="879972" y="649995"/>
            <a:ext cx="10815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Gaps in Care Resources Colonoscopy Gaps Patient03 Example: Step 3 - Prospective Gap Closed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gic-colonoscopy-example-pt3-step3-prospective-gap-closed.png</a:t>
            </a:r>
          </a:p>
        </p:txBody>
      </p:sp>
    </p:spTree>
    <p:extLst>
      <p:ext uri="{BB962C8B-B14F-4D97-AF65-F5344CB8AC3E}">
        <p14:creationId xmlns:p14="http://schemas.microsoft.com/office/powerpoint/2010/main" val="383391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425</Words>
  <Application>Microsoft Office PowerPoint</Application>
  <PresentationFormat>Widescreen</PresentationFormat>
  <Paragraphs>129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Tiller</dc:creator>
  <cp:lastModifiedBy>Matt Tiller</cp:lastModifiedBy>
  <cp:revision>6</cp:revision>
  <dcterms:created xsi:type="dcterms:W3CDTF">2025-01-29T21:10:32Z</dcterms:created>
  <dcterms:modified xsi:type="dcterms:W3CDTF">2025-01-30T02:11:03Z</dcterms:modified>
</cp:coreProperties>
</file>