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256" r:id="rId5"/>
    <p:sldId id="261" r:id="rId6"/>
    <p:sldId id="262" r:id="rId7"/>
    <p:sldId id="263" r:id="rId8"/>
    <p:sldId id="265" r:id="rId9"/>
    <p:sldId id="264" r:id="rId10"/>
    <p:sldId id="267" r:id="rId11"/>
    <p:sldId id="266" r:id="rId12"/>
    <p:sldId id="268" r:id="rId13"/>
    <p:sldId id="269" r:id="rId14"/>
    <p:sldId id="270" r:id="rId15"/>
    <p:sldId id="271" r:id="rId16"/>
    <p:sldId id="272" r:id="rId17"/>
    <p:sldId id="274" r:id="rId18"/>
    <p:sldId id="276"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31"/>
    <p:restoredTop sz="94778"/>
  </p:normalViewPr>
  <p:slideViewPr>
    <p:cSldViewPr>
      <p:cViewPr varScale="1">
        <p:scale>
          <a:sx n="81" d="100"/>
          <a:sy n="81" d="100"/>
        </p:scale>
        <p:origin x="2011"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266053-7327-E248-83C1-2353FC77D2E7}" type="datetimeFigureOut">
              <a:rPr lang="en-US" smtClean="0"/>
              <a:t>4/16/2021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7EC0DA-5C4C-5F40-867B-8852E0C29AD3}" type="slidenum">
              <a:rPr lang="en-US" smtClean="0"/>
              <a:t>‹#›</a:t>
            </a:fld>
            <a:endParaRPr lang="en-US"/>
          </a:p>
        </p:txBody>
      </p:sp>
    </p:spTree>
    <p:extLst>
      <p:ext uri="{BB962C8B-B14F-4D97-AF65-F5344CB8AC3E}">
        <p14:creationId xmlns:p14="http://schemas.microsoft.com/office/powerpoint/2010/main" val="4098513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EC0DA-5C4C-5F40-867B-8852E0C29AD3}" type="slidenum">
              <a:rPr lang="en-US" smtClean="0"/>
              <a:t>12</a:t>
            </a:fld>
            <a:endParaRPr lang="en-US"/>
          </a:p>
        </p:txBody>
      </p:sp>
    </p:spTree>
    <p:extLst>
      <p:ext uri="{BB962C8B-B14F-4D97-AF65-F5344CB8AC3E}">
        <p14:creationId xmlns:p14="http://schemas.microsoft.com/office/powerpoint/2010/main" val="3042958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Updated ProcedureRequest to ServiceRequest to be compatible with R4</a:t>
            </a:r>
          </a:p>
        </p:txBody>
      </p:sp>
      <p:sp>
        <p:nvSpPr>
          <p:cNvPr id="4" name="Slide Number Placeholder 3"/>
          <p:cNvSpPr>
            <a:spLocks noGrp="1"/>
          </p:cNvSpPr>
          <p:nvPr>
            <p:ph type="sldNum" sz="quarter" idx="5"/>
          </p:nvPr>
        </p:nvSpPr>
        <p:spPr/>
        <p:txBody>
          <a:bodyPr/>
          <a:lstStyle/>
          <a:p>
            <a:fld id="{D97EC0DA-5C4C-5F40-867B-8852E0C29AD3}" type="slidenum">
              <a:rPr lang="en-US" smtClean="0"/>
              <a:t>14</a:t>
            </a:fld>
            <a:endParaRPr lang="en-US"/>
          </a:p>
        </p:txBody>
      </p:sp>
    </p:spTree>
    <p:extLst>
      <p:ext uri="{BB962C8B-B14F-4D97-AF65-F5344CB8AC3E}">
        <p14:creationId xmlns:p14="http://schemas.microsoft.com/office/powerpoint/2010/main" val="888234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D2F21E0-95B6-4C5C-A55D-C5056E4C25C4}"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3864512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2F21E0-95B6-4C5C-A55D-C5056E4C25C4}"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1191655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2F21E0-95B6-4C5C-A55D-C5056E4C25C4}"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821392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2F21E0-95B6-4C5C-A55D-C5056E4C25C4}"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258613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2F21E0-95B6-4C5C-A55D-C5056E4C25C4}"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3169143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2F21E0-95B6-4C5C-A55D-C5056E4C25C4}" type="datetimeFigureOut">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3058676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D2F21E0-95B6-4C5C-A55D-C5056E4C25C4}" type="datetimeFigureOut">
              <a:rPr lang="en-US" smtClean="0"/>
              <a:t>4/16/2021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6649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2F21E0-95B6-4C5C-A55D-C5056E4C25C4}" type="datetimeFigureOut">
              <a:rPr lang="en-US" smtClean="0"/>
              <a:t>4/16/2021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61025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2F21E0-95B6-4C5C-A55D-C5056E4C25C4}" type="datetimeFigureOut">
              <a:rPr lang="en-US" smtClean="0"/>
              <a:t>4/16/2021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168711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2F21E0-95B6-4C5C-A55D-C5056E4C25C4}" type="datetimeFigureOut">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521013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2F21E0-95B6-4C5C-A55D-C5056E4C25C4}" type="datetimeFigureOut">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265517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2F21E0-95B6-4C5C-A55D-C5056E4C25C4}" type="datetimeFigureOut">
              <a:rPr lang="en-US" smtClean="0"/>
              <a:t>4/16/2021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326A8-B5BF-47F0-B153-8AEDA0BB36B7}" type="slidenum">
              <a:rPr lang="en-US" smtClean="0"/>
              <a:t>‹#›</a:t>
            </a:fld>
            <a:endParaRPr lang="en-US"/>
          </a:p>
        </p:txBody>
      </p:sp>
    </p:spTree>
    <p:extLst>
      <p:ext uri="{BB962C8B-B14F-4D97-AF65-F5344CB8AC3E}">
        <p14:creationId xmlns:p14="http://schemas.microsoft.com/office/powerpoint/2010/main" val="726641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VTE Resource Diagram</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80111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MeasureReport using Encounter</a:t>
            </a:r>
          </a:p>
        </p:txBody>
      </p:sp>
      <p:sp>
        <p:nvSpPr>
          <p:cNvPr id="3" name="Content Placeholder 2"/>
          <p:cNvSpPr>
            <a:spLocks noGrp="1"/>
          </p:cNvSpPr>
          <p:nvPr>
            <p:ph idx="1"/>
          </p:nvPr>
        </p:nvSpPr>
        <p:spPr/>
        <p:txBody>
          <a:bodyPr/>
          <a:lstStyle/>
          <a:p>
            <a:pPr marL="0" indent="0">
              <a:buNone/>
            </a:pPr>
            <a:r>
              <a:rPr lang="en-US" dirty="0"/>
              <a:t>  </a:t>
            </a:r>
          </a:p>
        </p:txBody>
      </p:sp>
      <p:sp>
        <p:nvSpPr>
          <p:cNvPr id="4" name="Flowchart: Alternate Process 3"/>
          <p:cNvSpPr/>
          <p:nvPr/>
        </p:nvSpPr>
        <p:spPr>
          <a:xfrm>
            <a:off x="762000" y="14478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a:t>
            </a:r>
          </a:p>
        </p:txBody>
      </p:sp>
      <p:sp>
        <p:nvSpPr>
          <p:cNvPr id="6" name="Flowchart: Alternate Process 5"/>
          <p:cNvSpPr/>
          <p:nvPr/>
        </p:nvSpPr>
        <p:spPr>
          <a:xfrm>
            <a:off x="762000" y="306097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MeasureReport</a:t>
            </a:r>
          </a:p>
        </p:txBody>
      </p:sp>
      <p:sp>
        <p:nvSpPr>
          <p:cNvPr id="14" name="Flowchart: Alternate Process 13"/>
          <p:cNvSpPr/>
          <p:nvPr/>
        </p:nvSpPr>
        <p:spPr>
          <a:xfrm>
            <a:off x="4724400" y="19812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15" name="Flowchart: Alternate Process 14"/>
          <p:cNvSpPr/>
          <p:nvPr/>
        </p:nvSpPr>
        <p:spPr>
          <a:xfrm>
            <a:off x="4732506" y="3859634"/>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cxnSp>
        <p:nvCxnSpPr>
          <p:cNvPr id="17" name="Straight Arrow Connector 16"/>
          <p:cNvCxnSpPr>
            <a:stCxn id="6" idx="0"/>
            <a:endCxn id="4" idx="2"/>
          </p:cNvCxnSpPr>
          <p:nvPr/>
        </p:nvCxnSpPr>
        <p:spPr>
          <a:xfrm flipV="1">
            <a:off x="1524000" y="2057400"/>
            <a:ext cx="0" cy="10035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540213" y="3578157"/>
            <a:ext cx="0" cy="9938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590800"/>
            <a:ext cx="1143000" cy="261610"/>
          </a:xfrm>
          <a:prstGeom prst="rect">
            <a:avLst/>
          </a:prstGeom>
          <a:solidFill>
            <a:schemeClr val="bg1"/>
          </a:solidFill>
        </p:spPr>
        <p:txBody>
          <a:bodyPr wrap="square" rtlCol="0">
            <a:spAutoFit/>
          </a:bodyPr>
          <a:lstStyle/>
          <a:p>
            <a:pPr algn="ctr"/>
            <a:r>
              <a:rPr lang="en-US" sz="1100" b="1" dirty="0"/>
              <a:t>measure</a:t>
            </a:r>
          </a:p>
        </p:txBody>
      </p:sp>
      <p:cxnSp>
        <p:nvCxnSpPr>
          <p:cNvPr id="26" name="Straight Arrow Connector 25"/>
          <p:cNvCxnSpPr>
            <a:stCxn id="6" idx="3"/>
            <a:endCxn id="14" idx="1"/>
          </p:cNvCxnSpPr>
          <p:nvPr/>
        </p:nvCxnSpPr>
        <p:spPr>
          <a:xfrm flipV="1">
            <a:off x="2286000" y="2286000"/>
            <a:ext cx="2438400" cy="10797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a:off x="2286000" y="3365770"/>
            <a:ext cx="2446506" cy="79866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743201" y="2559185"/>
            <a:ext cx="1676400" cy="261610"/>
          </a:xfrm>
          <a:prstGeom prst="rect">
            <a:avLst/>
          </a:prstGeom>
          <a:solidFill>
            <a:schemeClr val="bg1"/>
          </a:solidFill>
        </p:spPr>
        <p:txBody>
          <a:bodyPr wrap="square" rtlCol="0">
            <a:spAutoFit/>
          </a:bodyPr>
          <a:lstStyle/>
          <a:p>
            <a:pPr algn="ctr"/>
            <a:r>
              <a:rPr lang="en-US" sz="1100" b="1" dirty="0"/>
              <a:t>reporter</a:t>
            </a:r>
          </a:p>
        </p:txBody>
      </p:sp>
      <p:sp>
        <p:nvSpPr>
          <p:cNvPr id="34" name="TextBox 33"/>
          <p:cNvSpPr txBox="1"/>
          <p:nvPr/>
        </p:nvSpPr>
        <p:spPr>
          <a:xfrm>
            <a:off x="721063" y="3944273"/>
            <a:ext cx="1638300" cy="261610"/>
          </a:xfrm>
          <a:prstGeom prst="rect">
            <a:avLst/>
          </a:prstGeom>
          <a:solidFill>
            <a:schemeClr val="bg1"/>
          </a:solidFill>
        </p:spPr>
        <p:txBody>
          <a:bodyPr wrap="square" rtlCol="0">
            <a:spAutoFit/>
          </a:bodyPr>
          <a:lstStyle/>
          <a:p>
            <a:pPr algn="ctr"/>
            <a:r>
              <a:rPr lang="en-US" sz="1100" b="1" dirty="0"/>
              <a:t>evaluatedResources</a:t>
            </a:r>
          </a:p>
        </p:txBody>
      </p:sp>
      <p:sp>
        <p:nvSpPr>
          <p:cNvPr id="35" name="TextBox 34"/>
          <p:cNvSpPr txBox="1"/>
          <p:nvPr/>
        </p:nvSpPr>
        <p:spPr>
          <a:xfrm>
            <a:off x="2729822" y="3588794"/>
            <a:ext cx="1143000" cy="261610"/>
          </a:xfrm>
          <a:prstGeom prst="rect">
            <a:avLst/>
          </a:prstGeom>
          <a:solidFill>
            <a:schemeClr val="bg1"/>
          </a:solidFill>
        </p:spPr>
        <p:txBody>
          <a:bodyPr wrap="square" rtlCol="0">
            <a:spAutoFit/>
          </a:bodyPr>
          <a:lstStyle/>
          <a:p>
            <a:pPr algn="ctr"/>
            <a:r>
              <a:rPr lang="en-US" sz="1100" b="1" dirty="0"/>
              <a:t>subject</a:t>
            </a:r>
          </a:p>
        </p:txBody>
      </p:sp>
      <p:sp>
        <p:nvSpPr>
          <p:cNvPr id="21" name="Flowchart: Alternate Process 20"/>
          <p:cNvSpPr/>
          <p:nvPr/>
        </p:nvSpPr>
        <p:spPr>
          <a:xfrm>
            <a:off x="827662" y="446274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Encounter</a:t>
            </a:r>
          </a:p>
        </p:txBody>
      </p:sp>
      <p:sp>
        <p:nvSpPr>
          <p:cNvPr id="29" name="Flowchart: Alternate Process 28"/>
          <p:cNvSpPr/>
          <p:nvPr/>
        </p:nvSpPr>
        <p:spPr>
          <a:xfrm>
            <a:off x="304800" y="576673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cxnSp>
        <p:nvCxnSpPr>
          <p:cNvPr id="16" name="Straight Arrow Connector 15"/>
          <p:cNvCxnSpPr>
            <a:cxnSpLocks/>
            <a:stCxn id="21" idx="2"/>
            <a:endCxn id="29" idx="0"/>
          </p:cNvCxnSpPr>
          <p:nvPr/>
        </p:nvCxnSpPr>
        <p:spPr>
          <a:xfrm flipH="1">
            <a:off x="1066800" y="5072349"/>
            <a:ext cx="522862" cy="694389"/>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a:xfrm>
            <a:off x="7543800" y="333467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Coverage</a:t>
            </a:r>
          </a:p>
        </p:txBody>
      </p:sp>
      <p:cxnSp>
        <p:nvCxnSpPr>
          <p:cNvPr id="50" name="Straight Arrow Connector 49"/>
          <p:cNvCxnSpPr>
            <a:stCxn id="48" idx="1"/>
            <a:endCxn id="15" idx="3"/>
          </p:cNvCxnSpPr>
          <p:nvPr/>
        </p:nvCxnSpPr>
        <p:spPr>
          <a:xfrm flipH="1">
            <a:off x="6256506" y="3639473"/>
            <a:ext cx="1287294" cy="524961"/>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484495" y="3752025"/>
            <a:ext cx="901837" cy="261610"/>
          </a:xfrm>
          <a:prstGeom prst="rect">
            <a:avLst/>
          </a:prstGeom>
          <a:solidFill>
            <a:schemeClr val="bg1"/>
          </a:solidFill>
        </p:spPr>
        <p:txBody>
          <a:bodyPr wrap="square" rtlCol="0">
            <a:spAutoFit/>
          </a:bodyPr>
          <a:lstStyle/>
          <a:p>
            <a:pPr algn="ctr"/>
            <a:r>
              <a:rPr lang="en-US" sz="1100" b="1" dirty="0"/>
              <a:t>beneficiary</a:t>
            </a:r>
          </a:p>
        </p:txBody>
      </p:sp>
      <p:sp>
        <p:nvSpPr>
          <p:cNvPr id="36" name="TextBox 35"/>
          <p:cNvSpPr txBox="1"/>
          <p:nvPr/>
        </p:nvSpPr>
        <p:spPr>
          <a:xfrm>
            <a:off x="6256506" y="1377150"/>
            <a:ext cx="2819400" cy="646331"/>
          </a:xfrm>
          <a:prstGeom prst="rect">
            <a:avLst/>
          </a:prstGeom>
          <a:noFill/>
          <a:ln w="28575">
            <a:solidFill>
              <a:schemeClr val="tx1"/>
            </a:solidFill>
          </a:ln>
        </p:spPr>
        <p:txBody>
          <a:bodyPr wrap="square" rtlCol="0">
            <a:spAutoFit/>
          </a:bodyPr>
          <a:lstStyle/>
          <a:p>
            <a:r>
              <a:rPr lang="en-US" dirty="0"/>
              <a:t>                Required Resource</a:t>
            </a:r>
          </a:p>
          <a:p>
            <a:r>
              <a:rPr lang="en-US" dirty="0"/>
              <a:t>                Optional Resource</a:t>
            </a:r>
          </a:p>
        </p:txBody>
      </p:sp>
      <p:cxnSp>
        <p:nvCxnSpPr>
          <p:cNvPr id="37" name="Straight Arrow Connector 36"/>
          <p:cNvCxnSpPr/>
          <p:nvPr/>
        </p:nvCxnSpPr>
        <p:spPr>
          <a:xfrm>
            <a:off x="6484495" y="1600200"/>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484495" y="1828800"/>
            <a:ext cx="685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088CC35-A70B-1D4B-BB8A-11B27970ED89}"/>
              </a:ext>
            </a:extLst>
          </p:cNvPr>
          <p:cNvCxnSpPr>
            <a:cxnSpLocks/>
            <a:stCxn id="21" idx="3"/>
            <a:endCxn id="40" idx="1"/>
          </p:cNvCxnSpPr>
          <p:nvPr/>
        </p:nvCxnSpPr>
        <p:spPr>
          <a:xfrm>
            <a:off x="2351662" y="4767549"/>
            <a:ext cx="2361852" cy="39808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3" name="TextBox 26">
            <a:extLst>
              <a:ext uri="{FF2B5EF4-FFF2-40B4-BE49-F238E27FC236}">
                <a16:creationId xmlns:a16="http://schemas.microsoft.com/office/drawing/2014/main" id="{B97CC250-2567-534F-8932-7BC9AF2D1DCB}"/>
              </a:ext>
            </a:extLst>
          </p:cNvPr>
          <p:cNvSpPr txBox="1"/>
          <p:nvPr/>
        </p:nvSpPr>
        <p:spPr>
          <a:xfrm>
            <a:off x="3227437" y="4860831"/>
            <a:ext cx="873106" cy="261610"/>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t>performer</a:t>
            </a:r>
          </a:p>
        </p:txBody>
      </p:sp>
      <p:sp>
        <p:nvSpPr>
          <p:cNvPr id="31" name="TextBox 30"/>
          <p:cNvSpPr txBox="1"/>
          <p:nvPr/>
        </p:nvSpPr>
        <p:spPr>
          <a:xfrm>
            <a:off x="976210" y="5204100"/>
            <a:ext cx="796047" cy="261610"/>
          </a:xfrm>
          <a:prstGeom prst="rect">
            <a:avLst/>
          </a:prstGeom>
          <a:solidFill>
            <a:schemeClr val="bg1"/>
          </a:solidFill>
        </p:spPr>
        <p:txBody>
          <a:bodyPr wrap="square" rtlCol="0">
            <a:spAutoFit/>
          </a:bodyPr>
          <a:lstStyle/>
          <a:p>
            <a:pPr algn="ctr"/>
            <a:r>
              <a:rPr lang="en-US" sz="1100" b="1" dirty="0"/>
              <a:t>location</a:t>
            </a:r>
          </a:p>
        </p:txBody>
      </p:sp>
      <p:sp>
        <p:nvSpPr>
          <p:cNvPr id="54" name="Flowchart: Alternate Process 28">
            <a:extLst>
              <a:ext uri="{FF2B5EF4-FFF2-40B4-BE49-F238E27FC236}">
                <a16:creationId xmlns:a16="http://schemas.microsoft.com/office/drawing/2014/main" id="{CB2FB4A2-D45B-CA47-B1CC-5D900C32BF8A}"/>
              </a:ext>
            </a:extLst>
          </p:cNvPr>
          <p:cNvSpPr/>
          <p:nvPr/>
        </p:nvSpPr>
        <p:spPr>
          <a:xfrm>
            <a:off x="2372939" y="5699125"/>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CodeableConcept</a:t>
            </a:r>
          </a:p>
        </p:txBody>
      </p:sp>
      <p:cxnSp>
        <p:nvCxnSpPr>
          <p:cNvPr id="55" name="Straight Arrow Connector 54">
            <a:extLst>
              <a:ext uri="{FF2B5EF4-FFF2-40B4-BE49-F238E27FC236}">
                <a16:creationId xmlns:a16="http://schemas.microsoft.com/office/drawing/2014/main" id="{7CD4FB6A-93A8-374F-8C28-A1C991E95D8F}"/>
              </a:ext>
            </a:extLst>
          </p:cNvPr>
          <p:cNvCxnSpPr>
            <a:cxnSpLocks/>
            <a:stCxn id="21" idx="2"/>
            <a:endCxn id="54" idx="0"/>
          </p:cNvCxnSpPr>
          <p:nvPr/>
        </p:nvCxnSpPr>
        <p:spPr>
          <a:xfrm>
            <a:off x="1589662" y="5072349"/>
            <a:ext cx="1545277" cy="626776"/>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C47ABF08-CB44-6549-9DD8-3BAC4B46DB26}"/>
              </a:ext>
            </a:extLst>
          </p:cNvPr>
          <p:cNvSpPr txBox="1"/>
          <p:nvPr/>
        </p:nvSpPr>
        <p:spPr>
          <a:xfrm>
            <a:off x="1961340" y="5240224"/>
            <a:ext cx="553260" cy="261610"/>
          </a:xfrm>
          <a:prstGeom prst="rect">
            <a:avLst/>
          </a:prstGeom>
          <a:solidFill>
            <a:schemeClr val="bg1"/>
          </a:solidFill>
        </p:spPr>
        <p:txBody>
          <a:bodyPr wrap="square" rtlCol="0">
            <a:spAutoFit/>
          </a:bodyPr>
          <a:lstStyle/>
          <a:p>
            <a:pPr algn="ctr"/>
            <a:r>
              <a:rPr lang="en-US" sz="1100" b="1" dirty="0"/>
              <a:t>type</a:t>
            </a:r>
          </a:p>
        </p:txBody>
      </p:sp>
      <p:cxnSp>
        <p:nvCxnSpPr>
          <p:cNvPr id="57" name="Straight Arrow Connector 56">
            <a:extLst>
              <a:ext uri="{FF2B5EF4-FFF2-40B4-BE49-F238E27FC236}">
                <a16:creationId xmlns:a16="http://schemas.microsoft.com/office/drawing/2014/main" id="{A10C7861-97BF-D148-8EE8-14E60A559F07}"/>
              </a:ext>
            </a:extLst>
          </p:cNvPr>
          <p:cNvCxnSpPr>
            <a:cxnSpLocks/>
            <a:stCxn id="21" idx="3"/>
            <a:endCxn id="15" idx="1"/>
          </p:cNvCxnSpPr>
          <p:nvPr/>
        </p:nvCxnSpPr>
        <p:spPr>
          <a:xfrm flipV="1">
            <a:off x="2351662" y="4164434"/>
            <a:ext cx="2380844" cy="603115"/>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191887" y="4338429"/>
            <a:ext cx="680935" cy="261610"/>
          </a:xfrm>
          <a:prstGeom prst="rect">
            <a:avLst/>
          </a:prstGeom>
          <a:solidFill>
            <a:schemeClr val="bg1"/>
          </a:solidFill>
        </p:spPr>
        <p:txBody>
          <a:bodyPr wrap="square" rtlCol="0">
            <a:spAutoFit/>
          </a:bodyPr>
          <a:lstStyle/>
          <a:p>
            <a:pPr algn="ctr"/>
            <a:r>
              <a:rPr lang="en-US" sz="1100" b="1" dirty="0"/>
              <a:t>subject</a:t>
            </a:r>
          </a:p>
        </p:txBody>
      </p:sp>
      <p:sp>
        <p:nvSpPr>
          <p:cNvPr id="40" name="Flowchart: Alternate Process 19">
            <a:extLst>
              <a:ext uri="{FF2B5EF4-FFF2-40B4-BE49-F238E27FC236}">
                <a16:creationId xmlns:a16="http://schemas.microsoft.com/office/drawing/2014/main" id="{8DBE4236-DD9A-8D49-AD7D-57832157F3FB}"/>
              </a:ext>
            </a:extLst>
          </p:cNvPr>
          <p:cNvSpPr/>
          <p:nvPr/>
        </p:nvSpPr>
        <p:spPr>
          <a:xfrm>
            <a:off x="4713514" y="486083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Practitioner</a:t>
            </a:r>
          </a:p>
        </p:txBody>
      </p:sp>
      <p:sp>
        <p:nvSpPr>
          <p:cNvPr id="42" name="Flowchart: Alternate Process 32">
            <a:extLst>
              <a:ext uri="{FF2B5EF4-FFF2-40B4-BE49-F238E27FC236}">
                <a16:creationId xmlns:a16="http://schemas.microsoft.com/office/drawing/2014/main" id="{ABEFD086-D40E-D84A-95A4-F8CF93B32F71}"/>
              </a:ext>
            </a:extLst>
          </p:cNvPr>
          <p:cNvSpPr/>
          <p:nvPr/>
        </p:nvSpPr>
        <p:spPr>
          <a:xfrm>
            <a:off x="5666014" y="528173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Tree>
    <p:extLst>
      <p:ext uri="{BB962C8B-B14F-4D97-AF65-F5344CB8AC3E}">
        <p14:creationId xmlns:p14="http://schemas.microsoft.com/office/powerpoint/2010/main" val="1712482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Option 5</a:t>
            </a:r>
            <a:br>
              <a:rPr lang="en-US" sz="2800" dirty="0"/>
            </a:br>
            <a:r>
              <a:rPr lang="en-US" sz="2800" dirty="0"/>
              <a:t>Measure Report Using Encounter</a:t>
            </a:r>
          </a:p>
        </p:txBody>
      </p:sp>
      <p:sp>
        <p:nvSpPr>
          <p:cNvPr id="3" name="Content Placeholder 2"/>
          <p:cNvSpPr>
            <a:spLocks noGrp="1"/>
          </p:cNvSpPr>
          <p:nvPr>
            <p:ph idx="1"/>
          </p:nvPr>
        </p:nvSpPr>
        <p:spPr/>
        <p:txBody>
          <a:bodyPr>
            <a:normAutofit/>
          </a:bodyPr>
          <a:lstStyle/>
          <a:p>
            <a:pPr marL="0" indent="0">
              <a:buNone/>
            </a:pPr>
            <a:r>
              <a:rPr lang="en-US" dirty="0"/>
              <a:t>When a patient has an inpatient encounter and is principally diagnosed with either a mental health condition, or a stroke (either hemorrhagic or ischemic), they are excluded from the numerator of the measure. Codes for the diagnoses will come from the respective </a:t>
            </a:r>
            <a:r>
              <a:rPr lang="en-US" dirty="0" err="1"/>
              <a:t>valuesets</a:t>
            </a:r>
            <a:r>
              <a:rPr lang="en-US" dirty="0"/>
              <a:t> from the measure.</a:t>
            </a:r>
          </a:p>
        </p:txBody>
      </p:sp>
    </p:spTree>
    <p:extLst>
      <p:ext uri="{BB962C8B-B14F-4D97-AF65-F5344CB8AC3E}">
        <p14:creationId xmlns:p14="http://schemas.microsoft.com/office/powerpoint/2010/main" val="1464916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MeasureReport using Encounter with Principal Diagnosis</a:t>
            </a:r>
          </a:p>
        </p:txBody>
      </p:sp>
      <p:sp>
        <p:nvSpPr>
          <p:cNvPr id="3" name="Content Placeholder 2"/>
          <p:cNvSpPr>
            <a:spLocks noGrp="1"/>
          </p:cNvSpPr>
          <p:nvPr>
            <p:ph idx="1"/>
          </p:nvPr>
        </p:nvSpPr>
        <p:spPr/>
        <p:txBody>
          <a:bodyPr/>
          <a:lstStyle/>
          <a:p>
            <a:pPr marL="0" indent="0">
              <a:buNone/>
            </a:pPr>
            <a:r>
              <a:rPr lang="en-US" dirty="0"/>
              <a:t>  </a:t>
            </a:r>
          </a:p>
        </p:txBody>
      </p:sp>
      <p:sp>
        <p:nvSpPr>
          <p:cNvPr id="4" name="Flowchart: Alternate Process 3"/>
          <p:cNvSpPr/>
          <p:nvPr/>
        </p:nvSpPr>
        <p:spPr>
          <a:xfrm>
            <a:off x="762000" y="14478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a:t>
            </a:r>
          </a:p>
        </p:txBody>
      </p:sp>
      <p:sp>
        <p:nvSpPr>
          <p:cNvPr id="6" name="Flowchart: Alternate Process 5"/>
          <p:cNvSpPr/>
          <p:nvPr/>
        </p:nvSpPr>
        <p:spPr>
          <a:xfrm>
            <a:off x="762000" y="306097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MeasureReport</a:t>
            </a:r>
          </a:p>
        </p:txBody>
      </p:sp>
      <p:sp>
        <p:nvSpPr>
          <p:cNvPr id="14" name="Flowchart: Alternate Process 13"/>
          <p:cNvSpPr/>
          <p:nvPr/>
        </p:nvSpPr>
        <p:spPr>
          <a:xfrm>
            <a:off x="4724400" y="19812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15" name="Flowchart: Alternate Process 14"/>
          <p:cNvSpPr/>
          <p:nvPr/>
        </p:nvSpPr>
        <p:spPr>
          <a:xfrm>
            <a:off x="4642108" y="2906334"/>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cxnSp>
        <p:nvCxnSpPr>
          <p:cNvPr id="17" name="Straight Arrow Connector 16"/>
          <p:cNvCxnSpPr>
            <a:stCxn id="6" idx="0"/>
            <a:endCxn id="4" idx="2"/>
          </p:cNvCxnSpPr>
          <p:nvPr/>
        </p:nvCxnSpPr>
        <p:spPr>
          <a:xfrm flipV="1">
            <a:off x="1524000" y="2057400"/>
            <a:ext cx="0" cy="10035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540213" y="3578157"/>
            <a:ext cx="0" cy="9938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590800"/>
            <a:ext cx="1143000" cy="261610"/>
          </a:xfrm>
          <a:prstGeom prst="rect">
            <a:avLst/>
          </a:prstGeom>
          <a:solidFill>
            <a:schemeClr val="bg1"/>
          </a:solidFill>
        </p:spPr>
        <p:txBody>
          <a:bodyPr wrap="square" rtlCol="0">
            <a:spAutoFit/>
          </a:bodyPr>
          <a:lstStyle/>
          <a:p>
            <a:pPr algn="ctr"/>
            <a:r>
              <a:rPr lang="en-US" sz="1100" b="1" dirty="0"/>
              <a:t>measure</a:t>
            </a:r>
          </a:p>
        </p:txBody>
      </p:sp>
      <p:cxnSp>
        <p:nvCxnSpPr>
          <p:cNvPr id="26" name="Straight Arrow Connector 25"/>
          <p:cNvCxnSpPr>
            <a:stCxn id="6" idx="3"/>
            <a:endCxn id="14" idx="1"/>
          </p:cNvCxnSpPr>
          <p:nvPr/>
        </p:nvCxnSpPr>
        <p:spPr>
          <a:xfrm flipV="1">
            <a:off x="2286000" y="2286000"/>
            <a:ext cx="2438400" cy="10797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flipV="1">
            <a:off x="2286000" y="3211134"/>
            <a:ext cx="2356108" cy="15463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667000" y="2566140"/>
            <a:ext cx="1676400" cy="261610"/>
          </a:xfrm>
          <a:prstGeom prst="rect">
            <a:avLst/>
          </a:prstGeom>
          <a:solidFill>
            <a:schemeClr val="bg1"/>
          </a:solidFill>
        </p:spPr>
        <p:txBody>
          <a:bodyPr wrap="square" rtlCol="0">
            <a:spAutoFit/>
          </a:bodyPr>
          <a:lstStyle/>
          <a:p>
            <a:pPr algn="ctr"/>
            <a:r>
              <a:rPr lang="en-US" sz="1100" b="1" dirty="0"/>
              <a:t>reporter</a:t>
            </a:r>
          </a:p>
        </p:txBody>
      </p:sp>
      <p:sp>
        <p:nvSpPr>
          <p:cNvPr id="34" name="TextBox 33"/>
          <p:cNvSpPr txBox="1"/>
          <p:nvPr/>
        </p:nvSpPr>
        <p:spPr>
          <a:xfrm>
            <a:off x="721063" y="3944273"/>
            <a:ext cx="1638300" cy="261610"/>
          </a:xfrm>
          <a:prstGeom prst="rect">
            <a:avLst/>
          </a:prstGeom>
          <a:solidFill>
            <a:schemeClr val="bg1"/>
          </a:solidFill>
        </p:spPr>
        <p:txBody>
          <a:bodyPr wrap="square" rtlCol="0">
            <a:spAutoFit/>
          </a:bodyPr>
          <a:lstStyle/>
          <a:p>
            <a:pPr algn="ctr"/>
            <a:r>
              <a:rPr lang="en-US" sz="1100" b="1" dirty="0"/>
              <a:t>evaluatedResources</a:t>
            </a:r>
          </a:p>
        </p:txBody>
      </p:sp>
      <p:sp>
        <p:nvSpPr>
          <p:cNvPr id="35" name="TextBox 34"/>
          <p:cNvSpPr txBox="1"/>
          <p:nvPr/>
        </p:nvSpPr>
        <p:spPr>
          <a:xfrm>
            <a:off x="2994476" y="3195419"/>
            <a:ext cx="639191" cy="261610"/>
          </a:xfrm>
          <a:prstGeom prst="rect">
            <a:avLst/>
          </a:prstGeom>
          <a:solidFill>
            <a:schemeClr val="bg1"/>
          </a:solidFill>
        </p:spPr>
        <p:txBody>
          <a:bodyPr wrap="square" rtlCol="0">
            <a:spAutoFit/>
          </a:bodyPr>
          <a:lstStyle/>
          <a:p>
            <a:pPr algn="ctr"/>
            <a:r>
              <a:rPr lang="en-US" sz="1100" b="1" dirty="0"/>
              <a:t>subject</a:t>
            </a:r>
          </a:p>
        </p:txBody>
      </p:sp>
      <p:sp>
        <p:nvSpPr>
          <p:cNvPr id="21" name="Flowchart: Alternate Process 20"/>
          <p:cNvSpPr/>
          <p:nvPr/>
        </p:nvSpPr>
        <p:spPr>
          <a:xfrm>
            <a:off x="827662" y="446274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Encounter</a:t>
            </a:r>
          </a:p>
        </p:txBody>
      </p:sp>
      <p:sp>
        <p:nvSpPr>
          <p:cNvPr id="29" name="Flowchart: Alternate Process 28"/>
          <p:cNvSpPr/>
          <p:nvPr/>
        </p:nvSpPr>
        <p:spPr>
          <a:xfrm>
            <a:off x="304800" y="576673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cxnSp>
        <p:nvCxnSpPr>
          <p:cNvPr id="16" name="Straight Arrow Connector 15"/>
          <p:cNvCxnSpPr>
            <a:cxnSpLocks/>
            <a:stCxn id="21" idx="2"/>
            <a:endCxn id="29" idx="0"/>
          </p:cNvCxnSpPr>
          <p:nvPr/>
        </p:nvCxnSpPr>
        <p:spPr>
          <a:xfrm flipH="1">
            <a:off x="1066800" y="5072349"/>
            <a:ext cx="522862" cy="694389"/>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a:xfrm>
            <a:off x="7543800" y="333467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Coverage</a:t>
            </a:r>
          </a:p>
        </p:txBody>
      </p:sp>
      <p:cxnSp>
        <p:nvCxnSpPr>
          <p:cNvPr id="50" name="Straight Arrow Connector 49"/>
          <p:cNvCxnSpPr>
            <a:stCxn id="48" idx="1"/>
            <a:endCxn id="15" idx="3"/>
          </p:cNvCxnSpPr>
          <p:nvPr/>
        </p:nvCxnSpPr>
        <p:spPr>
          <a:xfrm flipH="1" flipV="1">
            <a:off x="6166108" y="3211134"/>
            <a:ext cx="1377692" cy="428339"/>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416786" y="3271844"/>
            <a:ext cx="901837" cy="261610"/>
          </a:xfrm>
          <a:prstGeom prst="rect">
            <a:avLst/>
          </a:prstGeom>
          <a:solidFill>
            <a:schemeClr val="bg1"/>
          </a:solidFill>
        </p:spPr>
        <p:txBody>
          <a:bodyPr wrap="square" rtlCol="0">
            <a:spAutoFit/>
          </a:bodyPr>
          <a:lstStyle/>
          <a:p>
            <a:pPr algn="ctr"/>
            <a:r>
              <a:rPr lang="en-US" sz="1100" b="1" dirty="0"/>
              <a:t>beneficiary</a:t>
            </a:r>
          </a:p>
        </p:txBody>
      </p:sp>
      <p:sp>
        <p:nvSpPr>
          <p:cNvPr id="36" name="TextBox 35"/>
          <p:cNvSpPr txBox="1"/>
          <p:nvPr/>
        </p:nvSpPr>
        <p:spPr>
          <a:xfrm>
            <a:off x="6156703" y="1192275"/>
            <a:ext cx="2819400" cy="646331"/>
          </a:xfrm>
          <a:prstGeom prst="rect">
            <a:avLst/>
          </a:prstGeom>
          <a:noFill/>
          <a:ln w="28575">
            <a:solidFill>
              <a:schemeClr val="tx1"/>
            </a:solidFill>
          </a:ln>
        </p:spPr>
        <p:txBody>
          <a:bodyPr wrap="square" rtlCol="0">
            <a:spAutoFit/>
          </a:bodyPr>
          <a:lstStyle/>
          <a:p>
            <a:r>
              <a:rPr lang="en-US" dirty="0"/>
              <a:t>                Required Resource</a:t>
            </a:r>
          </a:p>
          <a:p>
            <a:r>
              <a:rPr lang="en-US" dirty="0"/>
              <a:t>                Optional Resource</a:t>
            </a:r>
          </a:p>
        </p:txBody>
      </p:sp>
      <p:cxnSp>
        <p:nvCxnSpPr>
          <p:cNvPr id="37" name="Straight Arrow Connector 36"/>
          <p:cNvCxnSpPr/>
          <p:nvPr/>
        </p:nvCxnSpPr>
        <p:spPr>
          <a:xfrm>
            <a:off x="6323216" y="1403449"/>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323216" y="1632049"/>
            <a:ext cx="685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76210" y="5204100"/>
            <a:ext cx="796047" cy="261610"/>
          </a:xfrm>
          <a:prstGeom prst="rect">
            <a:avLst/>
          </a:prstGeom>
          <a:solidFill>
            <a:schemeClr val="bg1"/>
          </a:solidFill>
        </p:spPr>
        <p:txBody>
          <a:bodyPr wrap="square" rtlCol="0">
            <a:spAutoFit/>
          </a:bodyPr>
          <a:lstStyle/>
          <a:p>
            <a:pPr algn="ctr"/>
            <a:r>
              <a:rPr lang="en-US" sz="1100" b="1" dirty="0"/>
              <a:t>location</a:t>
            </a:r>
          </a:p>
        </p:txBody>
      </p:sp>
      <p:sp>
        <p:nvSpPr>
          <p:cNvPr id="54" name="Flowchart: Alternate Process 28">
            <a:extLst>
              <a:ext uri="{FF2B5EF4-FFF2-40B4-BE49-F238E27FC236}">
                <a16:creationId xmlns:a16="http://schemas.microsoft.com/office/drawing/2014/main" id="{CB2FB4A2-D45B-CA47-B1CC-5D900C32BF8A}"/>
              </a:ext>
            </a:extLst>
          </p:cNvPr>
          <p:cNvSpPr/>
          <p:nvPr/>
        </p:nvSpPr>
        <p:spPr>
          <a:xfrm>
            <a:off x="1899566" y="5716676"/>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CodeableConcept</a:t>
            </a:r>
          </a:p>
        </p:txBody>
      </p:sp>
      <p:cxnSp>
        <p:nvCxnSpPr>
          <p:cNvPr id="55" name="Straight Arrow Connector 54">
            <a:extLst>
              <a:ext uri="{FF2B5EF4-FFF2-40B4-BE49-F238E27FC236}">
                <a16:creationId xmlns:a16="http://schemas.microsoft.com/office/drawing/2014/main" id="{7CD4FB6A-93A8-374F-8C28-A1C991E95D8F}"/>
              </a:ext>
            </a:extLst>
          </p:cNvPr>
          <p:cNvCxnSpPr>
            <a:cxnSpLocks/>
            <a:stCxn id="21" idx="2"/>
            <a:endCxn id="54" idx="0"/>
          </p:cNvCxnSpPr>
          <p:nvPr/>
        </p:nvCxnSpPr>
        <p:spPr>
          <a:xfrm>
            <a:off x="1589662" y="5072349"/>
            <a:ext cx="1071904" cy="644327"/>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C47ABF08-CB44-6549-9DD8-3BAC4B46DB26}"/>
              </a:ext>
            </a:extLst>
          </p:cNvPr>
          <p:cNvSpPr txBox="1"/>
          <p:nvPr/>
        </p:nvSpPr>
        <p:spPr>
          <a:xfrm>
            <a:off x="1961340" y="5240224"/>
            <a:ext cx="553260" cy="261610"/>
          </a:xfrm>
          <a:prstGeom prst="rect">
            <a:avLst/>
          </a:prstGeom>
          <a:solidFill>
            <a:schemeClr val="bg1"/>
          </a:solidFill>
        </p:spPr>
        <p:txBody>
          <a:bodyPr wrap="square" rtlCol="0">
            <a:spAutoFit/>
          </a:bodyPr>
          <a:lstStyle/>
          <a:p>
            <a:pPr algn="ctr"/>
            <a:r>
              <a:rPr lang="en-US" sz="1100" b="1" dirty="0"/>
              <a:t>type</a:t>
            </a:r>
          </a:p>
        </p:txBody>
      </p:sp>
      <p:cxnSp>
        <p:nvCxnSpPr>
          <p:cNvPr id="57" name="Straight Arrow Connector 56">
            <a:extLst>
              <a:ext uri="{FF2B5EF4-FFF2-40B4-BE49-F238E27FC236}">
                <a16:creationId xmlns:a16="http://schemas.microsoft.com/office/drawing/2014/main" id="{A10C7861-97BF-D148-8EE8-14E60A559F07}"/>
              </a:ext>
            </a:extLst>
          </p:cNvPr>
          <p:cNvCxnSpPr>
            <a:cxnSpLocks/>
            <a:stCxn id="21" idx="3"/>
            <a:endCxn id="15" idx="1"/>
          </p:cNvCxnSpPr>
          <p:nvPr/>
        </p:nvCxnSpPr>
        <p:spPr>
          <a:xfrm flipV="1">
            <a:off x="2351662" y="3211134"/>
            <a:ext cx="2290446" cy="1556415"/>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083098" y="3914184"/>
            <a:ext cx="680935" cy="261610"/>
          </a:xfrm>
          <a:prstGeom prst="rect">
            <a:avLst/>
          </a:prstGeom>
          <a:solidFill>
            <a:schemeClr val="bg1"/>
          </a:solidFill>
        </p:spPr>
        <p:txBody>
          <a:bodyPr wrap="square" rtlCol="0">
            <a:spAutoFit/>
          </a:bodyPr>
          <a:lstStyle/>
          <a:p>
            <a:pPr algn="ctr"/>
            <a:r>
              <a:rPr lang="en-US" sz="1100" b="1" dirty="0"/>
              <a:t>subject</a:t>
            </a:r>
          </a:p>
        </p:txBody>
      </p:sp>
      <p:sp>
        <p:nvSpPr>
          <p:cNvPr id="40" name="Flowchart: Alternate Process 28">
            <a:extLst>
              <a:ext uri="{FF2B5EF4-FFF2-40B4-BE49-F238E27FC236}">
                <a16:creationId xmlns:a16="http://schemas.microsoft.com/office/drawing/2014/main" id="{F5DCB341-D33E-2C44-A080-0DD24B507B07}"/>
              </a:ext>
            </a:extLst>
          </p:cNvPr>
          <p:cNvSpPr/>
          <p:nvPr/>
        </p:nvSpPr>
        <p:spPr>
          <a:xfrm>
            <a:off x="4599591" y="421422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Backbone</a:t>
            </a:r>
          </a:p>
          <a:p>
            <a:pPr algn="ctr"/>
            <a:r>
              <a:rPr lang="en-US" sz="1400" dirty="0">
                <a:solidFill>
                  <a:schemeClr val="bg1"/>
                </a:solidFill>
              </a:rPr>
              <a:t>Element</a:t>
            </a:r>
          </a:p>
        </p:txBody>
      </p:sp>
      <p:cxnSp>
        <p:nvCxnSpPr>
          <p:cNvPr id="42" name="Straight Arrow Connector 41">
            <a:extLst>
              <a:ext uri="{FF2B5EF4-FFF2-40B4-BE49-F238E27FC236}">
                <a16:creationId xmlns:a16="http://schemas.microsoft.com/office/drawing/2014/main" id="{D0975DE6-3A0D-7C42-8BFB-07DE521ED9D2}"/>
              </a:ext>
            </a:extLst>
          </p:cNvPr>
          <p:cNvCxnSpPr>
            <a:cxnSpLocks/>
            <a:stCxn id="21" idx="3"/>
            <a:endCxn id="40" idx="1"/>
          </p:cNvCxnSpPr>
          <p:nvPr/>
        </p:nvCxnSpPr>
        <p:spPr>
          <a:xfrm flipV="1">
            <a:off x="2351662" y="4519022"/>
            <a:ext cx="2247929" cy="248527"/>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39954EAD-8112-5D4B-8045-04FCB2DAF7EF}"/>
              </a:ext>
            </a:extLst>
          </p:cNvPr>
          <p:cNvSpPr txBox="1"/>
          <p:nvPr/>
        </p:nvSpPr>
        <p:spPr>
          <a:xfrm>
            <a:off x="3030965" y="4498344"/>
            <a:ext cx="796047" cy="261610"/>
          </a:xfrm>
          <a:prstGeom prst="rect">
            <a:avLst/>
          </a:prstGeom>
          <a:solidFill>
            <a:schemeClr val="bg1"/>
          </a:solidFill>
        </p:spPr>
        <p:txBody>
          <a:bodyPr wrap="square" rtlCol="0">
            <a:spAutoFit/>
          </a:bodyPr>
          <a:lstStyle/>
          <a:p>
            <a:pPr algn="ctr"/>
            <a:r>
              <a:rPr lang="en-US" sz="1100" b="1" dirty="0"/>
              <a:t>diagnosis</a:t>
            </a:r>
          </a:p>
        </p:txBody>
      </p:sp>
      <p:sp>
        <p:nvSpPr>
          <p:cNvPr id="44" name="Flowchart: Alternate Process 28">
            <a:extLst>
              <a:ext uri="{FF2B5EF4-FFF2-40B4-BE49-F238E27FC236}">
                <a16:creationId xmlns:a16="http://schemas.microsoft.com/office/drawing/2014/main" id="{8B9F4E3B-91E2-2448-9355-4E236C78921D}"/>
              </a:ext>
            </a:extLst>
          </p:cNvPr>
          <p:cNvSpPr/>
          <p:nvPr/>
        </p:nvSpPr>
        <p:spPr>
          <a:xfrm>
            <a:off x="3813645" y="557281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positiveInt </a:t>
            </a:r>
          </a:p>
          <a:p>
            <a:pPr algn="ctr"/>
            <a:r>
              <a:rPr lang="en-US" sz="1400" dirty="0">
                <a:solidFill>
                  <a:schemeClr val="bg1"/>
                </a:solidFill>
              </a:rPr>
              <a:t>(“1”)</a:t>
            </a:r>
          </a:p>
        </p:txBody>
      </p:sp>
      <p:sp>
        <p:nvSpPr>
          <p:cNvPr id="45" name="Flowchart: Alternate Process 28">
            <a:extLst>
              <a:ext uri="{FF2B5EF4-FFF2-40B4-BE49-F238E27FC236}">
                <a16:creationId xmlns:a16="http://schemas.microsoft.com/office/drawing/2014/main" id="{045D25A7-4ED4-264D-96AB-C9603D7A6D32}"/>
              </a:ext>
            </a:extLst>
          </p:cNvPr>
          <p:cNvSpPr/>
          <p:nvPr/>
        </p:nvSpPr>
        <p:spPr>
          <a:xfrm>
            <a:off x="5494721" y="55084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CodeableConcept (“billing”)</a:t>
            </a:r>
          </a:p>
        </p:txBody>
      </p:sp>
      <p:sp>
        <p:nvSpPr>
          <p:cNvPr id="46" name="Flowchart: Alternate Process 28">
            <a:extLst>
              <a:ext uri="{FF2B5EF4-FFF2-40B4-BE49-F238E27FC236}">
                <a16:creationId xmlns:a16="http://schemas.microsoft.com/office/drawing/2014/main" id="{5F021270-3962-C349-B03D-9E057992F136}"/>
              </a:ext>
            </a:extLst>
          </p:cNvPr>
          <p:cNvSpPr/>
          <p:nvPr/>
        </p:nvSpPr>
        <p:spPr>
          <a:xfrm>
            <a:off x="7455782" y="4048337"/>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Condition</a:t>
            </a:r>
          </a:p>
        </p:txBody>
      </p:sp>
      <p:cxnSp>
        <p:nvCxnSpPr>
          <p:cNvPr id="47" name="Straight Arrow Connector 46">
            <a:extLst>
              <a:ext uri="{FF2B5EF4-FFF2-40B4-BE49-F238E27FC236}">
                <a16:creationId xmlns:a16="http://schemas.microsoft.com/office/drawing/2014/main" id="{FED18628-4EC3-1040-8F64-E8067A6C005B}"/>
              </a:ext>
            </a:extLst>
          </p:cNvPr>
          <p:cNvCxnSpPr>
            <a:cxnSpLocks/>
            <a:stCxn id="40" idx="2"/>
            <a:endCxn id="45" idx="0"/>
          </p:cNvCxnSpPr>
          <p:nvPr/>
        </p:nvCxnSpPr>
        <p:spPr>
          <a:xfrm>
            <a:off x="5361591" y="4823822"/>
            <a:ext cx="895130" cy="684578"/>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330E6B40-9953-664C-ADF3-EFA0F5537344}"/>
              </a:ext>
            </a:extLst>
          </p:cNvPr>
          <p:cNvSpPr txBox="1"/>
          <p:nvPr/>
        </p:nvSpPr>
        <p:spPr>
          <a:xfrm>
            <a:off x="5678487" y="5097744"/>
            <a:ext cx="491661" cy="261610"/>
          </a:xfrm>
          <a:prstGeom prst="rect">
            <a:avLst/>
          </a:prstGeom>
          <a:solidFill>
            <a:schemeClr val="bg1"/>
          </a:solidFill>
        </p:spPr>
        <p:txBody>
          <a:bodyPr wrap="square" rtlCol="0">
            <a:spAutoFit/>
          </a:bodyPr>
          <a:lstStyle/>
          <a:p>
            <a:pPr algn="ctr"/>
            <a:r>
              <a:rPr lang="en-US" sz="1100" b="1" dirty="0"/>
              <a:t>role</a:t>
            </a:r>
          </a:p>
        </p:txBody>
      </p:sp>
      <p:cxnSp>
        <p:nvCxnSpPr>
          <p:cNvPr id="59" name="Straight Arrow Connector 58">
            <a:extLst>
              <a:ext uri="{FF2B5EF4-FFF2-40B4-BE49-F238E27FC236}">
                <a16:creationId xmlns:a16="http://schemas.microsoft.com/office/drawing/2014/main" id="{661A65E3-CC96-934D-B79C-76DFB7457876}"/>
              </a:ext>
            </a:extLst>
          </p:cNvPr>
          <p:cNvCxnSpPr>
            <a:cxnSpLocks/>
            <a:stCxn id="40" idx="2"/>
            <a:endCxn id="44" idx="0"/>
          </p:cNvCxnSpPr>
          <p:nvPr/>
        </p:nvCxnSpPr>
        <p:spPr>
          <a:xfrm flipH="1">
            <a:off x="4575645" y="4823822"/>
            <a:ext cx="785946" cy="748997"/>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4D283566-CC39-C246-93A2-D567521E1E65}"/>
              </a:ext>
            </a:extLst>
          </p:cNvPr>
          <p:cNvSpPr txBox="1"/>
          <p:nvPr/>
        </p:nvSpPr>
        <p:spPr>
          <a:xfrm>
            <a:off x="4518942" y="5080688"/>
            <a:ext cx="796047" cy="261610"/>
          </a:xfrm>
          <a:prstGeom prst="rect">
            <a:avLst/>
          </a:prstGeom>
          <a:solidFill>
            <a:schemeClr val="bg1"/>
          </a:solidFill>
        </p:spPr>
        <p:txBody>
          <a:bodyPr wrap="square" rtlCol="0">
            <a:spAutoFit/>
          </a:bodyPr>
          <a:lstStyle/>
          <a:p>
            <a:pPr algn="ctr"/>
            <a:r>
              <a:rPr lang="en-US" sz="1100" b="1" dirty="0"/>
              <a:t>rank</a:t>
            </a:r>
          </a:p>
        </p:txBody>
      </p:sp>
      <p:sp>
        <p:nvSpPr>
          <p:cNvPr id="22" name="Rectangle 21">
            <a:extLst>
              <a:ext uri="{FF2B5EF4-FFF2-40B4-BE49-F238E27FC236}">
                <a16:creationId xmlns:a16="http://schemas.microsoft.com/office/drawing/2014/main" id="{C49E488E-6155-AB4C-A138-249276E7C0F9}"/>
              </a:ext>
            </a:extLst>
          </p:cNvPr>
          <p:cNvSpPr/>
          <p:nvPr/>
        </p:nvSpPr>
        <p:spPr>
          <a:xfrm>
            <a:off x="3699345" y="4923438"/>
            <a:ext cx="3400025" cy="1345319"/>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DFB83CB2-8B14-5446-B61D-A500C740D4F9}"/>
              </a:ext>
            </a:extLst>
          </p:cNvPr>
          <p:cNvSpPr txBox="1"/>
          <p:nvPr/>
        </p:nvSpPr>
        <p:spPr>
          <a:xfrm>
            <a:off x="7222824" y="5116934"/>
            <a:ext cx="1889931" cy="461665"/>
          </a:xfrm>
          <a:prstGeom prst="rect">
            <a:avLst/>
          </a:prstGeom>
          <a:noFill/>
          <a:ln w="19050">
            <a:solidFill>
              <a:schemeClr val="tx1"/>
            </a:solidFill>
          </a:ln>
        </p:spPr>
        <p:txBody>
          <a:bodyPr wrap="square" rtlCol="0">
            <a:spAutoFit/>
          </a:bodyPr>
          <a:lstStyle/>
          <a:p>
            <a:r>
              <a:rPr lang="en-US" sz="1200" dirty="0"/>
              <a:t>These denote a “principal diagnosis” on an Encounter</a:t>
            </a:r>
          </a:p>
        </p:txBody>
      </p:sp>
      <p:cxnSp>
        <p:nvCxnSpPr>
          <p:cNvPr id="71" name="Straight Arrow Connector 70">
            <a:extLst>
              <a:ext uri="{FF2B5EF4-FFF2-40B4-BE49-F238E27FC236}">
                <a16:creationId xmlns:a16="http://schemas.microsoft.com/office/drawing/2014/main" id="{31E5E3AB-BBE3-AE4F-98B4-B839E64493FE}"/>
              </a:ext>
            </a:extLst>
          </p:cNvPr>
          <p:cNvCxnSpPr>
            <a:cxnSpLocks/>
            <a:stCxn id="40" idx="3"/>
            <a:endCxn id="46" idx="1"/>
          </p:cNvCxnSpPr>
          <p:nvPr/>
        </p:nvCxnSpPr>
        <p:spPr>
          <a:xfrm flipV="1">
            <a:off x="6123591" y="4353137"/>
            <a:ext cx="1332191" cy="1658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79E3D4B7-C69B-4D48-863B-C7AFBC967611}"/>
              </a:ext>
            </a:extLst>
          </p:cNvPr>
          <p:cNvSpPr txBox="1"/>
          <p:nvPr/>
        </p:nvSpPr>
        <p:spPr>
          <a:xfrm>
            <a:off x="6323216" y="4323312"/>
            <a:ext cx="743460" cy="261610"/>
          </a:xfrm>
          <a:prstGeom prst="rect">
            <a:avLst/>
          </a:prstGeom>
          <a:solidFill>
            <a:schemeClr val="bg1"/>
          </a:solidFill>
        </p:spPr>
        <p:txBody>
          <a:bodyPr wrap="square" rtlCol="0">
            <a:spAutoFit/>
          </a:bodyPr>
          <a:lstStyle/>
          <a:p>
            <a:pPr algn="ctr"/>
            <a:r>
              <a:rPr lang="en-US" sz="1100" b="1" dirty="0"/>
              <a:t>condition</a:t>
            </a:r>
          </a:p>
        </p:txBody>
      </p:sp>
      <p:cxnSp>
        <p:nvCxnSpPr>
          <p:cNvPr id="75" name="Curved Connector 74">
            <a:extLst>
              <a:ext uri="{FF2B5EF4-FFF2-40B4-BE49-F238E27FC236}">
                <a16:creationId xmlns:a16="http://schemas.microsoft.com/office/drawing/2014/main" id="{3A31C97F-696A-684F-B728-468AD1AF8FE6}"/>
              </a:ext>
            </a:extLst>
          </p:cNvPr>
          <p:cNvCxnSpPr>
            <a:cxnSpLocks/>
            <a:stCxn id="70" idx="2"/>
          </p:cNvCxnSpPr>
          <p:nvPr/>
        </p:nvCxnSpPr>
        <p:spPr>
          <a:xfrm rot="5400000">
            <a:off x="7560914" y="5159861"/>
            <a:ext cx="188139" cy="1025615"/>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4638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Option 6</a:t>
            </a:r>
            <a:br>
              <a:rPr lang="en-US" sz="2800" dirty="0"/>
            </a:br>
            <a:r>
              <a:rPr lang="en-US" sz="2800" dirty="0"/>
              <a:t>Measure Report Using Procedure/Request and Encounter</a:t>
            </a:r>
          </a:p>
        </p:txBody>
      </p:sp>
      <p:sp>
        <p:nvSpPr>
          <p:cNvPr id="3" name="Content Placeholder 2"/>
          <p:cNvSpPr>
            <a:spLocks noGrp="1"/>
          </p:cNvSpPr>
          <p:nvPr>
            <p:ph idx="1"/>
          </p:nvPr>
        </p:nvSpPr>
        <p:spPr>
          <a:xfrm>
            <a:off x="457200" y="1600200"/>
            <a:ext cx="8229600" cy="4876800"/>
          </a:xfrm>
        </p:spPr>
        <p:txBody>
          <a:bodyPr>
            <a:noAutofit/>
          </a:bodyPr>
          <a:lstStyle/>
          <a:p>
            <a:pPr marL="0" indent="0">
              <a:buNone/>
            </a:pPr>
            <a:r>
              <a:rPr lang="en-US" sz="2800" dirty="0"/>
              <a:t>When a patient has an inpatient encounter, during which they are provided Comfort Measures within 1 day of being admitted or 1 day of a surgical procedure for which they were admitted, these Comfort Measures satisfy the numerator logic for the measure. The surgical procedure is defined by the presence of a code from the “general or neuraxial anesthesia” value set present in the measure. The Comfort measures are represented by either a Procedure or a ProcedureRequest with a code from the “Comfort Measures” value set present in the measure.</a:t>
            </a:r>
          </a:p>
        </p:txBody>
      </p:sp>
    </p:spTree>
    <p:extLst>
      <p:ext uri="{BB962C8B-B14F-4D97-AF65-F5344CB8AC3E}">
        <p14:creationId xmlns:p14="http://schemas.microsoft.com/office/powerpoint/2010/main" val="1717473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normAutofit/>
          </a:bodyPr>
          <a:lstStyle/>
          <a:p>
            <a:pPr algn="l"/>
            <a:r>
              <a:rPr lang="en-US" sz="2800" dirty="0"/>
              <a:t>MeasureReport using Procedure/ServiceRequest and Encounter</a:t>
            </a:r>
          </a:p>
        </p:txBody>
      </p:sp>
      <p:sp>
        <p:nvSpPr>
          <p:cNvPr id="3" name="Content Placeholder 2"/>
          <p:cNvSpPr>
            <a:spLocks noGrp="1"/>
          </p:cNvSpPr>
          <p:nvPr>
            <p:ph idx="1"/>
          </p:nvPr>
        </p:nvSpPr>
        <p:spPr/>
        <p:txBody>
          <a:bodyPr/>
          <a:lstStyle/>
          <a:p>
            <a:pPr marL="0" indent="0">
              <a:buNone/>
            </a:pPr>
            <a:r>
              <a:rPr lang="en-US" dirty="0"/>
              <a:t>  </a:t>
            </a:r>
          </a:p>
        </p:txBody>
      </p:sp>
      <p:sp>
        <p:nvSpPr>
          <p:cNvPr id="4" name="Flowchart: Alternate Process 3"/>
          <p:cNvSpPr/>
          <p:nvPr/>
        </p:nvSpPr>
        <p:spPr>
          <a:xfrm>
            <a:off x="762000" y="14478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a:t>
            </a:r>
          </a:p>
        </p:txBody>
      </p:sp>
      <p:sp>
        <p:nvSpPr>
          <p:cNvPr id="6" name="Flowchart: Alternate Process 5"/>
          <p:cNvSpPr/>
          <p:nvPr/>
        </p:nvSpPr>
        <p:spPr>
          <a:xfrm>
            <a:off x="762000" y="306097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MeasureReport</a:t>
            </a:r>
          </a:p>
        </p:txBody>
      </p:sp>
      <p:sp>
        <p:nvSpPr>
          <p:cNvPr id="14" name="Flowchart: Alternate Process 13"/>
          <p:cNvSpPr/>
          <p:nvPr/>
        </p:nvSpPr>
        <p:spPr>
          <a:xfrm>
            <a:off x="4724400" y="19812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15" name="Flowchart: Alternate Process 14"/>
          <p:cNvSpPr/>
          <p:nvPr/>
        </p:nvSpPr>
        <p:spPr>
          <a:xfrm>
            <a:off x="4796105" y="339351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cxnSp>
        <p:nvCxnSpPr>
          <p:cNvPr id="17" name="Straight Arrow Connector 16"/>
          <p:cNvCxnSpPr>
            <a:stCxn id="6" idx="0"/>
            <a:endCxn id="4" idx="2"/>
          </p:cNvCxnSpPr>
          <p:nvPr/>
        </p:nvCxnSpPr>
        <p:spPr>
          <a:xfrm flipV="1">
            <a:off x="1524000" y="2057400"/>
            <a:ext cx="0" cy="10035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a:stCxn id="6" idx="2"/>
            <a:endCxn id="21" idx="0"/>
          </p:cNvCxnSpPr>
          <p:nvPr/>
        </p:nvCxnSpPr>
        <p:spPr>
          <a:xfrm>
            <a:off x="1524000" y="3670570"/>
            <a:ext cx="3507999" cy="8198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590800"/>
            <a:ext cx="1143000" cy="261610"/>
          </a:xfrm>
          <a:prstGeom prst="rect">
            <a:avLst/>
          </a:prstGeom>
          <a:solidFill>
            <a:schemeClr val="bg1"/>
          </a:solidFill>
        </p:spPr>
        <p:txBody>
          <a:bodyPr wrap="square" rtlCol="0">
            <a:spAutoFit/>
          </a:bodyPr>
          <a:lstStyle/>
          <a:p>
            <a:pPr algn="ctr"/>
            <a:r>
              <a:rPr lang="en-US" sz="1100" b="1" dirty="0"/>
              <a:t>measure</a:t>
            </a:r>
          </a:p>
        </p:txBody>
      </p:sp>
      <p:cxnSp>
        <p:nvCxnSpPr>
          <p:cNvPr id="26" name="Straight Arrow Connector 25"/>
          <p:cNvCxnSpPr>
            <a:stCxn id="6" idx="3"/>
            <a:endCxn id="14" idx="1"/>
          </p:cNvCxnSpPr>
          <p:nvPr/>
        </p:nvCxnSpPr>
        <p:spPr>
          <a:xfrm flipV="1">
            <a:off x="2286000" y="2286000"/>
            <a:ext cx="2438400" cy="10797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a:off x="2286000" y="3365770"/>
            <a:ext cx="2510105" cy="33254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124200" y="2559185"/>
            <a:ext cx="1676400" cy="261610"/>
          </a:xfrm>
          <a:prstGeom prst="rect">
            <a:avLst/>
          </a:prstGeom>
          <a:solidFill>
            <a:schemeClr val="bg1"/>
          </a:solidFill>
        </p:spPr>
        <p:txBody>
          <a:bodyPr wrap="square" rtlCol="0">
            <a:spAutoFit/>
          </a:bodyPr>
          <a:lstStyle/>
          <a:p>
            <a:pPr algn="ctr"/>
            <a:r>
              <a:rPr lang="en-US" sz="1100" b="1" dirty="0"/>
              <a:t>reporter</a:t>
            </a:r>
          </a:p>
        </p:txBody>
      </p:sp>
      <p:sp>
        <p:nvSpPr>
          <p:cNvPr id="35" name="TextBox 34"/>
          <p:cNvSpPr txBox="1"/>
          <p:nvPr/>
        </p:nvSpPr>
        <p:spPr>
          <a:xfrm>
            <a:off x="3134557" y="3417527"/>
            <a:ext cx="918895" cy="261610"/>
          </a:xfrm>
          <a:prstGeom prst="rect">
            <a:avLst/>
          </a:prstGeom>
          <a:solidFill>
            <a:schemeClr val="bg1"/>
          </a:solidFill>
        </p:spPr>
        <p:txBody>
          <a:bodyPr wrap="square" rtlCol="0">
            <a:spAutoFit/>
          </a:bodyPr>
          <a:lstStyle/>
          <a:p>
            <a:pPr algn="ctr"/>
            <a:r>
              <a:rPr lang="en-US" sz="1100" b="1" dirty="0"/>
              <a:t>subject</a:t>
            </a:r>
          </a:p>
        </p:txBody>
      </p:sp>
      <p:sp>
        <p:nvSpPr>
          <p:cNvPr id="21" name="Flowchart: Alternate Process 20"/>
          <p:cNvSpPr/>
          <p:nvPr/>
        </p:nvSpPr>
        <p:spPr>
          <a:xfrm>
            <a:off x="4269999" y="4490454"/>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Encounter</a:t>
            </a:r>
          </a:p>
        </p:txBody>
      </p:sp>
      <p:sp>
        <p:nvSpPr>
          <p:cNvPr id="29" name="Flowchart: Alternate Process 28"/>
          <p:cNvSpPr/>
          <p:nvPr/>
        </p:nvSpPr>
        <p:spPr>
          <a:xfrm>
            <a:off x="3919742" y="5831754"/>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cxnSp>
        <p:nvCxnSpPr>
          <p:cNvPr id="16" name="Straight Arrow Connector 15"/>
          <p:cNvCxnSpPr>
            <a:cxnSpLocks/>
            <a:stCxn id="21" idx="2"/>
            <a:endCxn id="29" idx="0"/>
          </p:cNvCxnSpPr>
          <p:nvPr/>
        </p:nvCxnSpPr>
        <p:spPr>
          <a:xfrm flipH="1">
            <a:off x="4681742" y="5100054"/>
            <a:ext cx="350257" cy="73170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a:xfrm>
            <a:off x="7543800" y="333467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Coverage</a:t>
            </a:r>
          </a:p>
        </p:txBody>
      </p:sp>
      <p:cxnSp>
        <p:nvCxnSpPr>
          <p:cNvPr id="50" name="Straight Arrow Connector 49"/>
          <p:cNvCxnSpPr>
            <a:stCxn id="48" idx="1"/>
            <a:endCxn id="15" idx="3"/>
          </p:cNvCxnSpPr>
          <p:nvPr/>
        </p:nvCxnSpPr>
        <p:spPr>
          <a:xfrm flipH="1">
            <a:off x="6320105" y="3639473"/>
            <a:ext cx="1223695" cy="58839"/>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559481" y="3601571"/>
            <a:ext cx="901837" cy="261610"/>
          </a:xfrm>
          <a:prstGeom prst="rect">
            <a:avLst/>
          </a:prstGeom>
          <a:solidFill>
            <a:schemeClr val="bg1"/>
          </a:solidFill>
        </p:spPr>
        <p:txBody>
          <a:bodyPr wrap="square" rtlCol="0">
            <a:spAutoFit/>
          </a:bodyPr>
          <a:lstStyle/>
          <a:p>
            <a:pPr algn="ctr"/>
            <a:r>
              <a:rPr lang="en-US" sz="1100" b="1" dirty="0"/>
              <a:t>beneficiary</a:t>
            </a:r>
          </a:p>
        </p:txBody>
      </p:sp>
      <p:sp>
        <p:nvSpPr>
          <p:cNvPr id="36" name="TextBox 35"/>
          <p:cNvSpPr txBox="1"/>
          <p:nvPr/>
        </p:nvSpPr>
        <p:spPr>
          <a:xfrm>
            <a:off x="6256506" y="1377150"/>
            <a:ext cx="2819400" cy="646331"/>
          </a:xfrm>
          <a:prstGeom prst="rect">
            <a:avLst/>
          </a:prstGeom>
          <a:noFill/>
          <a:ln w="28575">
            <a:solidFill>
              <a:schemeClr val="tx1"/>
            </a:solidFill>
          </a:ln>
        </p:spPr>
        <p:txBody>
          <a:bodyPr wrap="square" rtlCol="0">
            <a:spAutoFit/>
          </a:bodyPr>
          <a:lstStyle/>
          <a:p>
            <a:r>
              <a:rPr lang="en-US" dirty="0"/>
              <a:t>                Required Resource</a:t>
            </a:r>
          </a:p>
          <a:p>
            <a:r>
              <a:rPr lang="en-US" dirty="0"/>
              <a:t>                Optional Resource</a:t>
            </a:r>
          </a:p>
        </p:txBody>
      </p:sp>
      <p:cxnSp>
        <p:nvCxnSpPr>
          <p:cNvPr id="37" name="Straight Arrow Connector 36"/>
          <p:cNvCxnSpPr/>
          <p:nvPr/>
        </p:nvCxnSpPr>
        <p:spPr>
          <a:xfrm>
            <a:off x="6484495" y="1600200"/>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484495" y="1828800"/>
            <a:ext cx="685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088CC35-A70B-1D4B-BB8A-11B27970ED89}"/>
              </a:ext>
            </a:extLst>
          </p:cNvPr>
          <p:cNvCxnSpPr>
            <a:cxnSpLocks/>
            <a:stCxn id="21" idx="3"/>
            <a:endCxn id="40" idx="1"/>
          </p:cNvCxnSpPr>
          <p:nvPr/>
        </p:nvCxnSpPr>
        <p:spPr>
          <a:xfrm>
            <a:off x="5793999" y="4795254"/>
            <a:ext cx="1385578" cy="743531"/>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3" name="TextBox 26">
            <a:extLst>
              <a:ext uri="{FF2B5EF4-FFF2-40B4-BE49-F238E27FC236}">
                <a16:creationId xmlns:a16="http://schemas.microsoft.com/office/drawing/2014/main" id="{B97CC250-2567-534F-8932-7BC9AF2D1DCB}"/>
              </a:ext>
            </a:extLst>
          </p:cNvPr>
          <p:cNvSpPr txBox="1"/>
          <p:nvPr/>
        </p:nvSpPr>
        <p:spPr>
          <a:xfrm>
            <a:off x="6033150" y="4957101"/>
            <a:ext cx="873106" cy="261610"/>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t>performer</a:t>
            </a:r>
          </a:p>
        </p:txBody>
      </p:sp>
      <p:sp>
        <p:nvSpPr>
          <p:cNvPr id="31" name="TextBox 30"/>
          <p:cNvSpPr txBox="1"/>
          <p:nvPr/>
        </p:nvSpPr>
        <p:spPr>
          <a:xfrm>
            <a:off x="4342964" y="5282596"/>
            <a:ext cx="796047" cy="261610"/>
          </a:xfrm>
          <a:prstGeom prst="rect">
            <a:avLst/>
          </a:prstGeom>
          <a:solidFill>
            <a:schemeClr val="bg1"/>
          </a:solidFill>
        </p:spPr>
        <p:txBody>
          <a:bodyPr wrap="square" rtlCol="0">
            <a:spAutoFit/>
          </a:bodyPr>
          <a:lstStyle/>
          <a:p>
            <a:pPr algn="ctr"/>
            <a:r>
              <a:rPr lang="en-US" sz="1100" b="1" dirty="0"/>
              <a:t>location</a:t>
            </a:r>
          </a:p>
        </p:txBody>
      </p:sp>
      <p:sp>
        <p:nvSpPr>
          <p:cNvPr id="54" name="Flowchart: Alternate Process 28">
            <a:extLst>
              <a:ext uri="{FF2B5EF4-FFF2-40B4-BE49-F238E27FC236}">
                <a16:creationId xmlns:a16="http://schemas.microsoft.com/office/drawing/2014/main" id="{CB2FB4A2-D45B-CA47-B1CC-5D900C32BF8A}"/>
              </a:ext>
            </a:extLst>
          </p:cNvPr>
          <p:cNvSpPr/>
          <p:nvPr/>
        </p:nvSpPr>
        <p:spPr>
          <a:xfrm>
            <a:off x="5616182" y="586151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CodeableConcept</a:t>
            </a:r>
          </a:p>
        </p:txBody>
      </p:sp>
      <p:cxnSp>
        <p:nvCxnSpPr>
          <p:cNvPr id="55" name="Straight Arrow Connector 54">
            <a:extLst>
              <a:ext uri="{FF2B5EF4-FFF2-40B4-BE49-F238E27FC236}">
                <a16:creationId xmlns:a16="http://schemas.microsoft.com/office/drawing/2014/main" id="{7CD4FB6A-93A8-374F-8C28-A1C991E95D8F}"/>
              </a:ext>
            </a:extLst>
          </p:cNvPr>
          <p:cNvCxnSpPr>
            <a:cxnSpLocks/>
            <a:stCxn id="21" idx="2"/>
            <a:endCxn id="54" idx="0"/>
          </p:cNvCxnSpPr>
          <p:nvPr/>
        </p:nvCxnSpPr>
        <p:spPr>
          <a:xfrm>
            <a:off x="5031999" y="5100054"/>
            <a:ext cx="1346183" cy="761464"/>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C47ABF08-CB44-6549-9DD8-3BAC4B46DB26}"/>
              </a:ext>
            </a:extLst>
          </p:cNvPr>
          <p:cNvSpPr txBox="1"/>
          <p:nvPr/>
        </p:nvSpPr>
        <p:spPr>
          <a:xfrm>
            <a:off x="5441509" y="5316560"/>
            <a:ext cx="553260" cy="261610"/>
          </a:xfrm>
          <a:prstGeom prst="rect">
            <a:avLst/>
          </a:prstGeom>
          <a:solidFill>
            <a:schemeClr val="bg1"/>
          </a:solidFill>
        </p:spPr>
        <p:txBody>
          <a:bodyPr wrap="square" rtlCol="0">
            <a:spAutoFit/>
          </a:bodyPr>
          <a:lstStyle/>
          <a:p>
            <a:pPr algn="ctr"/>
            <a:r>
              <a:rPr lang="en-US" sz="1100" b="1" dirty="0"/>
              <a:t>type</a:t>
            </a:r>
          </a:p>
        </p:txBody>
      </p:sp>
      <p:cxnSp>
        <p:nvCxnSpPr>
          <p:cNvPr id="57" name="Straight Arrow Connector 56">
            <a:extLst>
              <a:ext uri="{FF2B5EF4-FFF2-40B4-BE49-F238E27FC236}">
                <a16:creationId xmlns:a16="http://schemas.microsoft.com/office/drawing/2014/main" id="{A10C7861-97BF-D148-8EE8-14E60A559F07}"/>
              </a:ext>
            </a:extLst>
          </p:cNvPr>
          <p:cNvCxnSpPr>
            <a:cxnSpLocks/>
            <a:stCxn id="21" idx="0"/>
            <a:endCxn id="15" idx="2"/>
          </p:cNvCxnSpPr>
          <p:nvPr/>
        </p:nvCxnSpPr>
        <p:spPr>
          <a:xfrm flipV="1">
            <a:off x="5031999" y="4003112"/>
            <a:ext cx="526106" cy="48734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982643" y="4137563"/>
            <a:ext cx="680935" cy="261610"/>
          </a:xfrm>
          <a:prstGeom prst="rect">
            <a:avLst/>
          </a:prstGeom>
          <a:solidFill>
            <a:schemeClr val="bg1"/>
          </a:solidFill>
        </p:spPr>
        <p:txBody>
          <a:bodyPr wrap="square" rtlCol="0">
            <a:spAutoFit/>
          </a:bodyPr>
          <a:lstStyle/>
          <a:p>
            <a:pPr algn="ctr"/>
            <a:r>
              <a:rPr lang="en-US" sz="1100" b="1" dirty="0"/>
              <a:t>subject</a:t>
            </a:r>
          </a:p>
        </p:txBody>
      </p:sp>
      <p:sp>
        <p:nvSpPr>
          <p:cNvPr id="40" name="Flowchart: Alternate Process 19">
            <a:extLst>
              <a:ext uri="{FF2B5EF4-FFF2-40B4-BE49-F238E27FC236}">
                <a16:creationId xmlns:a16="http://schemas.microsoft.com/office/drawing/2014/main" id="{8DBE4236-DD9A-8D49-AD7D-57832157F3FB}"/>
              </a:ext>
            </a:extLst>
          </p:cNvPr>
          <p:cNvSpPr/>
          <p:nvPr/>
        </p:nvSpPr>
        <p:spPr>
          <a:xfrm>
            <a:off x="7179577" y="5233985"/>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Practitioner</a:t>
            </a:r>
          </a:p>
        </p:txBody>
      </p:sp>
      <p:sp>
        <p:nvSpPr>
          <p:cNvPr id="42" name="Flowchart: Alternate Process 32">
            <a:extLst>
              <a:ext uri="{FF2B5EF4-FFF2-40B4-BE49-F238E27FC236}">
                <a16:creationId xmlns:a16="http://schemas.microsoft.com/office/drawing/2014/main" id="{ABEFD086-D40E-D84A-95A4-F8CF93B32F71}"/>
              </a:ext>
            </a:extLst>
          </p:cNvPr>
          <p:cNvSpPr/>
          <p:nvPr/>
        </p:nvSpPr>
        <p:spPr>
          <a:xfrm>
            <a:off x="7563498" y="568904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58" name="Flowchart: Alternate Process 20">
            <a:extLst>
              <a:ext uri="{FF2B5EF4-FFF2-40B4-BE49-F238E27FC236}">
                <a16:creationId xmlns:a16="http://schemas.microsoft.com/office/drawing/2014/main" id="{45E70B5A-CBB9-A345-8AED-B38F5F1AB859}"/>
              </a:ext>
            </a:extLst>
          </p:cNvPr>
          <p:cNvSpPr/>
          <p:nvPr/>
        </p:nvSpPr>
        <p:spPr>
          <a:xfrm>
            <a:off x="440423" y="447337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Procedure</a:t>
            </a:r>
          </a:p>
        </p:txBody>
      </p:sp>
      <p:sp>
        <p:nvSpPr>
          <p:cNvPr id="59" name="Flowchart: Alternate Process 20">
            <a:extLst>
              <a:ext uri="{FF2B5EF4-FFF2-40B4-BE49-F238E27FC236}">
                <a16:creationId xmlns:a16="http://schemas.microsoft.com/office/drawing/2014/main" id="{15139409-FDF5-F745-84A3-B0155A2D54B5}"/>
              </a:ext>
            </a:extLst>
          </p:cNvPr>
          <p:cNvSpPr/>
          <p:nvPr/>
        </p:nvSpPr>
        <p:spPr>
          <a:xfrm>
            <a:off x="1235925" y="4885399"/>
            <a:ext cx="1608021"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ServiceRequest</a:t>
            </a:r>
          </a:p>
        </p:txBody>
      </p:sp>
      <p:cxnSp>
        <p:nvCxnSpPr>
          <p:cNvPr id="60" name="Straight Arrow Connector 59">
            <a:extLst>
              <a:ext uri="{FF2B5EF4-FFF2-40B4-BE49-F238E27FC236}">
                <a16:creationId xmlns:a16="http://schemas.microsoft.com/office/drawing/2014/main" id="{85BF9E11-A0AD-B142-9B5B-71C093B8AC79}"/>
              </a:ext>
            </a:extLst>
          </p:cNvPr>
          <p:cNvCxnSpPr>
            <a:cxnSpLocks/>
            <a:stCxn id="6" idx="2"/>
            <a:endCxn id="58" idx="0"/>
          </p:cNvCxnSpPr>
          <p:nvPr/>
        </p:nvCxnSpPr>
        <p:spPr>
          <a:xfrm flipH="1">
            <a:off x="1202423" y="3670570"/>
            <a:ext cx="321577" cy="80280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8B486C5-31D8-8345-97DB-390352FBFAD8}"/>
              </a:ext>
            </a:extLst>
          </p:cNvPr>
          <p:cNvCxnSpPr>
            <a:cxnSpLocks/>
            <a:stCxn id="59" idx="2"/>
            <a:endCxn id="67" idx="0"/>
          </p:cNvCxnSpPr>
          <p:nvPr/>
        </p:nvCxnSpPr>
        <p:spPr>
          <a:xfrm flipH="1">
            <a:off x="1702904" y="5494999"/>
            <a:ext cx="337032" cy="45270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7" name="Flowchart: Alternate Process 20">
            <a:extLst>
              <a:ext uri="{FF2B5EF4-FFF2-40B4-BE49-F238E27FC236}">
                <a16:creationId xmlns:a16="http://schemas.microsoft.com/office/drawing/2014/main" id="{653621A3-BAF0-EC4E-95A5-865C0BBF329F}"/>
              </a:ext>
            </a:extLst>
          </p:cNvPr>
          <p:cNvSpPr/>
          <p:nvPr/>
        </p:nvSpPr>
        <p:spPr>
          <a:xfrm>
            <a:off x="940904" y="594769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Period</a:t>
            </a:r>
          </a:p>
        </p:txBody>
      </p:sp>
      <p:sp>
        <p:nvSpPr>
          <p:cNvPr id="68" name="TextBox 67">
            <a:extLst>
              <a:ext uri="{FF2B5EF4-FFF2-40B4-BE49-F238E27FC236}">
                <a16:creationId xmlns:a16="http://schemas.microsoft.com/office/drawing/2014/main" id="{54511E86-B4D9-4F48-849E-A6F04FAE24E6}"/>
              </a:ext>
            </a:extLst>
          </p:cNvPr>
          <p:cNvSpPr txBox="1"/>
          <p:nvPr/>
        </p:nvSpPr>
        <p:spPr>
          <a:xfrm>
            <a:off x="1841934" y="5559141"/>
            <a:ext cx="887888" cy="261610"/>
          </a:xfrm>
          <a:prstGeom prst="rect">
            <a:avLst/>
          </a:prstGeom>
          <a:solidFill>
            <a:schemeClr val="bg1"/>
          </a:solidFill>
        </p:spPr>
        <p:txBody>
          <a:bodyPr wrap="square" rtlCol="0">
            <a:spAutoFit/>
          </a:bodyPr>
          <a:lstStyle/>
          <a:p>
            <a:pPr algn="ctr"/>
            <a:r>
              <a:rPr lang="en-US" sz="1100" b="1" dirty="0"/>
              <a:t>authoredOn</a:t>
            </a:r>
          </a:p>
        </p:txBody>
      </p:sp>
      <p:cxnSp>
        <p:nvCxnSpPr>
          <p:cNvPr id="88" name="Straight Arrow Connector 87">
            <a:extLst>
              <a:ext uri="{FF2B5EF4-FFF2-40B4-BE49-F238E27FC236}">
                <a16:creationId xmlns:a16="http://schemas.microsoft.com/office/drawing/2014/main" id="{91B170B4-AFB2-A74B-9847-01316838FC6C}"/>
              </a:ext>
            </a:extLst>
          </p:cNvPr>
          <p:cNvCxnSpPr>
            <a:cxnSpLocks/>
            <a:endCxn id="67" idx="0"/>
          </p:cNvCxnSpPr>
          <p:nvPr/>
        </p:nvCxnSpPr>
        <p:spPr>
          <a:xfrm>
            <a:off x="769427" y="5111845"/>
            <a:ext cx="933477" cy="835854"/>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56A1256C-1CE6-984D-B36F-B209004AD8BF}"/>
              </a:ext>
            </a:extLst>
          </p:cNvPr>
          <p:cNvSpPr txBox="1"/>
          <p:nvPr/>
        </p:nvSpPr>
        <p:spPr>
          <a:xfrm>
            <a:off x="3871" y="5301197"/>
            <a:ext cx="1192334" cy="430887"/>
          </a:xfrm>
          <a:prstGeom prst="rect">
            <a:avLst/>
          </a:prstGeom>
          <a:solidFill>
            <a:schemeClr val="bg1"/>
          </a:solidFill>
        </p:spPr>
        <p:txBody>
          <a:bodyPr wrap="square" rtlCol="0">
            <a:spAutoFit/>
          </a:bodyPr>
          <a:lstStyle/>
          <a:p>
            <a:pPr algn="ctr"/>
            <a:r>
              <a:rPr lang="en-US" sz="1100" b="1" dirty="0"/>
              <a:t>FHIR.provenance.recorded</a:t>
            </a:r>
          </a:p>
        </p:txBody>
      </p:sp>
      <p:sp>
        <p:nvSpPr>
          <p:cNvPr id="34" name="TextBox 33"/>
          <p:cNvSpPr txBox="1"/>
          <p:nvPr/>
        </p:nvSpPr>
        <p:spPr>
          <a:xfrm>
            <a:off x="1316698" y="3790310"/>
            <a:ext cx="1638300" cy="261610"/>
          </a:xfrm>
          <a:prstGeom prst="rect">
            <a:avLst/>
          </a:prstGeom>
          <a:solidFill>
            <a:schemeClr val="bg1"/>
          </a:solidFill>
        </p:spPr>
        <p:txBody>
          <a:bodyPr wrap="square" rtlCol="0">
            <a:spAutoFit/>
          </a:bodyPr>
          <a:lstStyle/>
          <a:p>
            <a:pPr algn="ctr"/>
            <a:r>
              <a:rPr lang="en-US" sz="1100" b="1" dirty="0"/>
              <a:t>evaluatedResources</a:t>
            </a:r>
          </a:p>
        </p:txBody>
      </p:sp>
    </p:spTree>
    <p:extLst>
      <p:ext uri="{BB962C8B-B14F-4D97-AF65-F5344CB8AC3E}">
        <p14:creationId xmlns:p14="http://schemas.microsoft.com/office/powerpoint/2010/main" val="1477550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Option 7</a:t>
            </a:r>
            <a:br>
              <a:rPr lang="en-US" sz="2800" dirty="0"/>
            </a:br>
            <a:r>
              <a:rPr lang="en-US" sz="2800" dirty="0" err="1"/>
              <a:t>MeasureReport</a:t>
            </a:r>
            <a:r>
              <a:rPr lang="en-US" sz="2800" dirty="0"/>
              <a:t> using Medication/Device request or use </a:t>
            </a:r>
            <a:r>
              <a:rPr lang="en-US" sz="2800" dirty="0" err="1"/>
              <a:t>statment</a:t>
            </a:r>
            <a:endParaRPr lang="en-US" sz="2800" dirty="0"/>
          </a:p>
        </p:txBody>
      </p:sp>
      <p:sp>
        <p:nvSpPr>
          <p:cNvPr id="3" name="Content Placeholder 2"/>
          <p:cNvSpPr>
            <a:spLocks noGrp="1"/>
          </p:cNvSpPr>
          <p:nvPr>
            <p:ph idx="1"/>
          </p:nvPr>
        </p:nvSpPr>
        <p:spPr>
          <a:xfrm>
            <a:off x="457200" y="1600200"/>
            <a:ext cx="8229600" cy="4876800"/>
          </a:xfrm>
        </p:spPr>
        <p:txBody>
          <a:bodyPr>
            <a:noAutofit/>
          </a:bodyPr>
          <a:lstStyle/>
          <a:p>
            <a:pPr marL="0" indent="0">
              <a:buNone/>
            </a:pPr>
            <a:r>
              <a:rPr lang="en-US" sz="2800" dirty="0"/>
              <a:t>When a patient has an inpatient encounter, during which they should be given VTE prophylaxis, but they are not given said prophylaxis, the patient’s record must document a reason the medication/device was not provided. This reason must be coded, and must come from either the “medical reason” or “patient refusal” value sets, as stated in the measure logic. If these criteria are met, the patient will have been found to satisfy the requirements of the measure.</a:t>
            </a:r>
          </a:p>
        </p:txBody>
      </p:sp>
    </p:spTree>
    <p:extLst>
      <p:ext uri="{BB962C8B-B14F-4D97-AF65-F5344CB8AC3E}">
        <p14:creationId xmlns:p14="http://schemas.microsoft.com/office/powerpoint/2010/main" val="1210866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normAutofit/>
          </a:bodyPr>
          <a:lstStyle/>
          <a:p>
            <a:r>
              <a:rPr lang="en-US" sz="2400" dirty="0"/>
              <a:t>MeasureReport using MedicationRequest, </a:t>
            </a:r>
            <a:r>
              <a:rPr lang="en-US" sz="2400" dirty="0" err="1"/>
              <a:t>MedicationStatement</a:t>
            </a:r>
            <a:r>
              <a:rPr lang="en-US" sz="2400" dirty="0"/>
              <a:t>, DeviceRequest or DeviceUseStatement</a:t>
            </a:r>
          </a:p>
        </p:txBody>
      </p:sp>
      <p:sp>
        <p:nvSpPr>
          <p:cNvPr id="3" name="Content Placeholder 2"/>
          <p:cNvSpPr>
            <a:spLocks noGrp="1"/>
          </p:cNvSpPr>
          <p:nvPr>
            <p:ph idx="1"/>
          </p:nvPr>
        </p:nvSpPr>
        <p:spPr/>
        <p:txBody>
          <a:bodyPr/>
          <a:lstStyle/>
          <a:p>
            <a:pPr marL="0" indent="0">
              <a:buNone/>
            </a:pPr>
            <a:r>
              <a:rPr lang="en-US" dirty="0"/>
              <a:t>  </a:t>
            </a:r>
          </a:p>
        </p:txBody>
      </p:sp>
      <p:sp>
        <p:nvSpPr>
          <p:cNvPr id="4" name="Flowchart: Alternate Process 3"/>
          <p:cNvSpPr/>
          <p:nvPr/>
        </p:nvSpPr>
        <p:spPr>
          <a:xfrm>
            <a:off x="762000" y="14478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a:t>
            </a:r>
          </a:p>
        </p:txBody>
      </p:sp>
      <p:sp>
        <p:nvSpPr>
          <p:cNvPr id="6" name="Flowchart: Alternate Process 5"/>
          <p:cNvSpPr/>
          <p:nvPr/>
        </p:nvSpPr>
        <p:spPr>
          <a:xfrm>
            <a:off x="762000" y="306097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MeasureReport</a:t>
            </a:r>
          </a:p>
        </p:txBody>
      </p:sp>
      <p:sp>
        <p:nvSpPr>
          <p:cNvPr id="14" name="Flowchart: Alternate Process 13"/>
          <p:cNvSpPr/>
          <p:nvPr/>
        </p:nvSpPr>
        <p:spPr>
          <a:xfrm>
            <a:off x="4724400" y="19812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15" name="Flowchart: Alternate Process 14"/>
          <p:cNvSpPr/>
          <p:nvPr/>
        </p:nvSpPr>
        <p:spPr>
          <a:xfrm>
            <a:off x="4796105" y="339351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cxnSp>
        <p:nvCxnSpPr>
          <p:cNvPr id="17" name="Straight Arrow Connector 16"/>
          <p:cNvCxnSpPr>
            <a:stCxn id="6" idx="0"/>
            <a:endCxn id="4" idx="2"/>
          </p:cNvCxnSpPr>
          <p:nvPr/>
        </p:nvCxnSpPr>
        <p:spPr>
          <a:xfrm flipV="1">
            <a:off x="1524000" y="2057400"/>
            <a:ext cx="0" cy="10035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a:stCxn id="6" idx="2"/>
            <a:endCxn id="21" idx="0"/>
          </p:cNvCxnSpPr>
          <p:nvPr/>
        </p:nvCxnSpPr>
        <p:spPr>
          <a:xfrm>
            <a:off x="1524000" y="3670570"/>
            <a:ext cx="4437063" cy="79044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590800"/>
            <a:ext cx="1143000" cy="261610"/>
          </a:xfrm>
          <a:prstGeom prst="rect">
            <a:avLst/>
          </a:prstGeom>
          <a:solidFill>
            <a:schemeClr val="bg1"/>
          </a:solidFill>
        </p:spPr>
        <p:txBody>
          <a:bodyPr wrap="square" rtlCol="0">
            <a:spAutoFit/>
          </a:bodyPr>
          <a:lstStyle/>
          <a:p>
            <a:pPr algn="ctr"/>
            <a:r>
              <a:rPr lang="en-US" sz="1100" b="1" dirty="0"/>
              <a:t>measure</a:t>
            </a:r>
          </a:p>
        </p:txBody>
      </p:sp>
      <p:cxnSp>
        <p:nvCxnSpPr>
          <p:cNvPr id="26" name="Straight Arrow Connector 25"/>
          <p:cNvCxnSpPr>
            <a:stCxn id="6" idx="3"/>
            <a:endCxn id="14" idx="1"/>
          </p:cNvCxnSpPr>
          <p:nvPr/>
        </p:nvCxnSpPr>
        <p:spPr>
          <a:xfrm flipV="1">
            <a:off x="2286000" y="2286000"/>
            <a:ext cx="2438400" cy="10797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a:off x="2286000" y="3365770"/>
            <a:ext cx="2510105" cy="33254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124200" y="2559185"/>
            <a:ext cx="1676400" cy="261610"/>
          </a:xfrm>
          <a:prstGeom prst="rect">
            <a:avLst/>
          </a:prstGeom>
          <a:solidFill>
            <a:schemeClr val="bg1"/>
          </a:solidFill>
        </p:spPr>
        <p:txBody>
          <a:bodyPr wrap="square" rtlCol="0">
            <a:spAutoFit/>
          </a:bodyPr>
          <a:lstStyle/>
          <a:p>
            <a:pPr algn="ctr"/>
            <a:r>
              <a:rPr lang="en-US" sz="1100" b="1" dirty="0"/>
              <a:t>reporter</a:t>
            </a:r>
          </a:p>
        </p:txBody>
      </p:sp>
      <p:sp>
        <p:nvSpPr>
          <p:cNvPr id="35" name="TextBox 34"/>
          <p:cNvSpPr txBox="1"/>
          <p:nvPr/>
        </p:nvSpPr>
        <p:spPr>
          <a:xfrm>
            <a:off x="3028021" y="3391690"/>
            <a:ext cx="918895" cy="261610"/>
          </a:xfrm>
          <a:prstGeom prst="rect">
            <a:avLst/>
          </a:prstGeom>
          <a:solidFill>
            <a:schemeClr val="bg1"/>
          </a:solidFill>
        </p:spPr>
        <p:txBody>
          <a:bodyPr wrap="square" rtlCol="0">
            <a:spAutoFit/>
          </a:bodyPr>
          <a:lstStyle/>
          <a:p>
            <a:pPr algn="ctr"/>
            <a:r>
              <a:rPr lang="en-US" sz="1100" b="1" dirty="0"/>
              <a:t>subject</a:t>
            </a:r>
          </a:p>
        </p:txBody>
      </p:sp>
      <p:sp>
        <p:nvSpPr>
          <p:cNvPr id="41" name="TextBox 40"/>
          <p:cNvSpPr txBox="1"/>
          <p:nvPr/>
        </p:nvSpPr>
        <p:spPr>
          <a:xfrm>
            <a:off x="190500" y="6441697"/>
            <a:ext cx="8877300" cy="307777"/>
          </a:xfrm>
          <a:prstGeom prst="rect">
            <a:avLst/>
          </a:prstGeom>
          <a:noFill/>
        </p:spPr>
        <p:txBody>
          <a:bodyPr wrap="square" rtlCol="0">
            <a:spAutoFit/>
          </a:bodyPr>
          <a:lstStyle/>
          <a:p>
            <a:r>
              <a:rPr lang="en-US" sz="1400" dirty="0"/>
              <a:t>Used for “VTE Prophylaxis not done: medical reason/patient refusal”</a:t>
            </a:r>
          </a:p>
        </p:txBody>
      </p:sp>
      <p:sp>
        <p:nvSpPr>
          <p:cNvPr id="21" name="Flowchart: Alternate Process 20"/>
          <p:cNvSpPr/>
          <p:nvPr/>
        </p:nvSpPr>
        <p:spPr>
          <a:xfrm>
            <a:off x="5199063" y="446101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Encounter</a:t>
            </a:r>
          </a:p>
        </p:txBody>
      </p:sp>
      <p:sp>
        <p:nvSpPr>
          <p:cNvPr id="29" name="Flowchart: Alternate Process 28"/>
          <p:cNvSpPr/>
          <p:nvPr/>
        </p:nvSpPr>
        <p:spPr>
          <a:xfrm>
            <a:off x="4137222" y="5858904"/>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cxnSp>
        <p:nvCxnSpPr>
          <p:cNvPr id="16" name="Straight Arrow Connector 15"/>
          <p:cNvCxnSpPr>
            <a:cxnSpLocks/>
            <a:stCxn id="21" idx="2"/>
            <a:endCxn id="29" idx="0"/>
          </p:cNvCxnSpPr>
          <p:nvPr/>
        </p:nvCxnSpPr>
        <p:spPr>
          <a:xfrm flipH="1">
            <a:off x="4899222" y="5070612"/>
            <a:ext cx="1061841" cy="78829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a:xfrm>
            <a:off x="7543800" y="333467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Coverage</a:t>
            </a:r>
          </a:p>
        </p:txBody>
      </p:sp>
      <p:cxnSp>
        <p:nvCxnSpPr>
          <p:cNvPr id="50" name="Straight Arrow Connector 49"/>
          <p:cNvCxnSpPr>
            <a:stCxn id="48" idx="1"/>
            <a:endCxn id="15" idx="3"/>
          </p:cNvCxnSpPr>
          <p:nvPr/>
        </p:nvCxnSpPr>
        <p:spPr>
          <a:xfrm flipH="1">
            <a:off x="6320105" y="3639473"/>
            <a:ext cx="1223695" cy="58839"/>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559481" y="3601571"/>
            <a:ext cx="901837" cy="261610"/>
          </a:xfrm>
          <a:prstGeom prst="rect">
            <a:avLst/>
          </a:prstGeom>
          <a:solidFill>
            <a:schemeClr val="bg1"/>
          </a:solidFill>
        </p:spPr>
        <p:txBody>
          <a:bodyPr wrap="square" rtlCol="0">
            <a:spAutoFit/>
          </a:bodyPr>
          <a:lstStyle/>
          <a:p>
            <a:pPr algn="ctr"/>
            <a:r>
              <a:rPr lang="en-US" sz="1100" b="1" dirty="0"/>
              <a:t>beneficiary</a:t>
            </a:r>
          </a:p>
        </p:txBody>
      </p:sp>
      <p:sp>
        <p:nvSpPr>
          <p:cNvPr id="36" name="TextBox 35"/>
          <p:cNvSpPr txBox="1"/>
          <p:nvPr/>
        </p:nvSpPr>
        <p:spPr>
          <a:xfrm>
            <a:off x="6256506" y="1377150"/>
            <a:ext cx="2819400" cy="646331"/>
          </a:xfrm>
          <a:prstGeom prst="rect">
            <a:avLst/>
          </a:prstGeom>
          <a:noFill/>
          <a:ln w="28575">
            <a:solidFill>
              <a:schemeClr val="tx1"/>
            </a:solidFill>
          </a:ln>
        </p:spPr>
        <p:txBody>
          <a:bodyPr wrap="square" rtlCol="0">
            <a:spAutoFit/>
          </a:bodyPr>
          <a:lstStyle/>
          <a:p>
            <a:r>
              <a:rPr lang="en-US" dirty="0"/>
              <a:t>                Required Resource</a:t>
            </a:r>
          </a:p>
          <a:p>
            <a:r>
              <a:rPr lang="en-US" dirty="0"/>
              <a:t>                Optional Resource</a:t>
            </a:r>
          </a:p>
        </p:txBody>
      </p:sp>
      <p:cxnSp>
        <p:nvCxnSpPr>
          <p:cNvPr id="37" name="Straight Arrow Connector 36"/>
          <p:cNvCxnSpPr/>
          <p:nvPr/>
        </p:nvCxnSpPr>
        <p:spPr>
          <a:xfrm>
            <a:off x="6484495" y="1600200"/>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484495" y="1828800"/>
            <a:ext cx="685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088CC35-A70B-1D4B-BB8A-11B27970ED89}"/>
              </a:ext>
            </a:extLst>
          </p:cNvPr>
          <p:cNvCxnSpPr>
            <a:cxnSpLocks/>
            <a:stCxn id="21" idx="3"/>
            <a:endCxn id="40" idx="1"/>
          </p:cNvCxnSpPr>
          <p:nvPr/>
        </p:nvCxnSpPr>
        <p:spPr>
          <a:xfrm>
            <a:off x="6723063" y="4765812"/>
            <a:ext cx="456514" cy="772973"/>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3" name="TextBox 26">
            <a:extLst>
              <a:ext uri="{FF2B5EF4-FFF2-40B4-BE49-F238E27FC236}">
                <a16:creationId xmlns:a16="http://schemas.microsoft.com/office/drawing/2014/main" id="{B97CC250-2567-534F-8932-7BC9AF2D1DCB}"/>
              </a:ext>
            </a:extLst>
          </p:cNvPr>
          <p:cNvSpPr txBox="1"/>
          <p:nvPr/>
        </p:nvSpPr>
        <p:spPr>
          <a:xfrm>
            <a:off x="6787692" y="4904376"/>
            <a:ext cx="873106" cy="261610"/>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t>performer</a:t>
            </a:r>
          </a:p>
        </p:txBody>
      </p:sp>
      <p:sp>
        <p:nvSpPr>
          <p:cNvPr id="31" name="TextBox 30"/>
          <p:cNvSpPr txBox="1"/>
          <p:nvPr/>
        </p:nvSpPr>
        <p:spPr>
          <a:xfrm>
            <a:off x="5165016" y="5383318"/>
            <a:ext cx="796047" cy="261610"/>
          </a:xfrm>
          <a:prstGeom prst="rect">
            <a:avLst/>
          </a:prstGeom>
          <a:solidFill>
            <a:schemeClr val="bg1"/>
          </a:solidFill>
        </p:spPr>
        <p:txBody>
          <a:bodyPr wrap="square" rtlCol="0">
            <a:spAutoFit/>
          </a:bodyPr>
          <a:lstStyle/>
          <a:p>
            <a:pPr algn="ctr"/>
            <a:r>
              <a:rPr lang="en-US" sz="1100" b="1" dirty="0"/>
              <a:t>location</a:t>
            </a:r>
          </a:p>
        </p:txBody>
      </p:sp>
      <p:sp>
        <p:nvSpPr>
          <p:cNvPr id="54" name="Flowchart: Alternate Process 28">
            <a:extLst>
              <a:ext uri="{FF2B5EF4-FFF2-40B4-BE49-F238E27FC236}">
                <a16:creationId xmlns:a16="http://schemas.microsoft.com/office/drawing/2014/main" id="{CB2FB4A2-D45B-CA47-B1CC-5D900C32BF8A}"/>
              </a:ext>
            </a:extLst>
          </p:cNvPr>
          <p:cNvSpPr/>
          <p:nvPr/>
        </p:nvSpPr>
        <p:spPr>
          <a:xfrm>
            <a:off x="5817840" y="589756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CodeableConcept</a:t>
            </a:r>
          </a:p>
        </p:txBody>
      </p:sp>
      <p:cxnSp>
        <p:nvCxnSpPr>
          <p:cNvPr id="55" name="Straight Arrow Connector 54">
            <a:extLst>
              <a:ext uri="{FF2B5EF4-FFF2-40B4-BE49-F238E27FC236}">
                <a16:creationId xmlns:a16="http://schemas.microsoft.com/office/drawing/2014/main" id="{7CD4FB6A-93A8-374F-8C28-A1C991E95D8F}"/>
              </a:ext>
            </a:extLst>
          </p:cNvPr>
          <p:cNvCxnSpPr>
            <a:cxnSpLocks/>
            <a:stCxn id="21" idx="2"/>
            <a:endCxn id="54" idx="0"/>
          </p:cNvCxnSpPr>
          <p:nvPr/>
        </p:nvCxnSpPr>
        <p:spPr>
          <a:xfrm>
            <a:off x="5961063" y="5070612"/>
            <a:ext cx="618777" cy="826951"/>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C47ABF08-CB44-6549-9DD8-3BAC4B46DB26}"/>
              </a:ext>
            </a:extLst>
          </p:cNvPr>
          <p:cNvSpPr txBox="1"/>
          <p:nvPr/>
        </p:nvSpPr>
        <p:spPr>
          <a:xfrm>
            <a:off x="6080568" y="5428336"/>
            <a:ext cx="553260" cy="261610"/>
          </a:xfrm>
          <a:prstGeom prst="rect">
            <a:avLst/>
          </a:prstGeom>
          <a:solidFill>
            <a:schemeClr val="bg1"/>
          </a:solidFill>
        </p:spPr>
        <p:txBody>
          <a:bodyPr wrap="square" rtlCol="0">
            <a:spAutoFit/>
          </a:bodyPr>
          <a:lstStyle/>
          <a:p>
            <a:pPr algn="ctr"/>
            <a:r>
              <a:rPr lang="en-US" sz="1100" b="1" dirty="0"/>
              <a:t>type</a:t>
            </a:r>
          </a:p>
        </p:txBody>
      </p:sp>
      <p:cxnSp>
        <p:nvCxnSpPr>
          <p:cNvPr id="57" name="Straight Arrow Connector 56">
            <a:extLst>
              <a:ext uri="{FF2B5EF4-FFF2-40B4-BE49-F238E27FC236}">
                <a16:creationId xmlns:a16="http://schemas.microsoft.com/office/drawing/2014/main" id="{A10C7861-97BF-D148-8EE8-14E60A559F07}"/>
              </a:ext>
            </a:extLst>
          </p:cNvPr>
          <p:cNvCxnSpPr>
            <a:cxnSpLocks/>
            <a:stCxn id="21" idx="0"/>
            <a:endCxn id="15" idx="2"/>
          </p:cNvCxnSpPr>
          <p:nvPr/>
        </p:nvCxnSpPr>
        <p:spPr>
          <a:xfrm flipH="1" flipV="1">
            <a:off x="5558105" y="4003112"/>
            <a:ext cx="402958" cy="45790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676263" y="4108121"/>
            <a:ext cx="680935" cy="261610"/>
          </a:xfrm>
          <a:prstGeom prst="rect">
            <a:avLst/>
          </a:prstGeom>
          <a:solidFill>
            <a:schemeClr val="bg1"/>
          </a:solidFill>
        </p:spPr>
        <p:txBody>
          <a:bodyPr wrap="square" rtlCol="0">
            <a:spAutoFit/>
          </a:bodyPr>
          <a:lstStyle/>
          <a:p>
            <a:pPr algn="ctr"/>
            <a:r>
              <a:rPr lang="en-US" sz="1100" b="1" dirty="0"/>
              <a:t>subject</a:t>
            </a:r>
          </a:p>
        </p:txBody>
      </p:sp>
      <p:sp>
        <p:nvSpPr>
          <p:cNvPr id="40" name="Flowchart: Alternate Process 19">
            <a:extLst>
              <a:ext uri="{FF2B5EF4-FFF2-40B4-BE49-F238E27FC236}">
                <a16:creationId xmlns:a16="http://schemas.microsoft.com/office/drawing/2014/main" id="{8DBE4236-DD9A-8D49-AD7D-57832157F3FB}"/>
              </a:ext>
            </a:extLst>
          </p:cNvPr>
          <p:cNvSpPr/>
          <p:nvPr/>
        </p:nvSpPr>
        <p:spPr>
          <a:xfrm>
            <a:off x="7179577" y="5233985"/>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Practitioner</a:t>
            </a:r>
          </a:p>
        </p:txBody>
      </p:sp>
      <p:sp>
        <p:nvSpPr>
          <p:cNvPr id="42" name="Flowchart: Alternate Process 32">
            <a:extLst>
              <a:ext uri="{FF2B5EF4-FFF2-40B4-BE49-F238E27FC236}">
                <a16:creationId xmlns:a16="http://schemas.microsoft.com/office/drawing/2014/main" id="{ABEFD086-D40E-D84A-95A4-F8CF93B32F71}"/>
              </a:ext>
            </a:extLst>
          </p:cNvPr>
          <p:cNvSpPr/>
          <p:nvPr/>
        </p:nvSpPr>
        <p:spPr>
          <a:xfrm>
            <a:off x="7563498" y="568904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58" name="Flowchart: Alternate Process 20">
            <a:extLst>
              <a:ext uri="{FF2B5EF4-FFF2-40B4-BE49-F238E27FC236}">
                <a16:creationId xmlns:a16="http://schemas.microsoft.com/office/drawing/2014/main" id="{45E70B5A-CBB9-A345-8AED-B38F5F1AB859}"/>
              </a:ext>
            </a:extLst>
          </p:cNvPr>
          <p:cNvSpPr/>
          <p:nvPr/>
        </p:nvSpPr>
        <p:spPr>
          <a:xfrm>
            <a:off x="279434" y="438257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Medication</a:t>
            </a:r>
          </a:p>
          <a:p>
            <a:pPr algn="ctr"/>
            <a:r>
              <a:rPr lang="en-US" sz="1400" dirty="0">
                <a:solidFill>
                  <a:schemeClr val="bg1"/>
                </a:solidFill>
              </a:rPr>
              <a:t>Statement</a:t>
            </a:r>
          </a:p>
        </p:txBody>
      </p:sp>
      <p:sp>
        <p:nvSpPr>
          <p:cNvPr id="59" name="Flowchart: Alternate Process 20">
            <a:extLst>
              <a:ext uri="{FF2B5EF4-FFF2-40B4-BE49-F238E27FC236}">
                <a16:creationId xmlns:a16="http://schemas.microsoft.com/office/drawing/2014/main" id="{15139409-FDF5-F745-84A3-B0155A2D54B5}"/>
              </a:ext>
            </a:extLst>
          </p:cNvPr>
          <p:cNvSpPr/>
          <p:nvPr/>
        </p:nvSpPr>
        <p:spPr>
          <a:xfrm>
            <a:off x="1235925" y="4885399"/>
            <a:ext cx="169956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MedicationRequest</a:t>
            </a:r>
          </a:p>
        </p:txBody>
      </p:sp>
      <p:cxnSp>
        <p:nvCxnSpPr>
          <p:cNvPr id="60" name="Straight Arrow Connector 59">
            <a:extLst>
              <a:ext uri="{FF2B5EF4-FFF2-40B4-BE49-F238E27FC236}">
                <a16:creationId xmlns:a16="http://schemas.microsoft.com/office/drawing/2014/main" id="{85BF9E11-A0AD-B142-9B5B-71C093B8AC79}"/>
              </a:ext>
            </a:extLst>
          </p:cNvPr>
          <p:cNvCxnSpPr>
            <a:cxnSpLocks/>
            <a:stCxn id="6" idx="2"/>
            <a:endCxn id="58" idx="0"/>
          </p:cNvCxnSpPr>
          <p:nvPr/>
        </p:nvCxnSpPr>
        <p:spPr>
          <a:xfrm flipH="1">
            <a:off x="1041434" y="3670570"/>
            <a:ext cx="482566" cy="712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8B486C5-31D8-8345-97DB-390352FBFAD8}"/>
              </a:ext>
            </a:extLst>
          </p:cNvPr>
          <p:cNvCxnSpPr>
            <a:cxnSpLocks/>
            <a:stCxn id="59" idx="2"/>
            <a:endCxn id="67" idx="0"/>
          </p:cNvCxnSpPr>
          <p:nvPr/>
        </p:nvCxnSpPr>
        <p:spPr>
          <a:xfrm flipH="1">
            <a:off x="1702904" y="5494999"/>
            <a:ext cx="382801" cy="38175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7" name="Flowchart: Alternate Process 20">
            <a:extLst>
              <a:ext uri="{FF2B5EF4-FFF2-40B4-BE49-F238E27FC236}">
                <a16:creationId xmlns:a16="http://schemas.microsoft.com/office/drawing/2014/main" id="{653621A3-BAF0-EC4E-95A5-865C0BBF329F}"/>
              </a:ext>
            </a:extLst>
          </p:cNvPr>
          <p:cNvSpPr/>
          <p:nvPr/>
        </p:nvSpPr>
        <p:spPr>
          <a:xfrm>
            <a:off x="940904" y="587675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Period</a:t>
            </a:r>
          </a:p>
        </p:txBody>
      </p:sp>
      <p:sp>
        <p:nvSpPr>
          <p:cNvPr id="68" name="TextBox 67">
            <a:extLst>
              <a:ext uri="{FF2B5EF4-FFF2-40B4-BE49-F238E27FC236}">
                <a16:creationId xmlns:a16="http://schemas.microsoft.com/office/drawing/2014/main" id="{54511E86-B4D9-4F48-849E-A6F04FAE24E6}"/>
              </a:ext>
            </a:extLst>
          </p:cNvPr>
          <p:cNvSpPr txBox="1"/>
          <p:nvPr/>
        </p:nvSpPr>
        <p:spPr>
          <a:xfrm>
            <a:off x="1683836" y="5532765"/>
            <a:ext cx="887888" cy="261610"/>
          </a:xfrm>
          <a:prstGeom prst="rect">
            <a:avLst/>
          </a:prstGeom>
          <a:solidFill>
            <a:schemeClr val="bg1"/>
          </a:solidFill>
        </p:spPr>
        <p:txBody>
          <a:bodyPr wrap="square" rtlCol="0">
            <a:spAutoFit/>
          </a:bodyPr>
          <a:lstStyle/>
          <a:p>
            <a:pPr algn="ctr"/>
            <a:r>
              <a:rPr lang="en-US" sz="1100" b="1" dirty="0"/>
              <a:t>authoredOn</a:t>
            </a:r>
          </a:p>
        </p:txBody>
      </p:sp>
      <p:cxnSp>
        <p:nvCxnSpPr>
          <p:cNvPr id="88" name="Straight Arrow Connector 87">
            <a:extLst>
              <a:ext uri="{FF2B5EF4-FFF2-40B4-BE49-F238E27FC236}">
                <a16:creationId xmlns:a16="http://schemas.microsoft.com/office/drawing/2014/main" id="{91B170B4-AFB2-A74B-9847-01316838FC6C}"/>
              </a:ext>
            </a:extLst>
          </p:cNvPr>
          <p:cNvCxnSpPr>
            <a:cxnSpLocks/>
            <a:stCxn id="58" idx="2"/>
            <a:endCxn id="67" idx="0"/>
          </p:cNvCxnSpPr>
          <p:nvPr/>
        </p:nvCxnSpPr>
        <p:spPr>
          <a:xfrm>
            <a:off x="1041434" y="4992179"/>
            <a:ext cx="661470" cy="88457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56A1256C-1CE6-984D-B36F-B209004AD8BF}"/>
              </a:ext>
            </a:extLst>
          </p:cNvPr>
          <p:cNvSpPr txBox="1"/>
          <p:nvPr/>
        </p:nvSpPr>
        <p:spPr>
          <a:xfrm>
            <a:off x="-7942" y="5070612"/>
            <a:ext cx="1192334" cy="430887"/>
          </a:xfrm>
          <a:prstGeom prst="rect">
            <a:avLst/>
          </a:prstGeom>
          <a:solidFill>
            <a:schemeClr val="bg1"/>
          </a:solidFill>
        </p:spPr>
        <p:txBody>
          <a:bodyPr wrap="square" rtlCol="0">
            <a:spAutoFit/>
          </a:bodyPr>
          <a:lstStyle/>
          <a:p>
            <a:pPr algn="ctr"/>
            <a:r>
              <a:rPr lang="en-US" sz="1100" b="1" dirty="0"/>
              <a:t>FHIR.provenance.recorded</a:t>
            </a:r>
          </a:p>
        </p:txBody>
      </p:sp>
      <p:sp>
        <p:nvSpPr>
          <p:cNvPr id="65" name="Flowchart: Alternate Process 20">
            <a:extLst>
              <a:ext uri="{FF2B5EF4-FFF2-40B4-BE49-F238E27FC236}">
                <a16:creationId xmlns:a16="http://schemas.microsoft.com/office/drawing/2014/main" id="{77B69395-62E6-5A42-B7F5-E0A17DE96298}"/>
              </a:ext>
            </a:extLst>
          </p:cNvPr>
          <p:cNvSpPr/>
          <p:nvPr/>
        </p:nvSpPr>
        <p:spPr>
          <a:xfrm>
            <a:off x="2303332" y="424129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DeviceRequest</a:t>
            </a:r>
          </a:p>
        </p:txBody>
      </p:sp>
      <p:sp>
        <p:nvSpPr>
          <p:cNvPr id="69" name="Flowchart: Alternate Process 20">
            <a:extLst>
              <a:ext uri="{FF2B5EF4-FFF2-40B4-BE49-F238E27FC236}">
                <a16:creationId xmlns:a16="http://schemas.microsoft.com/office/drawing/2014/main" id="{94384869-8FEE-9541-9118-9922A99BB765}"/>
              </a:ext>
            </a:extLst>
          </p:cNvPr>
          <p:cNvSpPr/>
          <p:nvPr/>
        </p:nvSpPr>
        <p:spPr>
          <a:xfrm>
            <a:off x="3098834" y="4653312"/>
            <a:ext cx="1755348"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DeviceUseStatement</a:t>
            </a:r>
          </a:p>
        </p:txBody>
      </p:sp>
      <p:cxnSp>
        <p:nvCxnSpPr>
          <p:cNvPr id="70" name="Straight Arrow Connector 69">
            <a:extLst>
              <a:ext uri="{FF2B5EF4-FFF2-40B4-BE49-F238E27FC236}">
                <a16:creationId xmlns:a16="http://schemas.microsoft.com/office/drawing/2014/main" id="{60556556-1801-6F4A-A012-090A6A173DE4}"/>
              </a:ext>
            </a:extLst>
          </p:cNvPr>
          <p:cNvCxnSpPr>
            <a:cxnSpLocks/>
            <a:stCxn id="6" idx="2"/>
            <a:endCxn id="65" idx="0"/>
          </p:cNvCxnSpPr>
          <p:nvPr/>
        </p:nvCxnSpPr>
        <p:spPr>
          <a:xfrm>
            <a:off x="1524000" y="3670570"/>
            <a:ext cx="1541332" cy="57072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316698" y="3790310"/>
            <a:ext cx="1638300" cy="261610"/>
          </a:xfrm>
          <a:prstGeom prst="rect">
            <a:avLst/>
          </a:prstGeom>
          <a:solidFill>
            <a:schemeClr val="bg1"/>
          </a:solidFill>
        </p:spPr>
        <p:txBody>
          <a:bodyPr wrap="square" rtlCol="0">
            <a:spAutoFit/>
          </a:bodyPr>
          <a:lstStyle/>
          <a:p>
            <a:pPr algn="ctr"/>
            <a:r>
              <a:rPr lang="en-US" sz="1100" b="1" dirty="0"/>
              <a:t>evaluatedResources</a:t>
            </a:r>
          </a:p>
        </p:txBody>
      </p:sp>
      <p:cxnSp>
        <p:nvCxnSpPr>
          <p:cNvPr id="72" name="Straight Arrow Connector 71">
            <a:extLst>
              <a:ext uri="{FF2B5EF4-FFF2-40B4-BE49-F238E27FC236}">
                <a16:creationId xmlns:a16="http://schemas.microsoft.com/office/drawing/2014/main" id="{E44F9711-9704-5B44-B9D0-17A2732155CA}"/>
              </a:ext>
            </a:extLst>
          </p:cNvPr>
          <p:cNvCxnSpPr>
            <a:cxnSpLocks/>
            <a:stCxn id="69" idx="2"/>
            <a:endCxn id="67" idx="3"/>
          </p:cNvCxnSpPr>
          <p:nvPr/>
        </p:nvCxnSpPr>
        <p:spPr>
          <a:xfrm flipH="1">
            <a:off x="2464904" y="5262912"/>
            <a:ext cx="1511604" cy="91863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DB684516-5C7B-0F45-8FDF-6ED2142F67CA}"/>
              </a:ext>
            </a:extLst>
          </p:cNvPr>
          <p:cNvSpPr txBox="1"/>
          <p:nvPr/>
        </p:nvSpPr>
        <p:spPr>
          <a:xfrm>
            <a:off x="2889780" y="5527963"/>
            <a:ext cx="998552" cy="430887"/>
          </a:xfrm>
          <a:prstGeom prst="rect">
            <a:avLst/>
          </a:prstGeom>
          <a:solidFill>
            <a:schemeClr val="bg1"/>
          </a:solidFill>
        </p:spPr>
        <p:txBody>
          <a:bodyPr wrap="square" rtlCol="0">
            <a:spAutoFit/>
          </a:bodyPr>
          <a:lstStyle/>
          <a:p>
            <a:pPr algn="ctr"/>
            <a:r>
              <a:rPr lang="en-US" sz="1100" b="1" dirty="0"/>
              <a:t>authoredOn/</a:t>
            </a:r>
          </a:p>
          <a:p>
            <a:pPr algn="ctr"/>
            <a:r>
              <a:rPr lang="en-US" sz="1100" b="1" dirty="0"/>
              <a:t>recordedOn</a:t>
            </a:r>
          </a:p>
        </p:txBody>
      </p:sp>
    </p:spTree>
    <p:extLst>
      <p:ext uri="{BB962C8B-B14F-4D97-AF65-F5344CB8AC3E}">
        <p14:creationId xmlns:p14="http://schemas.microsoft.com/office/powerpoint/2010/main" val="830992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VTE Measure</a:t>
            </a:r>
          </a:p>
        </p:txBody>
      </p:sp>
      <p:sp>
        <p:nvSpPr>
          <p:cNvPr id="3" name="Content Placeholder 2"/>
          <p:cNvSpPr>
            <a:spLocks noGrp="1"/>
          </p:cNvSpPr>
          <p:nvPr>
            <p:ph idx="1"/>
          </p:nvPr>
        </p:nvSpPr>
        <p:spPr/>
        <p:txBody>
          <a:bodyPr>
            <a:normAutofit fontScale="92500"/>
          </a:bodyPr>
          <a:lstStyle/>
          <a:p>
            <a:pPr marL="0" indent="0">
              <a:buNone/>
            </a:pPr>
            <a:r>
              <a:rPr lang="en-US" dirty="0"/>
              <a:t>This measure assesses the number of patients who received VTE prophylaxis or have documentation of why no VTE prophylaxis was given the day of or the day after hospital admission, or surgery end date for surgeries that start the day of or the day after hospital admission</a:t>
            </a:r>
          </a:p>
          <a:p>
            <a:pPr marL="0" indent="0">
              <a:buNone/>
            </a:pPr>
            <a:endParaRPr lang="en-US" dirty="0"/>
          </a:p>
          <a:p>
            <a:pPr marL="0" indent="0">
              <a:buNone/>
            </a:pPr>
            <a:r>
              <a:rPr lang="en-US" dirty="0"/>
              <a:t>Below is listed a resource diagram that meets a situation in the VTE measure.</a:t>
            </a:r>
          </a:p>
        </p:txBody>
      </p:sp>
    </p:spTree>
    <p:extLst>
      <p:ext uri="{BB962C8B-B14F-4D97-AF65-F5344CB8AC3E}">
        <p14:creationId xmlns:p14="http://schemas.microsoft.com/office/powerpoint/2010/main" val="2210816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Option 1</a:t>
            </a:r>
            <a:br>
              <a:rPr lang="en-US" sz="2800" dirty="0"/>
            </a:br>
            <a:r>
              <a:rPr lang="en-US" sz="2800" dirty="0"/>
              <a:t>Measure Report Using </a:t>
            </a:r>
            <a:r>
              <a:rPr lang="en-US" sz="2800" dirty="0" err="1"/>
              <a:t>MedicationAdministration</a:t>
            </a:r>
            <a:endParaRPr lang="en-US" sz="2800"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When a patient has an inpatient encounter, is not either pregnant or currently diagnosed with a Venous Thromboembolism, and is administered either Heparin, a Factor </a:t>
            </a:r>
            <a:r>
              <a:rPr lang="en-US" dirty="0" err="1"/>
              <a:t>Xa</a:t>
            </a:r>
            <a:r>
              <a:rPr lang="en-US" dirty="0"/>
              <a:t> Inhibitor, or Warfarin on the calendar day of admission or the day after, when concurrent with either a Diagnosis of A-fib or VTE or a hip/knee replacement, the process for VTE Prophylaxis has been met. The medications that qualify for the measure are listed in the value sets of codes in the measure documentation. Below is the data structure for what would be included with a DEQM Individual </a:t>
            </a:r>
            <a:r>
              <a:rPr lang="en-US" dirty="0" err="1"/>
              <a:t>MeasureReport</a:t>
            </a:r>
            <a:r>
              <a:rPr lang="en-US" dirty="0"/>
              <a:t> when the patient has been administered one of these medications to meet the measure.</a:t>
            </a:r>
          </a:p>
        </p:txBody>
      </p:sp>
    </p:spTree>
    <p:extLst>
      <p:ext uri="{BB962C8B-B14F-4D97-AF65-F5344CB8AC3E}">
        <p14:creationId xmlns:p14="http://schemas.microsoft.com/office/powerpoint/2010/main" val="1794125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37"/>
            <a:ext cx="8229600" cy="1143000"/>
          </a:xfrm>
        </p:spPr>
        <p:txBody>
          <a:bodyPr>
            <a:normAutofit/>
          </a:bodyPr>
          <a:lstStyle/>
          <a:p>
            <a:pPr algn="l"/>
            <a:r>
              <a:rPr lang="en-US" sz="2400" dirty="0"/>
              <a:t>MeasureReport using </a:t>
            </a:r>
            <a:r>
              <a:rPr lang="en-US" sz="2400" dirty="0" err="1"/>
              <a:t>MedicationAdministration</a:t>
            </a:r>
            <a:r>
              <a:rPr lang="en-US" sz="2400" dirty="0"/>
              <a:t> and Condition</a:t>
            </a:r>
          </a:p>
        </p:txBody>
      </p:sp>
      <p:sp>
        <p:nvSpPr>
          <p:cNvPr id="3" name="Content Placeholder 2"/>
          <p:cNvSpPr>
            <a:spLocks noGrp="1"/>
          </p:cNvSpPr>
          <p:nvPr>
            <p:ph idx="1"/>
          </p:nvPr>
        </p:nvSpPr>
        <p:spPr/>
        <p:txBody>
          <a:bodyPr/>
          <a:lstStyle/>
          <a:p>
            <a:pPr marL="0" indent="0">
              <a:buNone/>
            </a:pPr>
            <a:r>
              <a:rPr lang="en-US" dirty="0"/>
              <a:t>  </a:t>
            </a:r>
          </a:p>
        </p:txBody>
      </p:sp>
      <p:sp>
        <p:nvSpPr>
          <p:cNvPr id="4" name="Flowchart: Alternate Process 3"/>
          <p:cNvSpPr/>
          <p:nvPr/>
        </p:nvSpPr>
        <p:spPr>
          <a:xfrm>
            <a:off x="762000" y="14478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a:t>
            </a:r>
          </a:p>
        </p:txBody>
      </p:sp>
      <p:sp>
        <p:nvSpPr>
          <p:cNvPr id="10" name="Flowchart: Alternate Process 9"/>
          <p:cNvSpPr/>
          <p:nvPr/>
        </p:nvSpPr>
        <p:spPr>
          <a:xfrm>
            <a:off x="1679371" y="4040357"/>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Medication</a:t>
            </a:r>
          </a:p>
          <a:p>
            <a:pPr algn="ctr"/>
            <a:r>
              <a:rPr lang="en-US" sz="1600" dirty="0"/>
              <a:t>Administration</a:t>
            </a:r>
            <a:endParaRPr lang="en-US" sz="1600" dirty="0">
              <a:solidFill>
                <a:schemeClr val="bg1"/>
              </a:solidFill>
            </a:endParaRPr>
          </a:p>
        </p:txBody>
      </p:sp>
      <p:sp>
        <p:nvSpPr>
          <p:cNvPr id="14" name="Flowchart: Alternate Process 13"/>
          <p:cNvSpPr/>
          <p:nvPr/>
        </p:nvSpPr>
        <p:spPr>
          <a:xfrm>
            <a:off x="4050454" y="91295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15" name="Flowchart: Alternate Process 14"/>
          <p:cNvSpPr/>
          <p:nvPr/>
        </p:nvSpPr>
        <p:spPr>
          <a:xfrm>
            <a:off x="4456620" y="1689827"/>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cxnSp>
        <p:nvCxnSpPr>
          <p:cNvPr id="17" name="Straight Arrow Connector 16"/>
          <p:cNvCxnSpPr>
            <a:stCxn id="6" idx="0"/>
            <a:endCxn id="4" idx="2"/>
          </p:cNvCxnSpPr>
          <p:nvPr/>
        </p:nvCxnSpPr>
        <p:spPr>
          <a:xfrm flipV="1">
            <a:off x="1524000" y="2057400"/>
            <a:ext cx="0" cy="7950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a:stCxn id="6" idx="2"/>
            <a:endCxn id="10" idx="0"/>
          </p:cNvCxnSpPr>
          <p:nvPr/>
        </p:nvCxnSpPr>
        <p:spPr>
          <a:xfrm>
            <a:off x="1524000" y="3462010"/>
            <a:ext cx="917371" cy="57834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373111"/>
            <a:ext cx="1143000" cy="261610"/>
          </a:xfrm>
          <a:prstGeom prst="rect">
            <a:avLst/>
          </a:prstGeom>
          <a:solidFill>
            <a:schemeClr val="bg1"/>
          </a:solidFill>
        </p:spPr>
        <p:txBody>
          <a:bodyPr wrap="square" rtlCol="0">
            <a:spAutoFit/>
          </a:bodyPr>
          <a:lstStyle/>
          <a:p>
            <a:pPr algn="ctr"/>
            <a:r>
              <a:rPr lang="en-US" sz="1100" b="1" dirty="0"/>
              <a:t>measure</a:t>
            </a:r>
          </a:p>
        </p:txBody>
      </p:sp>
      <p:cxnSp>
        <p:nvCxnSpPr>
          <p:cNvPr id="26" name="Straight Arrow Connector 25"/>
          <p:cNvCxnSpPr>
            <a:stCxn id="6" idx="3"/>
            <a:endCxn id="14" idx="1"/>
          </p:cNvCxnSpPr>
          <p:nvPr/>
        </p:nvCxnSpPr>
        <p:spPr>
          <a:xfrm flipV="1">
            <a:off x="2286000" y="1217753"/>
            <a:ext cx="1764454" cy="193945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flipV="1">
            <a:off x="2286000" y="1994627"/>
            <a:ext cx="2170620" cy="116258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449310" y="1641965"/>
            <a:ext cx="1676400" cy="261610"/>
          </a:xfrm>
          <a:prstGeom prst="rect">
            <a:avLst/>
          </a:prstGeom>
          <a:solidFill>
            <a:schemeClr val="bg1"/>
          </a:solidFill>
        </p:spPr>
        <p:txBody>
          <a:bodyPr wrap="square" rtlCol="0">
            <a:spAutoFit/>
          </a:bodyPr>
          <a:lstStyle/>
          <a:p>
            <a:pPr algn="ctr"/>
            <a:r>
              <a:rPr lang="en-US" sz="1100" b="1" dirty="0"/>
              <a:t>reporter</a:t>
            </a:r>
          </a:p>
        </p:txBody>
      </p:sp>
      <p:cxnSp>
        <p:nvCxnSpPr>
          <p:cNvPr id="40" name="Straight Arrow Connector 39"/>
          <p:cNvCxnSpPr>
            <a:stCxn id="10" idx="3"/>
            <a:endCxn id="15" idx="1"/>
          </p:cNvCxnSpPr>
          <p:nvPr/>
        </p:nvCxnSpPr>
        <p:spPr>
          <a:xfrm flipV="1">
            <a:off x="3203371" y="1994627"/>
            <a:ext cx="1253249" cy="235053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Flowchart: Alternate Process 20"/>
          <p:cNvSpPr/>
          <p:nvPr/>
        </p:nvSpPr>
        <p:spPr>
          <a:xfrm>
            <a:off x="4633064" y="2594127"/>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Encounter</a:t>
            </a:r>
          </a:p>
        </p:txBody>
      </p:sp>
      <p:cxnSp>
        <p:nvCxnSpPr>
          <p:cNvPr id="9" name="Straight Arrow Connector 8"/>
          <p:cNvCxnSpPr>
            <a:cxnSpLocks/>
            <a:stCxn id="10" idx="3"/>
            <a:endCxn id="20" idx="1"/>
          </p:cNvCxnSpPr>
          <p:nvPr/>
        </p:nvCxnSpPr>
        <p:spPr>
          <a:xfrm flipV="1">
            <a:off x="3203371" y="3973636"/>
            <a:ext cx="1150886" cy="371521"/>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438215" y="4116893"/>
            <a:ext cx="785064" cy="261610"/>
          </a:xfrm>
          <a:prstGeom prst="rect">
            <a:avLst/>
          </a:prstGeom>
          <a:solidFill>
            <a:schemeClr val="bg1"/>
          </a:solidFill>
        </p:spPr>
        <p:txBody>
          <a:bodyPr wrap="square" rtlCol="0">
            <a:spAutoFit/>
          </a:bodyPr>
          <a:lstStyle/>
          <a:p>
            <a:pPr algn="ctr"/>
            <a:r>
              <a:rPr lang="en-US" sz="1100" b="1" dirty="0"/>
              <a:t>performer</a:t>
            </a:r>
          </a:p>
        </p:txBody>
      </p:sp>
      <p:sp>
        <p:nvSpPr>
          <p:cNvPr id="29" name="Flowchart: Alternate Process 28"/>
          <p:cNvSpPr/>
          <p:nvPr/>
        </p:nvSpPr>
        <p:spPr>
          <a:xfrm>
            <a:off x="7539935" y="236731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cxnSp>
        <p:nvCxnSpPr>
          <p:cNvPr id="16" name="Straight Arrow Connector 15"/>
          <p:cNvCxnSpPr>
            <a:cxnSpLocks/>
            <a:stCxn id="21" idx="3"/>
            <a:endCxn id="29" idx="1"/>
          </p:cNvCxnSpPr>
          <p:nvPr/>
        </p:nvCxnSpPr>
        <p:spPr>
          <a:xfrm flipV="1">
            <a:off x="6157064" y="2672111"/>
            <a:ext cx="1382871" cy="226816"/>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a:xfrm>
            <a:off x="7505497" y="1550885"/>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Coverage</a:t>
            </a:r>
          </a:p>
        </p:txBody>
      </p:sp>
      <p:cxnSp>
        <p:nvCxnSpPr>
          <p:cNvPr id="50" name="Straight Arrow Connector 49"/>
          <p:cNvCxnSpPr>
            <a:stCxn id="48" idx="1"/>
            <a:endCxn id="15" idx="3"/>
          </p:cNvCxnSpPr>
          <p:nvPr/>
        </p:nvCxnSpPr>
        <p:spPr>
          <a:xfrm flipH="1">
            <a:off x="5980620" y="1855685"/>
            <a:ext cx="1524877" cy="13894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374169" y="1781886"/>
            <a:ext cx="879395" cy="261610"/>
          </a:xfrm>
          <a:prstGeom prst="rect">
            <a:avLst/>
          </a:prstGeom>
          <a:solidFill>
            <a:schemeClr val="bg1"/>
          </a:solidFill>
        </p:spPr>
        <p:txBody>
          <a:bodyPr wrap="square" rtlCol="0">
            <a:spAutoFit/>
          </a:bodyPr>
          <a:lstStyle/>
          <a:p>
            <a:pPr algn="ctr"/>
            <a:r>
              <a:rPr lang="en-US" sz="1100" b="1" dirty="0"/>
              <a:t>beneficiary</a:t>
            </a:r>
          </a:p>
        </p:txBody>
      </p:sp>
      <p:sp>
        <p:nvSpPr>
          <p:cNvPr id="36" name="TextBox 35"/>
          <p:cNvSpPr txBox="1"/>
          <p:nvPr/>
        </p:nvSpPr>
        <p:spPr>
          <a:xfrm>
            <a:off x="6248400" y="809056"/>
            <a:ext cx="2819400" cy="646331"/>
          </a:xfrm>
          <a:prstGeom prst="rect">
            <a:avLst/>
          </a:prstGeom>
          <a:noFill/>
          <a:ln w="28575">
            <a:solidFill>
              <a:schemeClr val="tx1"/>
            </a:solidFill>
          </a:ln>
        </p:spPr>
        <p:txBody>
          <a:bodyPr wrap="square" rtlCol="0">
            <a:spAutoFit/>
          </a:bodyPr>
          <a:lstStyle/>
          <a:p>
            <a:r>
              <a:rPr lang="en-US" dirty="0"/>
              <a:t>                Required Resource</a:t>
            </a:r>
          </a:p>
          <a:p>
            <a:r>
              <a:rPr lang="en-US" dirty="0"/>
              <a:t>                Optional Resource</a:t>
            </a:r>
          </a:p>
        </p:txBody>
      </p:sp>
      <p:cxnSp>
        <p:nvCxnSpPr>
          <p:cNvPr id="37" name="Straight Arrow Connector 36"/>
          <p:cNvCxnSpPr/>
          <p:nvPr/>
        </p:nvCxnSpPr>
        <p:spPr>
          <a:xfrm>
            <a:off x="6424508" y="1014400"/>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424508" y="1243000"/>
            <a:ext cx="685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DDA63B7-CCC6-234B-A07E-E724F692E3F0}"/>
              </a:ext>
            </a:extLst>
          </p:cNvPr>
          <p:cNvCxnSpPr>
            <a:cxnSpLocks/>
            <a:stCxn id="10" idx="3"/>
            <a:endCxn id="21" idx="1"/>
          </p:cNvCxnSpPr>
          <p:nvPr/>
        </p:nvCxnSpPr>
        <p:spPr>
          <a:xfrm flipV="1">
            <a:off x="3203371" y="2898927"/>
            <a:ext cx="1429693" cy="144623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701289" y="3523220"/>
            <a:ext cx="652968" cy="261610"/>
          </a:xfrm>
          <a:prstGeom prst="rect">
            <a:avLst/>
          </a:prstGeom>
          <a:solidFill>
            <a:schemeClr val="bg1"/>
          </a:solidFill>
        </p:spPr>
        <p:txBody>
          <a:bodyPr wrap="square" rtlCol="0">
            <a:spAutoFit/>
          </a:bodyPr>
          <a:lstStyle/>
          <a:p>
            <a:pPr algn="ctr"/>
            <a:r>
              <a:rPr lang="en-US" sz="1100" b="1" dirty="0"/>
              <a:t>context</a:t>
            </a:r>
          </a:p>
        </p:txBody>
      </p:sp>
      <p:sp>
        <p:nvSpPr>
          <p:cNvPr id="6" name="Flowchart: Alternate Process 5"/>
          <p:cNvSpPr/>
          <p:nvPr/>
        </p:nvSpPr>
        <p:spPr>
          <a:xfrm>
            <a:off x="762000" y="285241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MeasureReport</a:t>
            </a:r>
          </a:p>
        </p:txBody>
      </p:sp>
      <p:cxnSp>
        <p:nvCxnSpPr>
          <p:cNvPr id="52" name="Straight Arrow Connector 51">
            <a:extLst>
              <a:ext uri="{FF2B5EF4-FFF2-40B4-BE49-F238E27FC236}">
                <a16:creationId xmlns:a16="http://schemas.microsoft.com/office/drawing/2014/main" id="{DBFB4DC9-64EE-1E42-8771-80B04F441C4A}"/>
              </a:ext>
            </a:extLst>
          </p:cNvPr>
          <p:cNvCxnSpPr>
            <a:cxnSpLocks/>
            <a:stCxn id="10" idx="2"/>
            <a:endCxn id="43" idx="1"/>
          </p:cNvCxnSpPr>
          <p:nvPr/>
        </p:nvCxnSpPr>
        <p:spPr>
          <a:xfrm>
            <a:off x="2441371" y="4649957"/>
            <a:ext cx="5091462" cy="4639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673849" y="2751345"/>
            <a:ext cx="652968" cy="261610"/>
          </a:xfrm>
          <a:prstGeom prst="rect">
            <a:avLst/>
          </a:prstGeom>
          <a:solidFill>
            <a:schemeClr val="bg1"/>
          </a:solidFill>
        </p:spPr>
        <p:txBody>
          <a:bodyPr wrap="square" rtlCol="0">
            <a:spAutoFit/>
          </a:bodyPr>
          <a:lstStyle/>
          <a:p>
            <a:pPr algn="ctr"/>
            <a:r>
              <a:rPr lang="en-US" sz="1100" b="1" dirty="0"/>
              <a:t>subject</a:t>
            </a:r>
          </a:p>
        </p:txBody>
      </p:sp>
      <p:sp>
        <p:nvSpPr>
          <p:cNvPr id="35" name="TextBox 34"/>
          <p:cNvSpPr txBox="1"/>
          <p:nvPr/>
        </p:nvSpPr>
        <p:spPr>
          <a:xfrm>
            <a:off x="2967510" y="2498617"/>
            <a:ext cx="640000" cy="261610"/>
          </a:xfrm>
          <a:prstGeom prst="rect">
            <a:avLst/>
          </a:prstGeom>
          <a:solidFill>
            <a:schemeClr val="bg1"/>
          </a:solidFill>
        </p:spPr>
        <p:txBody>
          <a:bodyPr wrap="square" rtlCol="0">
            <a:spAutoFit/>
          </a:bodyPr>
          <a:lstStyle/>
          <a:p>
            <a:pPr algn="ctr"/>
            <a:r>
              <a:rPr lang="en-US" sz="1100" b="1" dirty="0"/>
              <a:t>subject</a:t>
            </a:r>
          </a:p>
        </p:txBody>
      </p:sp>
      <p:sp>
        <p:nvSpPr>
          <p:cNvPr id="43" name="Flowchart: Alternate Process 14">
            <a:extLst>
              <a:ext uri="{FF2B5EF4-FFF2-40B4-BE49-F238E27FC236}">
                <a16:creationId xmlns:a16="http://schemas.microsoft.com/office/drawing/2014/main" id="{0C853B3E-AA4C-B143-9F21-50C862BDF496}"/>
              </a:ext>
            </a:extLst>
          </p:cNvPr>
          <p:cNvSpPr/>
          <p:nvPr/>
        </p:nvSpPr>
        <p:spPr>
          <a:xfrm>
            <a:off x="7532833" y="480906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Medication</a:t>
            </a:r>
          </a:p>
        </p:txBody>
      </p:sp>
      <p:sp>
        <p:nvSpPr>
          <p:cNvPr id="49" name="Flowchart: Alternate Process 14">
            <a:extLst>
              <a:ext uri="{FF2B5EF4-FFF2-40B4-BE49-F238E27FC236}">
                <a16:creationId xmlns:a16="http://schemas.microsoft.com/office/drawing/2014/main" id="{5ECFB3C0-4DD4-6446-8A47-7AF9C93AE1DE}"/>
              </a:ext>
            </a:extLst>
          </p:cNvPr>
          <p:cNvSpPr/>
          <p:nvPr/>
        </p:nvSpPr>
        <p:spPr>
          <a:xfrm>
            <a:off x="7548250" y="590757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CodeableConcept</a:t>
            </a:r>
          </a:p>
        </p:txBody>
      </p:sp>
      <p:cxnSp>
        <p:nvCxnSpPr>
          <p:cNvPr id="69" name="Straight Arrow Connector 68">
            <a:extLst>
              <a:ext uri="{FF2B5EF4-FFF2-40B4-BE49-F238E27FC236}">
                <a16:creationId xmlns:a16="http://schemas.microsoft.com/office/drawing/2014/main" id="{42543A58-86DB-B043-BB26-9AFA93BF4968}"/>
              </a:ext>
            </a:extLst>
          </p:cNvPr>
          <p:cNvCxnSpPr>
            <a:cxnSpLocks/>
            <a:stCxn id="55" idx="3"/>
            <a:endCxn id="49" idx="1"/>
          </p:cNvCxnSpPr>
          <p:nvPr/>
        </p:nvCxnSpPr>
        <p:spPr>
          <a:xfrm>
            <a:off x="6767408" y="5050337"/>
            <a:ext cx="780842" cy="11620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1A5CB433-79FA-C744-A8A9-4DA26EE6E0A0}"/>
              </a:ext>
            </a:extLst>
          </p:cNvPr>
          <p:cNvSpPr txBox="1"/>
          <p:nvPr/>
        </p:nvSpPr>
        <p:spPr>
          <a:xfrm>
            <a:off x="5693518" y="4919532"/>
            <a:ext cx="1073890" cy="261610"/>
          </a:xfrm>
          <a:prstGeom prst="rect">
            <a:avLst/>
          </a:prstGeom>
          <a:solidFill>
            <a:schemeClr val="bg1"/>
          </a:solidFill>
        </p:spPr>
        <p:txBody>
          <a:bodyPr wrap="square" rtlCol="0">
            <a:spAutoFit/>
          </a:bodyPr>
          <a:lstStyle/>
          <a:p>
            <a:pPr algn="ctr"/>
            <a:r>
              <a:rPr lang="en-US" sz="1100" b="1" dirty="0"/>
              <a:t>medication[x]</a:t>
            </a:r>
          </a:p>
        </p:txBody>
      </p:sp>
      <p:sp>
        <p:nvSpPr>
          <p:cNvPr id="88" name="Flowchart: Alternate Process 20">
            <a:extLst>
              <a:ext uri="{FF2B5EF4-FFF2-40B4-BE49-F238E27FC236}">
                <a16:creationId xmlns:a16="http://schemas.microsoft.com/office/drawing/2014/main" id="{9050D923-862C-554E-A123-A3A24812B1FC}"/>
              </a:ext>
            </a:extLst>
          </p:cNvPr>
          <p:cNvSpPr/>
          <p:nvPr/>
        </p:nvSpPr>
        <p:spPr>
          <a:xfrm>
            <a:off x="3048000" y="595270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code</a:t>
            </a:r>
          </a:p>
        </p:txBody>
      </p:sp>
      <p:cxnSp>
        <p:nvCxnSpPr>
          <p:cNvPr id="91" name="Straight Arrow Connector 90">
            <a:extLst>
              <a:ext uri="{FF2B5EF4-FFF2-40B4-BE49-F238E27FC236}">
                <a16:creationId xmlns:a16="http://schemas.microsoft.com/office/drawing/2014/main" id="{87F7345B-0623-4F4A-886A-9A804C35206D}"/>
              </a:ext>
            </a:extLst>
          </p:cNvPr>
          <p:cNvCxnSpPr>
            <a:cxnSpLocks/>
            <a:stCxn id="10" idx="2"/>
            <a:endCxn id="88" idx="0"/>
          </p:cNvCxnSpPr>
          <p:nvPr/>
        </p:nvCxnSpPr>
        <p:spPr>
          <a:xfrm>
            <a:off x="2441371" y="4649957"/>
            <a:ext cx="1368629" cy="130274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57B7B275-6765-5841-AA6E-6BF24179FDC1}"/>
              </a:ext>
            </a:extLst>
          </p:cNvPr>
          <p:cNvSpPr txBox="1"/>
          <p:nvPr/>
        </p:nvSpPr>
        <p:spPr>
          <a:xfrm>
            <a:off x="2973976" y="5298275"/>
            <a:ext cx="652968" cy="261610"/>
          </a:xfrm>
          <a:prstGeom prst="rect">
            <a:avLst/>
          </a:prstGeom>
          <a:solidFill>
            <a:schemeClr val="bg1"/>
          </a:solidFill>
        </p:spPr>
        <p:txBody>
          <a:bodyPr wrap="square" rtlCol="0">
            <a:spAutoFit/>
          </a:bodyPr>
          <a:lstStyle/>
          <a:p>
            <a:pPr algn="ctr"/>
            <a:r>
              <a:rPr lang="en-US" sz="1100" b="1" dirty="0"/>
              <a:t>status</a:t>
            </a:r>
          </a:p>
        </p:txBody>
      </p:sp>
      <p:sp>
        <p:nvSpPr>
          <p:cNvPr id="96" name="Flowchart: Alternate Process 20">
            <a:extLst>
              <a:ext uri="{FF2B5EF4-FFF2-40B4-BE49-F238E27FC236}">
                <a16:creationId xmlns:a16="http://schemas.microsoft.com/office/drawing/2014/main" id="{7493A21B-7443-854E-8265-3B362FEBE6E3}"/>
              </a:ext>
            </a:extLst>
          </p:cNvPr>
          <p:cNvSpPr/>
          <p:nvPr/>
        </p:nvSpPr>
        <p:spPr>
          <a:xfrm>
            <a:off x="4596904" y="533006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effectiveTime</a:t>
            </a:r>
          </a:p>
        </p:txBody>
      </p:sp>
      <p:sp>
        <p:nvSpPr>
          <p:cNvPr id="97" name="Flowchart: Alternate Process 20">
            <a:extLst>
              <a:ext uri="{FF2B5EF4-FFF2-40B4-BE49-F238E27FC236}">
                <a16:creationId xmlns:a16="http://schemas.microsoft.com/office/drawing/2014/main" id="{0B78846D-7A88-8742-9F99-AB468CB0A1B3}"/>
              </a:ext>
            </a:extLst>
          </p:cNvPr>
          <p:cNvSpPr/>
          <p:nvPr/>
        </p:nvSpPr>
        <p:spPr>
          <a:xfrm>
            <a:off x="5258767" y="575801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effectivePeriod</a:t>
            </a:r>
          </a:p>
        </p:txBody>
      </p:sp>
      <p:cxnSp>
        <p:nvCxnSpPr>
          <p:cNvPr id="98" name="Straight Arrow Connector 97">
            <a:extLst>
              <a:ext uri="{FF2B5EF4-FFF2-40B4-BE49-F238E27FC236}">
                <a16:creationId xmlns:a16="http://schemas.microsoft.com/office/drawing/2014/main" id="{0AFA2C18-95F4-A848-9413-6FA442D94B4D}"/>
              </a:ext>
            </a:extLst>
          </p:cNvPr>
          <p:cNvCxnSpPr>
            <a:cxnSpLocks/>
            <a:stCxn id="10" idx="2"/>
            <a:endCxn id="96" idx="0"/>
          </p:cNvCxnSpPr>
          <p:nvPr/>
        </p:nvCxnSpPr>
        <p:spPr>
          <a:xfrm>
            <a:off x="2441371" y="4649957"/>
            <a:ext cx="2917533" cy="6801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29C967DC-C147-AF40-B8E9-D547C70D7DA2}"/>
              </a:ext>
            </a:extLst>
          </p:cNvPr>
          <p:cNvSpPr txBox="1"/>
          <p:nvPr/>
        </p:nvSpPr>
        <p:spPr>
          <a:xfrm>
            <a:off x="3632573" y="4932265"/>
            <a:ext cx="906978" cy="261610"/>
          </a:xfrm>
          <a:prstGeom prst="rect">
            <a:avLst/>
          </a:prstGeom>
          <a:solidFill>
            <a:schemeClr val="bg1"/>
          </a:solidFill>
        </p:spPr>
        <p:txBody>
          <a:bodyPr wrap="square" rtlCol="0">
            <a:spAutoFit/>
          </a:bodyPr>
          <a:lstStyle/>
          <a:p>
            <a:pPr algn="ctr"/>
            <a:r>
              <a:rPr lang="en-US" sz="1100" b="1" dirty="0"/>
              <a:t>effective[x]</a:t>
            </a:r>
          </a:p>
        </p:txBody>
      </p:sp>
      <p:cxnSp>
        <p:nvCxnSpPr>
          <p:cNvPr id="106" name="Straight Arrow Connector 105">
            <a:extLst>
              <a:ext uri="{FF2B5EF4-FFF2-40B4-BE49-F238E27FC236}">
                <a16:creationId xmlns:a16="http://schemas.microsoft.com/office/drawing/2014/main" id="{8AB2550E-4F2F-254E-B76E-E93543A3C526}"/>
              </a:ext>
            </a:extLst>
          </p:cNvPr>
          <p:cNvCxnSpPr>
            <a:cxnSpLocks/>
            <a:stCxn id="21" idx="3"/>
            <a:endCxn id="110" idx="1"/>
          </p:cNvCxnSpPr>
          <p:nvPr/>
        </p:nvCxnSpPr>
        <p:spPr>
          <a:xfrm>
            <a:off x="6157064" y="2898927"/>
            <a:ext cx="1403056" cy="1102607"/>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0" name="Flowchart: Alternate Process 20">
            <a:extLst>
              <a:ext uri="{FF2B5EF4-FFF2-40B4-BE49-F238E27FC236}">
                <a16:creationId xmlns:a16="http://schemas.microsoft.com/office/drawing/2014/main" id="{B396846C-DB7A-244D-861B-6B8A1036D452}"/>
              </a:ext>
            </a:extLst>
          </p:cNvPr>
          <p:cNvSpPr/>
          <p:nvPr/>
        </p:nvSpPr>
        <p:spPr>
          <a:xfrm>
            <a:off x="7560120" y="3696734"/>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Period</a:t>
            </a:r>
          </a:p>
        </p:txBody>
      </p:sp>
      <p:sp>
        <p:nvSpPr>
          <p:cNvPr id="31" name="TextBox 30"/>
          <p:cNvSpPr txBox="1"/>
          <p:nvPr/>
        </p:nvSpPr>
        <p:spPr>
          <a:xfrm>
            <a:off x="6494244" y="2455632"/>
            <a:ext cx="796047" cy="430887"/>
          </a:xfrm>
          <a:prstGeom prst="rect">
            <a:avLst/>
          </a:prstGeom>
          <a:solidFill>
            <a:schemeClr val="bg1"/>
          </a:solidFill>
        </p:spPr>
        <p:txBody>
          <a:bodyPr wrap="square" rtlCol="0">
            <a:spAutoFit/>
          </a:bodyPr>
          <a:lstStyle/>
          <a:p>
            <a:pPr algn="ctr"/>
            <a:r>
              <a:rPr lang="en-US" sz="1100" b="1" dirty="0"/>
              <a:t>location&gt;</a:t>
            </a:r>
          </a:p>
          <a:p>
            <a:pPr algn="ctr"/>
            <a:r>
              <a:rPr lang="en-US" sz="1100" b="1" dirty="0"/>
              <a:t>location</a:t>
            </a:r>
          </a:p>
        </p:txBody>
      </p:sp>
      <p:sp>
        <p:nvSpPr>
          <p:cNvPr id="121" name="TextBox 120">
            <a:extLst>
              <a:ext uri="{FF2B5EF4-FFF2-40B4-BE49-F238E27FC236}">
                <a16:creationId xmlns:a16="http://schemas.microsoft.com/office/drawing/2014/main" id="{1ABA03AD-BA5B-8F40-A4B6-A1FAB30DA691}"/>
              </a:ext>
            </a:extLst>
          </p:cNvPr>
          <p:cNvSpPr txBox="1"/>
          <p:nvPr/>
        </p:nvSpPr>
        <p:spPr>
          <a:xfrm>
            <a:off x="6502450" y="3334045"/>
            <a:ext cx="652968" cy="261610"/>
          </a:xfrm>
          <a:prstGeom prst="rect">
            <a:avLst/>
          </a:prstGeom>
          <a:solidFill>
            <a:schemeClr val="bg1"/>
          </a:solidFill>
        </p:spPr>
        <p:txBody>
          <a:bodyPr wrap="square" rtlCol="0">
            <a:spAutoFit/>
          </a:bodyPr>
          <a:lstStyle/>
          <a:p>
            <a:pPr algn="ctr"/>
            <a:r>
              <a:rPr lang="en-US" sz="1100" b="1" dirty="0"/>
              <a:t>period</a:t>
            </a:r>
          </a:p>
        </p:txBody>
      </p:sp>
      <p:sp>
        <p:nvSpPr>
          <p:cNvPr id="122" name="Flowchart: Alternate Process 14">
            <a:extLst>
              <a:ext uri="{FF2B5EF4-FFF2-40B4-BE49-F238E27FC236}">
                <a16:creationId xmlns:a16="http://schemas.microsoft.com/office/drawing/2014/main" id="{CF2F1C31-5177-1749-AB58-FE416ACD14A3}"/>
              </a:ext>
            </a:extLst>
          </p:cNvPr>
          <p:cNvSpPr/>
          <p:nvPr/>
        </p:nvSpPr>
        <p:spPr>
          <a:xfrm>
            <a:off x="7551535" y="304045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CodeableConcept</a:t>
            </a:r>
          </a:p>
        </p:txBody>
      </p:sp>
      <p:cxnSp>
        <p:nvCxnSpPr>
          <p:cNvPr id="123" name="Straight Arrow Connector 122">
            <a:extLst>
              <a:ext uri="{FF2B5EF4-FFF2-40B4-BE49-F238E27FC236}">
                <a16:creationId xmlns:a16="http://schemas.microsoft.com/office/drawing/2014/main" id="{EBB3180A-7ED5-CA40-846F-5EB371CBE215}"/>
              </a:ext>
            </a:extLst>
          </p:cNvPr>
          <p:cNvCxnSpPr>
            <a:cxnSpLocks/>
            <a:stCxn id="21" idx="3"/>
            <a:endCxn id="122" idx="1"/>
          </p:cNvCxnSpPr>
          <p:nvPr/>
        </p:nvCxnSpPr>
        <p:spPr>
          <a:xfrm>
            <a:off x="6157064" y="2898927"/>
            <a:ext cx="1394471" cy="44633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ECDB3A85-07DB-FE41-A70A-4661D98314CB}"/>
              </a:ext>
            </a:extLst>
          </p:cNvPr>
          <p:cNvSpPr txBox="1"/>
          <p:nvPr/>
        </p:nvSpPr>
        <p:spPr>
          <a:xfrm>
            <a:off x="6678058" y="2982530"/>
            <a:ext cx="455711" cy="261610"/>
          </a:xfrm>
          <a:prstGeom prst="rect">
            <a:avLst/>
          </a:prstGeom>
          <a:solidFill>
            <a:schemeClr val="bg1"/>
          </a:solidFill>
        </p:spPr>
        <p:txBody>
          <a:bodyPr wrap="square" rtlCol="0">
            <a:spAutoFit/>
          </a:bodyPr>
          <a:lstStyle/>
          <a:p>
            <a:pPr algn="ctr"/>
            <a:r>
              <a:rPr lang="en-US" sz="1100" b="1" dirty="0"/>
              <a:t>type</a:t>
            </a:r>
          </a:p>
        </p:txBody>
      </p:sp>
      <p:sp>
        <p:nvSpPr>
          <p:cNvPr id="62" name="Flowchart: Alternate Process 20">
            <a:extLst>
              <a:ext uri="{FF2B5EF4-FFF2-40B4-BE49-F238E27FC236}">
                <a16:creationId xmlns:a16="http://schemas.microsoft.com/office/drawing/2014/main" id="{C9C7F428-D71A-BE4B-8013-17E011764C46}"/>
              </a:ext>
            </a:extLst>
          </p:cNvPr>
          <p:cNvSpPr/>
          <p:nvPr/>
        </p:nvSpPr>
        <p:spPr>
          <a:xfrm>
            <a:off x="1336674" y="592720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CodeableConcept</a:t>
            </a:r>
          </a:p>
        </p:txBody>
      </p:sp>
      <p:cxnSp>
        <p:nvCxnSpPr>
          <p:cNvPr id="64" name="Straight Arrow Connector 63">
            <a:extLst>
              <a:ext uri="{FF2B5EF4-FFF2-40B4-BE49-F238E27FC236}">
                <a16:creationId xmlns:a16="http://schemas.microsoft.com/office/drawing/2014/main" id="{4121DBAD-8253-1943-82FD-290D6820CB9A}"/>
              </a:ext>
            </a:extLst>
          </p:cNvPr>
          <p:cNvCxnSpPr>
            <a:cxnSpLocks/>
            <a:stCxn id="10" idx="2"/>
            <a:endCxn id="62" idx="0"/>
          </p:cNvCxnSpPr>
          <p:nvPr/>
        </p:nvCxnSpPr>
        <p:spPr>
          <a:xfrm flipH="1">
            <a:off x="2098674" y="4649957"/>
            <a:ext cx="342697" cy="1277244"/>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AAABA4D-A2A0-3F49-81A5-CB9EBDAB4DD1}"/>
              </a:ext>
            </a:extLst>
          </p:cNvPr>
          <p:cNvSpPr txBox="1"/>
          <p:nvPr/>
        </p:nvSpPr>
        <p:spPr>
          <a:xfrm>
            <a:off x="1802116" y="5250857"/>
            <a:ext cx="973003" cy="261610"/>
          </a:xfrm>
          <a:prstGeom prst="rect">
            <a:avLst/>
          </a:prstGeom>
          <a:solidFill>
            <a:schemeClr val="bg1"/>
          </a:solidFill>
        </p:spPr>
        <p:txBody>
          <a:bodyPr wrap="square" rtlCol="0">
            <a:spAutoFit/>
          </a:bodyPr>
          <a:lstStyle/>
          <a:p>
            <a:pPr algn="ctr"/>
            <a:r>
              <a:rPr lang="en-US" sz="1100" b="1" dirty="0"/>
              <a:t>dosage.route</a:t>
            </a:r>
          </a:p>
        </p:txBody>
      </p:sp>
      <p:grpSp>
        <p:nvGrpSpPr>
          <p:cNvPr id="84" name="Group 83">
            <a:extLst>
              <a:ext uri="{FF2B5EF4-FFF2-40B4-BE49-F238E27FC236}">
                <a16:creationId xmlns:a16="http://schemas.microsoft.com/office/drawing/2014/main" id="{D3EDFB1B-94EE-E148-B943-11C46BA13668}"/>
              </a:ext>
            </a:extLst>
          </p:cNvPr>
          <p:cNvGrpSpPr/>
          <p:nvPr/>
        </p:nvGrpSpPr>
        <p:grpSpPr>
          <a:xfrm>
            <a:off x="4354257" y="3668836"/>
            <a:ext cx="2805670" cy="681386"/>
            <a:chOff x="4618509" y="4614831"/>
            <a:chExt cx="2805670" cy="681386"/>
          </a:xfrm>
        </p:grpSpPr>
        <p:sp>
          <p:nvSpPr>
            <p:cNvPr id="20" name="Flowchart: Alternate Process 19"/>
            <p:cNvSpPr/>
            <p:nvPr/>
          </p:nvSpPr>
          <p:spPr>
            <a:xfrm>
              <a:off x="4618509" y="461483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Practitioner</a:t>
              </a:r>
            </a:p>
          </p:txBody>
        </p:sp>
        <p:sp>
          <p:nvSpPr>
            <p:cNvPr id="33" name="Flowchart: Alternate Process 32"/>
            <p:cNvSpPr/>
            <p:nvPr/>
          </p:nvSpPr>
          <p:spPr>
            <a:xfrm>
              <a:off x="5900179" y="4686617"/>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grpSp>
      <p:sp>
        <p:nvSpPr>
          <p:cNvPr id="99" name="Flowchart: Alternate Process 9">
            <a:extLst>
              <a:ext uri="{FF2B5EF4-FFF2-40B4-BE49-F238E27FC236}">
                <a16:creationId xmlns:a16="http://schemas.microsoft.com/office/drawing/2014/main" id="{7D142130-40BE-E647-B717-76553364E45C}"/>
              </a:ext>
            </a:extLst>
          </p:cNvPr>
          <p:cNvSpPr/>
          <p:nvPr/>
        </p:nvSpPr>
        <p:spPr>
          <a:xfrm>
            <a:off x="39382" y="401955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Condition</a:t>
            </a:r>
            <a:endParaRPr lang="en-US" sz="1600" dirty="0">
              <a:solidFill>
                <a:schemeClr val="bg1"/>
              </a:solidFill>
            </a:endParaRPr>
          </a:p>
        </p:txBody>
      </p:sp>
      <p:cxnSp>
        <p:nvCxnSpPr>
          <p:cNvPr id="102" name="Straight Arrow Connector 101">
            <a:extLst>
              <a:ext uri="{FF2B5EF4-FFF2-40B4-BE49-F238E27FC236}">
                <a16:creationId xmlns:a16="http://schemas.microsoft.com/office/drawing/2014/main" id="{ECE8705D-8E53-FF4E-9529-95B5D834D574}"/>
              </a:ext>
            </a:extLst>
          </p:cNvPr>
          <p:cNvCxnSpPr>
            <a:cxnSpLocks/>
            <a:stCxn id="6" idx="2"/>
            <a:endCxn id="99" idx="0"/>
          </p:cNvCxnSpPr>
          <p:nvPr/>
        </p:nvCxnSpPr>
        <p:spPr>
          <a:xfrm flipH="1">
            <a:off x="801382" y="3462010"/>
            <a:ext cx="722618" cy="55754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93096" y="3543542"/>
            <a:ext cx="1392903" cy="261610"/>
          </a:xfrm>
          <a:prstGeom prst="rect">
            <a:avLst/>
          </a:prstGeom>
          <a:solidFill>
            <a:schemeClr val="bg1"/>
          </a:solidFill>
        </p:spPr>
        <p:txBody>
          <a:bodyPr wrap="square" rtlCol="0">
            <a:spAutoFit/>
          </a:bodyPr>
          <a:lstStyle/>
          <a:p>
            <a:pPr algn="ctr"/>
            <a:r>
              <a:rPr lang="en-US" sz="1100" b="1" dirty="0"/>
              <a:t>evaluatedResources</a:t>
            </a:r>
          </a:p>
        </p:txBody>
      </p:sp>
      <p:sp>
        <p:nvSpPr>
          <p:cNvPr id="104" name="Flowchart: Alternate Process 9">
            <a:extLst>
              <a:ext uri="{FF2B5EF4-FFF2-40B4-BE49-F238E27FC236}">
                <a16:creationId xmlns:a16="http://schemas.microsoft.com/office/drawing/2014/main" id="{A38694BE-F3FC-F04F-98D9-0967F85B3351}"/>
              </a:ext>
            </a:extLst>
          </p:cNvPr>
          <p:cNvSpPr/>
          <p:nvPr/>
        </p:nvSpPr>
        <p:spPr>
          <a:xfrm>
            <a:off x="68465" y="525994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Period</a:t>
            </a:r>
            <a:endParaRPr lang="en-US" sz="1600" dirty="0">
              <a:solidFill>
                <a:schemeClr val="bg1"/>
              </a:solidFill>
            </a:endParaRPr>
          </a:p>
        </p:txBody>
      </p:sp>
      <p:cxnSp>
        <p:nvCxnSpPr>
          <p:cNvPr id="105" name="Straight Arrow Connector 104">
            <a:extLst>
              <a:ext uri="{FF2B5EF4-FFF2-40B4-BE49-F238E27FC236}">
                <a16:creationId xmlns:a16="http://schemas.microsoft.com/office/drawing/2014/main" id="{9E727D80-DE48-0446-9CA7-C4B8559BA8DF}"/>
              </a:ext>
            </a:extLst>
          </p:cNvPr>
          <p:cNvCxnSpPr>
            <a:cxnSpLocks/>
            <a:stCxn id="99" idx="2"/>
            <a:endCxn id="104" idx="0"/>
          </p:cNvCxnSpPr>
          <p:nvPr/>
        </p:nvCxnSpPr>
        <p:spPr>
          <a:xfrm>
            <a:off x="801382" y="4629158"/>
            <a:ext cx="29083" cy="63078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EEB3FAA9-3849-8543-BD03-28FA41DF25EF}"/>
              </a:ext>
            </a:extLst>
          </p:cNvPr>
          <p:cNvSpPr txBox="1"/>
          <p:nvPr/>
        </p:nvSpPr>
        <p:spPr>
          <a:xfrm>
            <a:off x="474898" y="4746194"/>
            <a:ext cx="652968" cy="261610"/>
          </a:xfrm>
          <a:prstGeom prst="rect">
            <a:avLst/>
          </a:prstGeom>
          <a:solidFill>
            <a:schemeClr val="bg1"/>
          </a:solidFill>
        </p:spPr>
        <p:txBody>
          <a:bodyPr wrap="square" rtlCol="0">
            <a:spAutoFit/>
          </a:bodyPr>
          <a:lstStyle/>
          <a:p>
            <a:pPr algn="ctr"/>
            <a:r>
              <a:rPr lang="en-US" sz="1100" b="1" dirty="0"/>
              <a:t>period</a:t>
            </a:r>
          </a:p>
        </p:txBody>
      </p:sp>
      <p:cxnSp>
        <p:nvCxnSpPr>
          <p:cNvPr id="140" name="Straight Arrow Connector 139">
            <a:extLst>
              <a:ext uri="{FF2B5EF4-FFF2-40B4-BE49-F238E27FC236}">
                <a16:creationId xmlns:a16="http://schemas.microsoft.com/office/drawing/2014/main" id="{6A4F19C4-E843-2548-A26F-B2E2699093DE}"/>
              </a:ext>
            </a:extLst>
          </p:cNvPr>
          <p:cNvCxnSpPr>
            <a:cxnSpLocks/>
            <a:stCxn id="43" idx="2"/>
            <a:endCxn id="49" idx="0"/>
          </p:cNvCxnSpPr>
          <p:nvPr/>
        </p:nvCxnSpPr>
        <p:spPr>
          <a:xfrm>
            <a:off x="8294833" y="5418662"/>
            <a:ext cx="15417" cy="4889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6784D93E-6664-C642-8586-DCAE0507E074}"/>
              </a:ext>
            </a:extLst>
          </p:cNvPr>
          <p:cNvSpPr txBox="1"/>
          <p:nvPr/>
        </p:nvSpPr>
        <p:spPr>
          <a:xfrm>
            <a:off x="8045257" y="5496309"/>
            <a:ext cx="493981" cy="261610"/>
          </a:xfrm>
          <a:prstGeom prst="rect">
            <a:avLst/>
          </a:prstGeom>
          <a:solidFill>
            <a:schemeClr val="bg1"/>
          </a:solidFill>
        </p:spPr>
        <p:txBody>
          <a:bodyPr wrap="square" rtlCol="0">
            <a:spAutoFit/>
          </a:bodyPr>
          <a:lstStyle/>
          <a:p>
            <a:pPr algn="ctr"/>
            <a:r>
              <a:rPr lang="en-US" sz="1100" b="1" dirty="0"/>
              <a:t>code</a:t>
            </a:r>
          </a:p>
        </p:txBody>
      </p:sp>
    </p:spTree>
    <p:extLst>
      <p:ext uri="{BB962C8B-B14F-4D97-AF65-F5344CB8AC3E}">
        <p14:creationId xmlns:p14="http://schemas.microsoft.com/office/powerpoint/2010/main" val="2510577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Option 2</a:t>
            </a:r>
            <a:br>
              <a:rPr lang="en-US" sz="2800" dirty="0"/>
            </a:br>
            <a:r>
              <a:rPr lang="en-US" sz="2800" dirty="0"/>
              <a:t>Measure Report Using DeviceUseStatement/Encounter</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When a patient has an inpatient encounter, is not either pregnant or currently diagnosed with a Venous Thromboembolism, and has a device to prevent VTE on the calendar day of admission or the day after, the process for VTE Prophylaxis has been met. The devices that qualify for the measure are listed in the value sets of codes in the measure documentation. Below is the data structure for what would be included with a DEQM Individual </a:t>
            </a:r>
            <a:r>
              <a:rPr lang="en-US" dirty="0" err="1"/>
              <a:t>MeasureReport</a:t>
            </a:r>
            <a:r>
              <a:rPr lang="en-US" dirty="0"/>
              <a:t> when the patient has had one of these Devices applied to meet the measure.</a:t>
            </a:r>
          </a:p>
        </p:txBody>
      </p:sp>
    </p:spTree>
    <p:extLst>
      <p:ext uri="{BB962C8B-B14F-4D97-AF65-F5344CB8AC3E}">
        <p14:creationId xmlns:p14="http://schemas.microsoft.com/office/powerpoint/2010/main" val="3438508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 name="Straight Arrow Connector 132">
            <a:extLst>
              <a:ext uri="{FF2B5EF4-FFF2-40B4-BE49-F238E27FC236}">
                <a16:creationId xmlns:a16="http://schemas.microsoft.com/office/drawing/2014/main" id="{83CC1151-E162-2F49-A83B-87688FDC0D8D}"/>
              </a:ext>
            </a:extLst>
          </p:cNvPr>
          <p:cNvCxnSpPr>
            <a:cxnSpLocks/>
            <a:stCxn id="6" idx="2"/>
            <a:endCxn id="21" idx="0"/>
          </p:cNvCxnSpPr>
          <p:nvPr/>
        </p:nvCxnSpPr>
        <p:spPr>
          <a:xfrm flipH="1">
            <a:off x="1046816" y="2946568"/>
            <a:ext cx="477184" cy="154135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58242"/>
            <a:ext cx="8229600" cy="1143000"/>
          </a:xfrm>
        </p:spPr>
        <p:txBody>
          <a:bodyPr>
            <a:normAutofit/>
          </a:bodyPr>
          <a:lstStyle/>
          <a:p>
            <a:r>
              <a:rPr lang="en-US" sz="2400" dirty="0"/>
              <a:t>MeasureReport using DeviceUseStatement and Encounter</a:t>
            </a:r>
          </a:p>
        </p:txBody>
      </p:sp>
      <p:sp>
        <p:nvSpPr>
          <p:cNvPr id="3" name="Content Placeholder 2"/>
          <p:cNvSpPr>
            <a:spLocks noGrp="1"/>
          </p:cNvSpPr>
          <p:nvPr>
            <p:ph idx="1"/>
          </p:nvPr>
        </p:nvSpPr>
        <p:spPr>
          <a:xfrm>
            <a:off x="457200" y="1084758"/>
            <a:ext cx="8229600" cy="4525963"/>
          </a:xfrm>
        </p:spPr>
        <p:txBody>
          <a:bodyPr/>
          <a:lstStyle/>
          <a:p>
            <a:pPr marL="0" indent="0">
              <a:buNone/>
            </a:pPr>
            <a:r>
              <a:rPr lang="en-US" dirty="0"/>
              <a:t>  </a:t>
            </a:r>
          </a:p>
        </p:txBody>
      </p:sp>
      <p:sp>
        <p:nvSpPr>
          <p:cNvPr id="4" name="Flowchart: Alternate Process 3"/>
          <p:cNvSpPr/>
          <p:nvPr/>
        </p:nvSpPr>
        <p:spPr>
          <a:xfrm>
            <a:off x="762000" y="93235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a:t>
            </a:r>
          </a:p>
        </p:txBody>
      </p:sp>
      <p:sp>
        <p:nvSpPr>
          <p:cNvPr id="10" name="Flowchart: Alternate Process 9"/>
          <p:cNvSpPr/>
          <p:nvPr/>
        </p:nvSpPr>
        <p:spPr>
          <a:xfrm>
            <a:off x="1221495" y="3547587"/>
            <a:ext cx="205699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DeviceUseStatement</a:t>
            </a:r>
          </a:p>
        </p:txBody>
      </p:sp>
      <p:sp>
        <p:nvSpPr>
          <p:cNvPr id="14" name="Flowchart: Alternate Process 13"/>
          <p:cNvSpPr/>
          <p:nvPr/>
        </p:nvSpPr>
        <p:spPr>
          <a:xfrm>
            <a:off x="4724400" y="146575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15" name="Flowchart: Alternate Process 14"/>
          <p:cNvSpPr/>
          <p:nvPr/>
        </p:nvSpPr>
        <p:spPr>
          <a:xfrm>
            <a:off x="4688438" y="2266656"/>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cxnSp>
        <p:nvCxnSpPr>
          <p:cNvPr id="17" name="Straight Arrow Connector 16"/>
          <p:cNvCxnSpPr>
            <a:stCxn id="6" idx="0"/>
            <a:endCxn id="4" idx="2"/>
          </p:cNvCxnSpPr>
          <p:nvPr/>
        </p:nvCxnSpPr>
        <p:spPr>
          <a:xfrm flipV="1">
            <a:off x="1524000" y="1541958"/>
            <a:ext cx="0" cy="7950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a:endCxn id="10" idx="0"/>
          </p:cNvCxnSpPr>
          <p:nvPr/>
        </p:nvCxnSpPr>
        <p:spPr>
          <a:xfrm>
            <a:off x="1523593" y="2576430"/>
            <a:ext cx="726397" cy="97115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1857669"/>
            <a:ext cx="1143000" cy="261610"/>
          </a:xfrm>
          <a:prstGeom prst="rect">
            <a:avLst/>
          </a:prstGeom>
          <a:solidFill>
            <a:schemeClr val="bg1"/>
          </a:solidFill>
        </p:spPr>
        <p:txBody>
          <a:bodyPr wrap="square" rtlCol="0">
            <a:spAutoFit/>
          </a:bodyPr>
          <a:lstStyle/>
          <a:p>
            <a:pPr algn="ctr"/>
            <a:r>
              <a:rPr lang="en-US" sz="1100" b="1" dirty="0"/>
              <a:t>measure</a:t>
            </a:r>
          </a:p>
        </p:txBody>
      </p:sp>
      <p:cxnSp>
        <p:nvCxnSpPr>
          <p:cNvPr id="26" name="Straight Arrow Connector 25"/>
          <p:cNvCxnSpPr>
            <a:stCxn id="6" idx="3"/>
            <a:endCxn id="14" idx="1"/>
          </p:cNvCxnSpPr>
          <p:nvPr/>
        </p:nvCxnSpPr>
        <p:spPr>
          <a:xfrm flipV="1">
            <a:off x="2286000" y="1770558"/>
            <a:ext cx="2438400" cy="8712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flipV="1">
            <a:off x="2286000" y="2571456"/>
            <a:ext cx="2402438" cy="703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775119" y="1960842"/>
            <a:ext cx="1676400" cy="261610"/>
          </a:xfrm>
          <a:prstGeom prst="rect">
            <a:avLst/>
          </a:prstGeom>
          <a:solidFill>
            <a:schemeClr val="bg1"/>
          </a:solidFill>
        </p:spPr>
        <p:txBody>
          <a:bodyPr wrap="square" rtlCol="0">
            <a:spAutoFit/>
          </a:bodyPr>
          <a:lstStyle/>
          <a:p>
            <a:pPr algn="ctr"/>
            <a:r>
              <a:rPr lang="en-US" sz="1100" b="1" dirty="0"/>
              <a:t>reporter</a:t>
            </a:r>
          </a:p>
        </p:txBody>
      </p:sp>
      <p:sp>
        <p:nvSpPr>
          <p:cNvPr id="34" name="TextBox 33"/>
          <p:cNvSpPr txBox="1"/>
          <p:nvPr/>
        </p:nvSpPr>
        <p:spPr>
          <a:xfrm>
            <a:off x="647497" y="3030042"/>
            <a:ext cx="1638300" cy="261610"/>
          </a:xfrm>
          <a:prstGeom prst="rect">
            <a:avLst/>
          </a:prstGeom>
          <a:solidFill>
            <a:schemeClr val="bg1"/>
          </a:solidFill>
        </p:spPr>
        <p:txBody>
          <a:bodyPr wrap="square" rtlCol="0">
            <a:spAutoFit/>
          </a:bodyPr>
          <a:lstStyle/>
          <a:p>
            <a:pPr algn="ctr"/>
            <a:r>
              <a:rPr lang="en-US" sz="1100" b="1" dirty="0"/>
              <a:t>evaluatedResources</a:t>
            </a:r>
          </a:p>
        </p:txBody>
      </p:sp>
      <p:cxnSp>
        <p:nvCxnSpPr>
          <p:cNvPr id="40" name="Straight Arrow Connector 39"/>
          <p:cNvCxnSpPr>
            <a:cxnSpLocks/>
            <a:stCxn id="10" idx="3"/>
            <a:endCxn id="15" idx="1"/>
          </p:cNvCxnSpPr>
          <p:nvPr/>
        </p:nvCxnSpPr>
        <p:spPr>
          <a:xfrm flipV="1">
            <a:off x="3278485" y="2571456"/>
            <a:ext cx="1409953" cy="128093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a:stCxn id="10" idx="3"/>
            <a:endCxn id="20" idx="1"/>
          </p:cNvCxnSpPr>
          <p:nvPr/>
        </p:nvCxnSpPr>
        <p:spPr>
          <a:xfrm flipV="1">
            <a:off x="3278485" y="3155488"/>
            <a:ext cx="2977410" cy="696899"/>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a:xfrm>
            <a:off x="7556162" y="190136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Coverage</a:t>
            </a:r>
          </a:p>
        </p:txBody>
      </p:sp>
      <p:cxnSp>
        <p:nvCxnSpPr>
          <p:cNvPr id="50" name="Straight Arrow Connector 49"/>
          <p:cNvCxnSpPr>
            <a:stCxn id="48" idx="1"/>
            <a:endCxn id="15" idx="3"/>
          </p:cNvCxnSpPr>
          <p:nvPr/>
        </p:nvCxnSpPr>
        <p:spPr>
          <a:xfrm flipH="1">
            <a:off x="6212438" y="2206163"/>
            <a:ext cx="1343724" cy="365293"/>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351727" y="2336968"/>
            <a:ext cx="901837" cy="261610"/>
          </a:xfrm>
          <a:prstGeom prst="rect">
            <a:avLst/>
          </a:prstGeom>
          <a:solidFill>
            <a:schemeClr val="bg1"/>
          </a:solidFill>
        </p:spPr>
        <p:txBody>
          <a:bodyPr wrap="square" rtlCol="0">
            <a:spAutoFit/>
          </a:bodyPr>
          <a:lstStyle/>
          <a:p>
            <a:pPr algn="ctr"/>
            <a:r>
              <a:rPr lang="en-US" sz="1100" b="1" dirty="0"/>
              <a:t>beneficiary</a:t>
            </a:r>
          </a:p>
        </p:txBody>
      </p:sp>
      <p:grpSp>
        <p:nvGrpSpPr>
          <p:cNvPr id="84" name="Group 83">
            <a:extLst>
              <a:ext uri="{FF2B5EF4-FFF2-40B4-BE49-F238E27FC236}">
                <a16:creationId xmlns:a16="http://schemas.microsoft.com/office/drawing/2014/main" id="{D3EDFB1B-94EE-E148-B943-11C46BA13668}"/>
              </a:ext>
            </a:extLst>
          </p:cNvPr>
          <p:cNvGrpSpPr/>
          <p:nvPr/>
        </p:nvGrpSpPr>
        <p:grpSpPr>
          <a:xfrm>
            <a:off x="6255895" y="2850688"/>
            <a:ext cx="2805670" cy="681386"/>
            <a:chOff x="4618509" y="4614831"/>
            <a:chExt cx="2805670" cy="681386"/>
          </a:xfrm>
        </p:grpSpPr>
        <p:sp>
          <p:nvSpPr>
            <p:cNvPr id="20" name="Flowchart: Alternate Process 19"/>
            <p:cNvSpPr/>
            <p:nvPr/>
          </p:nvSpPr>
          <p:spPr>
            <a:xfrm>
              <a:off x="4618509" y="461483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Practitioner</a:t>
              </a:r>
            </a:p>
          </p:txBody>
        </p:sp>
        <p:sp>
          <p:nvSpPr>
            <p:cNvPr id="33" name="Flowchart: Alternate Process 32"/>
            <p:cNvSpPr/>
            <p:nvPr/>
          </p:nvSpPr>
          <p:spPr>
            <a:xfrm>
              <a:off x="5900179" y="4686617"/>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grpSp>
      <p:sp>
        <p:nvSpPr>
          <p:cNvPr id="36" name="TextBox 35"/>
          <p:cNvSpPr txBox="1"/>
          <p:nvPr/>
        </p:nvSpPr>
        <p:spPr>
          <a:xfrm>
            <a:off x="6308387" y="879414"/>
            <a:ext cx="2819400" cy="646331"/>
          </a:xfrm>
          <a:prstGeom prst="rect">
            <a:avLst/>
          </a:prstGeom>
          <a:noFill/>
          <a:ln w="28575">
            <a:solidFill>
              <a:schemeClr val="tx1"/>
            </a:solidFill>
          </a:ln>
        </p:spPr>
        <p:txBody>
          <a:bodyPr wrap="square" rtlCol="0">
            <a:spAutoFit/>
          </a:bodyPr>
          <a:lstStyle/>
          <a:p>
            <a:r>
              <a:rPr lang="en-US" dirty="0"/>
              <a:t>                Required Resource</a:t>
            </a:r>
          </a:p>
          <a:p>
            <a:r>
              <a:rPr lang="en-US" dirty="0"/>
              <a:t>                Optional Resource</a:t>
            </a:r>
          </a:p>
        </p:txBody>
      </p:sp>
      <p:cxnSp>
        <p:nvCxnSpPr>
          <p:cNvPr id="37" name="Straight Arrow Connector 36"/>
          <p:cNvCxnSpPr/>
          <p:nvPr/>
        </p:nvCxnSpPr>
        <p:spPr>
          <a:xfrm>
            <a:off x="6484495" y="1084758"/>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484495" y="1313358"/>
            <a:ext cx="685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 name="Flowchart: Alternate Process 5"/>
          <p:cNvSpPr/>
          <p:nvPr/>
        </p:nvSpPr>
        <p:spPr>
          <a:xfrm>
            <a:off x="762000" y="233696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MeasureReport</a:t>
            </a:r>
          </a:p>
        </p:txBody>
      </p:sp>
      <p:cxnSp>
        <p:nvCxnSpPr>
          <p:cNvPr id="52" name="Straight Arrow Connector 51">
            <a:extLst>
              <a:ext uri="{FF2B5EF4-FFF2-40B4-BE49-F238E27FC236}">
                <a16:creationId xmlns:a16="http://schemas.microsoft.com/office/drawing/2014/main" id="{DBFB4DC9-64EE-1E42-8771-80B04F441C4A}"/>
              </a:ext>
            </a:extLst>
          </p:cNvPr>
          <p:cNvCxnSpPr>
            <a:cxnSpLocks/>
            <a:stCxn id="10" idx="3"/>
            <a:endCxn id="43" idx="1"/>
          </p:cNvCxnSpPr>
          <p:nvPr/>
        </p:nvCxnSpPr>
        <p:spPr>
          <a:xfrm>
            <a:off x="3278485" y="3852387"/>
            <a:ext cx="1365873" cy="3037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592836" y="3078243"/>
            <a:ext cx="652968" cy="261610"/>
          </a:xfrm>
          <a:prstGeom prst="rect">
            <a:avLst/>
          </a:prstGeom>
          <a:solidFill>
            <a:schemeClr val="bg1"/>
          </a:solidFill>
        </p:spPr>
        <p:txBody>
          <a:bodyPr wrap="square" rtlCol="0">
            <a:spAutoFit/>
          </a:bodyPr>
          <a:lstStyle/>
          <a:p>
            <a:pPr algn="ctr"/>
            <a:r>
              <a:rPr lang="en-US" sz="1100" b="1" dirty="0"/>
              <a:t>subject</a:t>
            </a:r>
          </a:p>
        </p:txBody>
      </p:sp>
      <p:sp>
        <p:nvSpPr>
          <p:cNvPr id="35" name="TextBox 34"/>
          <p:cNvSpPr txBox="1"/>
          <p:nvPr/>
        </p:nvSpPr>
        <p:spPr>
          <a:xfrm>
            <a:off x="2977321" y="2499506"/>
            <a:ext cx="724560" cy="261610"/>
          </a:xfrm>
          <a:prstGeom prst="rect">
            <a:avLst/>
          </a:prstGeom>
          <a:solidFill>
            <a:schemeClr val="bg1"/>
          </a:solidFill>
        </p:spPr>
        <p:txBody>
          <a:bodyPr wrap="square" rtlCol="0">
            <a:spAutoFit/>
          </a:bodyPr>
          <a:lstStyle/>
          <a:p>
            <a:pPr algn="ctr"/>
            <a:r>
              <a:rPr lang="en-US" sz="1100" b="1" dirty="0"/>
              <a:t>subject</a:t>
            </a:r>
          </a:p>
        </p:txBody>
      </p:sp>
      <p:sp>
        <p:nvSpPr>
          <p:cNvPr id="43" name="Flowchart: Alternate Process 14">
            <a:extLst>
              <a:ext uri="{FF2B5EF4-FFF2-40B4-BE49-F238E27FC236}">
                <a16:creationId xmlns:a16="http://schemas.microsoft.com/office/drawing/2014/main" id="{0C853B3E-AA4C-B143-9F21-50C862BDF496}"/>
              </a:ext>
            </a:extLst>
          </p:cNvPr>
          <p:cNvSpPr/>
          <p:nvPr/>
        </p:nvSpPr>
        <p:spPr>
          <a:xfrm>
            <a:off x="4644358" y="385133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Device</a:t>
            </a:r>
          </a:p>
        </p:txBody>
      </p:sp>
      <p:sp>
        <p:nvSpPr>
          <p:cNvPr id="55" name="TextBox 54">
            <a:extLst>
              <a:ext uri="{FF2B5EF4-FFF2-40B4-BE49-F238E27FC236}">
                <a16:creationId xmlns:a16="http://schemas.microsoft.com/office/drawing/2014/main" id="{1A5CB433-79FA-C744-A8A9-4DA26EE6E0A0}"/>
              </a:ext>
            </a:extLst>
          </p:cNvPr>
          <p:cNvSpPr txBox="1"/>
          <p:nvPr/>
        </p:nvSpPr>
        <p:spPr>
          <a:xfrm>
            <a:off x="3611393" y="3883446"/>
            <a:ext cx="655808" cy="261610"/>
          </a:xfrm>
          <a:prstGeom prst="rect">
            <a:avLst/>
          </a:prstGeom>
          <a:solidFill>
            <a:schemeClr val="bg1"/>
          </a:solidFill>
        </p:spPr>
        <p:txBody>
          <a:bodyPr wrap="square" rtlCol="0">
            <a:spAutoFit/>
          </a:bodyPr>
          <a:lstStyle/>
          <a:p>
            <a:pPr algn="ctr"/>
            <a:r>
              <a:rPr lang="en-US" sz="1100" b="1" dirty="0"/>
              <a:t>device</a:t>
            </a:r>
          </a:p>
        </p:txBody>
      </p:sp>
      <p:sp>
        <p:nvSpPr>
          <p:cNvPr id="88" name="Flowchart: Alternate Process 20">
            <a:extLst>
              <a:ext uri="{FF2B5EF4-FFF2-40B4-BE49-F238E27FC236}">
                <a16:creationId xmlns:a16="http://schemas.microsoft.com/office/drawing/2014/main" id="{9050D923-862C-554E-A123-A3A24812B1FC}"/>
              </a:ext>
            </a:extLst>
          </p:cNvPr>
          <p:cNvSpPr/>
          <p:nvPr/>
        </p:nvSpPr>
        <p:spPr>
          <a:xfrm>
            <a:off x="5445082" y="597217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code</a:t>
            </a:r>
          </a:p>
        </p:txBody>
      </p:sp>
      <p:cxnSp>
        <p:nvCxnSpPr>
          <p:cNvPr id="91" name="Straight Arrow Connector 90">
            <a:extLst>
              <a:ext uri="{FF2B5EF4-FFF2-40B4-BE49-F238E27FC236}">
                <a16:creationId xmlns:a16="http://schemas.microsoft.com/office/drawing/2014/main" id="{87F7345B-0623-4F4A-886A-9A804C35206D}"/>
              </a:ext>
            </a:extLst>
          </p:cNvPr>
          <p:cNvCxnSpPr>
            <a:cxnSpLocks/>
            <a:stCxn id="10" idx="2"/>
            <a:endCxn id="88" idx="0"/>
          </p:cNvCxnSpPr>
          <p:nvPr/>
        </p:nvCxnSpPr>
        <p:spPr>
          <a:xfrm>
            <a:off x="2249990" y="4157187"/>
            <a:ext cx="3957092" cy="18149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57B7B275-6765-5841-AA6E-6BF24179FDC1}"/>
              </a:ext>
            </a:extLst>
          </p:cNvPr>
          <p:cNvSpPr txBox="1"/>
          <p:nvPr/>
        </p:nvSpPr>
        <p:spPr>
          <a:xfrm>
            <a:off x="4413453" y="5128379"/>
            <a:ext cx="652968" cy="261610"/>
          </a:xfrm>
          <a:prstGeom prst="rect">
            <a:avLst/>
          </a:prstGeom>
          <a:solidFill>
            <a:schemeClr val="bg1"/>
          </a:solidFill>
        </p:spPr>
        <p:txBody>
          <a:bodyPr wrap="square" rtlCol="0">
            <a:spAutoFit/>
          </a:bodyPr>
          <a:lstStyle/>
          <a:p>
            <a:pPr algn="ctr"/>
            <a:r>
              <a:rPr lang="en-US" sz="1100" b="1" dirty="0"/>
              <a:t>status</a:t>
            </a:r>
          </a:p>
        </p:txBody>
      </p:sp>
      <p:sp>
        <p:nvSpPr>
          <p:cNvPr id="96" name="Flowchart: Alternate Process 20">
            <a:extLst>
              <a:ext uri="{FF2B5EF4-FFF2-40B4-BE49-F238E27FC236}">
                <a16:creationId xmlns:a16="http://schemas.microsoft.com/office/drawing/2014/main" id="{7493A21B-7443-854E-8265-3B362FEBE6E3}"/>
              </a:ext>
            </a:extLst>
          </p:cNvPr>
          <p:cNvSpPr/>
          <p:nvPr/>
        </p:nvSpPr>
        <p:spPr>
          <a:xfrm>
            <a:off x="5912378" y="472523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Period</a:t>
            </a:r>
          </a:p>
        </p:txBody>
      </p:sp>
      <p:cxnSp>
        <p:nvCxnSpPr>
          <p:cNvPr id="98" name="Straight Arrow Connector 97">
            <a:extLst>
              <a:ext uri="{FF2B5EF4-FFF2-40B4-BE49-F238E27FC236}">
                <a16:creationId xmlns:a16="http://schemas.microsoft.com/office/drawing/2014/main" id="{0AFA2C18-95F4-A848-9413-6FA442D94B4D}"/>
              </a:ext>
            </a:extLst>
          </p:cNvPr>
          <p:cNvCxnSpPr>
            <a:cxnSpLocks/>
            <a:stCxn id="10" idx="2"/>
            <a:endCxn id="96" idx="1"/>
          </p:cNvCxnSpPr>
          <p:nvPr/>
        </p:nvCxnSpPr>
        <p:spPr>
          <a:xfrm>
            <a:off x="2249990" y="4157187"/>
            <a:ext cx="3662388" cy="87284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29C967DC-C147-AF40-B8E9-D547C70D7DA2}"/>
              </a:ext>
            </a:extLst>
          </p:cNvPr>
          <p:cNvSpPr txBox="1"/>
          <p:nvPr/>
        </p:nvSpPr>
        <p:spPr>
          <a:xfrm>
            <a:off x="4393351" y="4629298"/>
            <a:ext cx="832066" cy="261610"/>
          </a:xfrm>
          <a:prstGeom prst="rect">
            <a:avLst/>
          </a:prstGeom>
          <a:solidFill>
            <a:schemeClr val="bg1"/>
          </a:solidFill>
        </p:spPr>
        <p:txBody>
          <a:bodyPr wrap="square" rtlCol="0">
            <a:spAutoFit/>
          </a:bodyPr>
          <a:lstStyle/>
          <a:p>
            <a:pPr algn="ctr"/>
            <a:r>
              <a:rPr lang="en-US" sz="1100" b="1" dirty="0"/>
              <a:t>whenUsed</a:t>
            </a:r>
          </a:p>
        </p:txBody>
      </p:sp>
      <p:grpSp>
        <p:nvGrpSpPr>
          <p:cNvPr id="74" name="Group 73">
            <a:extLst>
              <a:ext uri="{FF2B5EF4-FFF2-40B4-BE49-F238E27FC236}">
                <a16:creationId xmlns:a16="http://schemas.microsoft.com/office/drawing/2014/main" id="{E81DEB10-CBAA-5749-A8DB-29DB5AB40871}"/>
              </a:ext>
            </a:extLst>
          </p:cNvPr>
          <p:cNvGrpSpPr/>
          <p:nvPr/>
        </p:nvGrpSpPr>
        <p:grpSpPr>
          <a:xfrm>
            <a:off x="284816" y="4471990"/>
            <a:ext cx="4210577" cy="1987793"/>
            <a:chOff x="4131740" y="5091370"/>
            <a:chExt cx="4210577" cy="1987793"/>
          </a:xfrm>
        </p:grpSpPr>
        <p:sp>
          <p:nvSpPr>
            <p:cNvPr id="21" name="Flowchart: Alternate Process 20"/>
            <p:cNvSpPr/>
            <p:nvPr/>
          </p:nvSpPr>
          <p:spPr>
            <a:xfrm>
              <a:off x="4131740" y="510730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Encounter</a:t>
              </a:r>
            </a:p>
          </p:txBody>
        </p:sp>
        <p:sp>
          <p:nvSpPr>
            <p:cNvPr id="29" name="Flowchart: Alternate Process 28"/>
            <p:cNvSpPr/>
            <p:nvPr/>
          </p:nvSpPr>
          <p:spPr>
            <a:xfrm>
              <a:off x="6179361" y="552411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cxnSp>
          <p:nvCxnSpPr>
            <p:cNvPr id="16" name="Straight Arrow Connector 15"/>
            <p:cNvCxnSpPr>
              <a:cxnSpLocks/>
              <a:stCxn id="21" idx="3"/>
              <a:endCxn id="29" idx="1"/>
            </p:cNvCxnSpPr>
            <p:nvPr/>
          </p:nvCxnSpPr>
          <p:spPr>
            <a:xfrm>
              <a:off x="5655740" y="5412101"/>
              <a:ext cx="523621" cy="416817"/>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8AB2550E-4F2F-254E-B76E-E93543A3C526}"/>
                </a:ext>
              </a:extLst>
            </p:cNvPr>
            <p:cNvCxnSpPr>
              <a:cxnSpLocks/>
              <a:stCxn id="21" idx="2"/>
              <a:endCxn id="110" idx="1"/>
            </p:cNvCxnSpPr>
            <p:nvPr/>
          </p:nvCxnSpPr>
          <p:spPr>
            <a:xfrm>
              <a:off x="4893740" y="5716901"/>
              <a:ext cx="1924577" cy="929514"/>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0" name="Flowchart: Alternate Process 20">
              <a:extLst>
                <a:ext uri="{FF2B5EF4-FFF2-40B4-BE49-F238E27FC236}">
                  <a16:creationId xmlns:a16="http://schemas.microsoft.com/office/drawing/2014/main" id="{B396846C-DB7A-244D-861B-6B8A1036D452}"/>
                </a:ext>
              </a:extLst>
            </p:cNvPr>
            <p:cNvSpPr/>
            <p:nvPr/>
          </p:nvSpPr>
          <p:spPr>
            <a:xfrm>
              <a:off x="6818317" y="6341615"/>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Period</a:t>
              </a:r>
            </a:p>
          </p:txBody>
        </p:sp>
        <p:sp>
          <p:nvSpPr>
            <p:cNvPr id="31" name="TextBox 30"/>
            <p:cNvSpPr txBox="1"/>
            <p:nvPr/>
          </p:nvSpPr>
          <p:spPr>
            <a:xfrm>
              <a:off x="5727566" y="5091370"/>
              <a:ext cx="796047" cy="430887"/>
            </a:xfrm>
            <a:prstGeom prst="rect">
              <a:avLst/>
            </a:prstGeom>
            <a:solidFill>
              <a:schemeClr val="bg1"/>
            </a:solidFill>
          </p:spPr>
          <p:txBody>
            <a:bodyPr wrap="square" rtlCol="0">
              <a:spAutoFit/>
            </a:bodyPr>
            <a:lstStyle/>
            <a:p>
              <a:pPr algn="ctr"/>
              <a:r>
                <a:rPr lang="en-US" sz="1100" b="1" dirty="0"/>
                <a:t>location&gt;</a:t>
              </a:r>
            </a:p>
            <a:p>
              <a:pPr algn="ctr"/>
              <a:r>
                <a:rPr lang="en-US" sz="1100" b="1" dirty="0"/>
                <a:t>location</a:t>
              </a:r>
            </a:p>
          </p:txBody>
        </p:sp>
        <p:sp>
          <p:nvSpPr>
            <p:cNvPr id="121" name="TextBox 120">
              <a:extLst>
                <a:ext uri="{FF2B5EF4-FFF2-40B4-BE49-F238E27FC236}">
                  <a16:creationId xmlns:a16="http://schemas.microsoft.com/office/drawing/2014/main" id="{1ABA03AD-BA5B-8F40-A4B6-A1FAB30DA691}"/>
                </a:ext>
              </a:extLst>
            </p:cNvPr>
            <p:cNvSpPr txBox="1"/>
            <p:nvPr/>
          </p:nvSpPr>
          <p:spPr>
            <a:xfrm>
              <a:off x="5416627" y="6004425"/>
              <a:ext cx="652968" cy="261610"/>
            </a:xfrm>
            <a:prstGeom prst="rect">
              <a:avLst/>
            </a:prstGeom>
            <a:solidFill>
              <a:schemeClr val="bg1"/>
            </a:solidFill>
          </p:spPr>
          <p:txBody>
            <a:bodyPr wrap="square" rtlCol="0">
              <a:spAutoFit/>
            </a:bodyPr>
            <a:lstStyle/>
            <a:p>
              <a:pPr algn="ctr"/>
              <a:r>
                <a:rPr lang="en-US" sz="1100" b="1" dirty="0"/>
                <a:t>period</a:t>
              </a:r>
            </a:p>
          </p:txBody>
        </p:sp>
        <p:sp>
          <p:nvSpPr>
            <p:cNvPr id="122" name="Flowchart: Alternate Process 14">
              <a:extLst>
                <a:ext uri="{FF2B5EF4-FFF2-40B4-BE49-F238E27FC236}">
                  <a16:creationId xmlns:a16="http://schemas.microsoft.com/office/drawing/2014/main" id="{CF2F1C31-5177-1749-AB58-FE416ACD14A3}"/>
                </a:ext>
              </a:extLst>
            </p:cNvPr>
            <p:cNvSpPr/>
            <p:nvPr/>
          </p:nvSpPr>
          <p:spPr>
            <a:xfrm>
              <a:off x="4391495" y="646956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CodeableConcept</a:t>
              </a:r>
            </a:p>
          </p:txBody>
        </p:sp>
        <p:cxnSp>
          <p:nvCxnSpPr>
            <p:cNvPr id="123" name="Straight Arrow Connector 122">
              <a:extLst>
                <a:ext uri="{FF2B5EF4-FFF2-40B4-BE49-F238E27FC236}">
                  <a16:creationId xmlns:a16="http://schemas.microsoft.com/office/drawing/2014/main" id="{EBB3180A-7ED5-CA40-846F-5EB371CBE215}"/>
                </a:ext>
              </a:extLst>
            </p:cNvPr>
            <p:cNvCxnSpPr>
              <a:cxnSpLocks/>
              <a:stCxn id="21" idx="2"/>
              <a:endCxn id="122" idx="0"/>
            </p:cNvCxnSpPr>
            <p:nvPr/>
          </p:nvCxnSpPr>
          <p:spPr>
            <a:xfrm>
              <a:off x="4893740" y="5716901"/>
              <a:ext cx="259755" cy="75266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ECDB3A85-07DB-FE41-A70A-4661D98314CB}"/>
                </a:ext>
              </a:extLst>
            </p:cNvPr>
            <p:cNvSpPr txBox="1"/>
            <p:nvPr/>
          </p:nvSpPr>
          <p:spPr>
            <a:xfrm>
              <a:off x="4452753" y="5886825"/>
              <a:ext cx="652968" cy="261610"/>
            </a:xfrm>
            <a:prstGeom prst="rect">
              <a:avLst/>
            </a:prstGeom>
            <a:solidFill>
              <a:schemeClr val="bg1"/>
            </a:solidFill>
          </p:spPr>
          <p:txBody>
            <a:bodyPr wrap="square" rtlCol="0">
              <a:spAutoFit/>
            </a:bodyPr>
            <a:lstStyle/>
            <a:p>
              <a:pPr algn="ctr"/>
              <a:r>
                <a:rPr lang="en-US" sz="1100" b="1" dirty="0"/>
                <a:t>type</a:t>
              </a:r>
            </a:p>
          </p:txBody>
        </p:sp>
      </p:grpSp>
      <p:sp>
        <p:nvSpPr>
          <p:cNvPr id="61" name="TextBox 60">
            <a:extLst>
              <a:ext uri="{FF2B5EF4-FFF2-40B4-BE49-F238E27FC236}">
                <a16:creationId xmlns:a16="http://schemas.microsoft.com/office/drawing/2014/main" id="{835757A2-6DED-2642-95CB-7894A8A3D6DC}"/>
              </a:ext>
            </a:extLst>
          </p:cNvPr>
          <p:cNvSpPr txBox="1"/>
          <p:nvPr/>
        </p:nvSpPr>
        <p:spPr>
          <a:xfrm>
            <a:off x="4440313" y="3377404"/>
            <a:ext cx="610503" cy="261610"/>
          </a:xfrm>
          <a:prstGeom prst="rect">
            <a:avLst/>
          </a:prstGeom>
          <a:solidFill>
            <a:schemeClr val="bg1"/>
          </a:solidFill>
        </p:spPr>
        <p:txBody>
          <a:bodyPr wrap="square" rtlCol="0">
            <a:spAutoFit/>
          </a:bodyPr>
          <a:lstStyle/>
          <a:p>
            <a:pPr algn="ctr"/>
            <a:r>
              <a:rPr lang="en-US" sz="1100" b="1" dirty="0"/>
              <a:t>source</a:t>
            </a:r>
          </a:p>
        </p:txBody>
      </p:sp>
      <p:sp>
        <p:nvSpPr>
          <p:cNvPr id="64" name="Flowchart: Alternate Process 14">
            <a:extLst>
              <a:ext uri="{FF2B5EF4-FFF2-40B4-BE49-F238E27FC236}">
                <a16:creationId xmlns:a16="http://schemas.microsoft.com/office/drawing/2014/main" id="{AEA0513F-E38D-DA4E-8CA3-BBAB9B3402DA}"/>
              </a:ext>
            </a:extLst>
          </p:cNvPr>
          <p:cNvSpPr/>
          <p:nvPr/>
        </p:nvSpPr>
        <p:spPr>
          <a:xfrm>
            <a:off x="7332056" y="3850318"/>
            <a:ext cx="1661836"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BackboneElement</a:t>
            </a:r>
          </a:p>
        </p:txBody>
      </p:sp>
      <p:cxnSp>
        <p:nvCxnSpPr>
          <p:cNvPr id="65" name="Straight Arrow Connector 64">
            <a:extLst>
              <a:ext uri="{FF2B5EF4-FFF2-40B4-BE49-F238E27FC236}">
                <a16:creationId xmlns:a16="http://schemas.microsoft.com/office/drawing/2014/main" id="{6924130D-E960-654F-9217-8A248C635291}"/>
              </a:ext>
            </a:extLst>
          </p:cNvPr>
          <p:cNvCxnSpPr>
            <a:cxnSpLocks/>
            <a:stCxn id="43" idx="3"/>
            <a:endCxn id="64" idx="1"/>
          </p:cNvCxnSpPr>
          <p:nvPr/>
        </p:nvCxnSpPr>
        <p:spPr>
          <a:xfrm flipV="1">
            <a:off x="6168358" y="4155118"/>
            <a:ext cx="1163698" cy="10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Flowchart: Alternate Process 14">
            <a:extLst>
              <a:ext uri="{FF2B5EF4-FFF2-40B4-BE49-F238E27FC236}">
                <a16:creationId xmlns:a16="http://schemas.microsoft.com/office/drawing/2014/main" id="{CA9AFEB6-2978-8042-BA4C-A6DC6D56A021}"/>
              </a:ext>
            </a:extLst>
          </p:cNvPr>
          <p:cNvSpPr/>
          <p:nvPr/>
        </p:nvSpPr>
        <p:spPr>
          <a:xfrm>
            <a:off x="7482655" y="536167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String</a:t>
            </a:r>
          </a:p>
        </p:txBody>
      </p:sp>
      <p:sp>
        <p:nvSpPr>
          <p:cNvPr id="87" name="TextBox 86">
            <a:extLst>
              <a:ext uri="{FF2B5EF4-FFF2-40B4-BE49-F238E27FC236}">
                <a16:creationId xmlns:a16="http://schemas.microsoft.com/office/drawing/2014/main" id="{7D5D2C10-FCF0-8941-95EF-DFD6079CC027}"/>
              </a:ext>
            </a:extLst>
          </p:cNvPr>
          <p:cNvSpPr txBox="1"/>
          <p:nvPr/>
        </p:nvSpPr>
        <p:spPr>
          <a:xfrm>
            <a:off x="6367266" y="4038688"/>
            <a:ext cx="652968" cy="261610"/>
          </a:xfrm>
          <a:prstGeom prst="rect">
            <a:avLst/>
          </a:prstGeom>
          <a:solidFill>
            <a:schemeClr val="bg1"/>
          </a:solidFill>
        </p:spPr>
        <p:txBody>
          <a:bodyPr wrap="square" rtlCol="0">
            <a:spAutoFit/>
          </a:bodyPr>
          <a:lstStyle/>
          <a:p>
            <a:pPr algn="ctr"/>
            <a:r>
              <a:rPr lang="en-US" sz="1100" b="1" dirty="0"/>
              <a:t>udi</a:t>
            </a:r>
          </a:p>
        </p:txBody>
      </p:sp>
      <p:cxnSp>
        <p:nvCxnSpPr>
          <p:cNvPr id="90" name="Straight Arrow Connector 89">
            <a:extLst>
              <a:ext uri="{FF2B5EF4-FFF2-40B4-BE49-F238E27FC236}">
                <a16:creationId xmlns:a16="http://schemas.microsoft.com/office/drawing/2014/main" id="{26498182-3FB8-0E41-A752-84F86E931DBA}"/>
              </a:ext>
            </a:extLst>
          </p:cNvPr>
          <p:cNvCxnSpPr>
            <a:cxnSpLocks/>
            <a:stCxn id="64" idx="2"/>
            <a:endCxn id="71" idx="0"/>
          </p:cNvCxnSpPr>
          <p:nvPr/>
        </p:nvCxnSpPr>
        <p:spPr>
          <a:xfrm>
            <a:off x="8162974" y="4459918"/>
            <a:ext cx="81681" cy="90176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2502B15A-DD5F-CF4A-AAE8-7D6EBBE15D19}"/>
              </a:ext>
            </a:extLst>
          </p:cNvPr>
          <p:cNvSpPr txBox="1"/>
          <p:nvPr/>
        </p:nvSpPr>
        <p:spPr>
          <a:xfrm>
            <a:off x="7646604" y="4763534"/>
            <a:ext cx="1114420" cy="261610"/>
          </a:xfrm>
          <a:prstGeom prst="rect">
            <a:avLst/>
          </a:prstGeom>
          <a:solidFill>
            <a:schemeClr val="bg1"/>
          </a:solidFill>
        </p:spPr>
        <p:txBody>
          <a:bodyPr wrap="square" rtlCol="0">
            <a:spAutoFit/>
          </a:bodyPr>
          <a:lstStyle/>
          <a:p>
            <a:pPr algn="ctr"/>
            <a:r>
              <a:rPr lang="en-US" sz="1100" b="1" dirty="0"/>
              <a:t>deviceIdentifier</a:t>
            </a:r>
          </a:p>
        </p:txBody>
      </p:sp>
    </p:spTree>
    <p:extLst>
      <p:ext uri="{BB962C8B-B14F-4D97-AF65-F5344CB8AC3E}">
        <p14:creationId xmlns:p14="http://schemas.microsoft.com/office/powerpoint/2010/main" val="1860487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Option 3</a:t>
            </a:r>
            <a:br>
              <a:rPr lang="en-US" sz="2800" dirty="0"/>
            </a:br>
            <a:r>
              <a:rPr lang="en-US" sz="2800" dirty="0"/>
              <a:t>Measure Report Using Observation</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When a patient has an inpatient encounter, is not either pregnant or currently diagnosed with a Venous Thromboembolism, and has been observed to have a low risk for VTE on the calendar day of admission or the day after, the process for VTE Prophylaxis has been met. The result codes that qualify as “low risk for VTE” are listed in the value sets of codes in the measure documentation. Below is the data structure for what would be included with a DEQM Individual </a:t>
            </a:r>
            <a:r>
              <a:rPr lang="en-US" dirty="0" err="1"/>
              <a:t>MeasureReport</a:t>
            </a:r>
            <a:r>
              <a:rPr lang="en-US" dirty="0"/>
              <a:t> when the patient has had this Observation made to meet the measure.</a:t>
            </a:r>
          </a:p>
        </p:txBody>
      </p:sp>
    </p:spTree>
    <p:extLst>
      <p:ext uri="{BB962C8B-B14F-4D97-AF65-F5344CB8AC3E}">
        <p14:creationId xmlns:p14="http://schemas.microsoft.com/office/powerpoint/2010/main" val="2253115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MeasureReport using Observation</a:t>
            </a:r>
          </a:p>
        </p:txBody>
      </p:sp>
      <p:sp>
        <p:nvSpPr>
          <p:cNvPr id="3" name="Content Placeholder 2"/>
          <p:cNvSpPr>
            <a:spLocks noGrp="1"/>
          </p:cNvSpPr>
          <p:nvPr>
            <p:ph idx="1"/>
          </p:nvPr>
        </p:nvSpPr>
        <p:spPr/>
        <p:txBody>
          <a:bodyPr/>
          <a:lstStyle/>
          <a:p>
            <a:pPr marL="0" indent="0">
              <a:buNone/>
            </a:pPr>
            <a:r>
              <a:rPr lang="en-US" dirty="0"/>
              <a:t>  </a:t>
            </a:r>
          </a:p>
        </p:txBody>
      </p:sp>
      <p:sp>
        <p:nvSpPr>
          <p:cNvPr id="4" name="Flowchart: Alternate Process 3"/>
          <p:cNvSpPr/>
          <p:nvPr/>
        </p:nvSpPr>
        <p:spPr>
          <a:xfrm>
            <a:off x="762000" y="14478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a:t>
            </a:r>
          </a:p>
        </p:txBody>
      </p:sp>
      <p:sp>
        <p:nvSpPr>
          <p:cNvPr id="6" name="Flowchart: Alternate Process 5"/>
          <p:cNvSpPr/>
          <p:nvPr/>
        </p:nvSpPr>
        <p:spPr>
          <a:xfrm>
            <a:off x="762000" y="306097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MeasureReport</a:t>
            </a:r>
          </a:p>
        </p:txBody>
      </p:sp>
      <p:sp>
        <p:nvSpPr>
          <p:cNvPr id="10" name="Flowchart: Alternate Process 9"/>
          <p:cNvSpPr/>
          <p:nvPr/>
        </p:nvSpPr>
        <p:spPr>
          <a:xfrm>
            <a:off x="762000" y="45720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Observation</a:t>
            </a:r>
          </a:p>
        </p:txBody>
      </p:sp>
      <p:sp>
        <p:nvSpPr>
          <p:cNvPr id="14" name="Flowchart: Alternate Process 13"/>
          <p:cNvSpPr/>
          <p:nvPr/>
        </p:nvSpPr>
        <p:spPr>
          <a:xfrm>
            <a:off x="4724400" y="19812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15" name="Flowchart: Alternate Process 14"/>
          <p:cNvSpPr/>
          <p:nvPr/>
        </p:nvSpPr>
        <p:spPr>
          <a:xfrm>
            <a:off x="4732506" y="3859634"/>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cxnSp>
        <p:nvCxnSpPr>
          <p:cNvPr id="17" name="Straight Arrow Connector 16"/>
          <p:cNvCxnSpPr>
            <a:stCxn id="6" idx="0"/>
            <a:endCxn id="4" idx="2"/>
          </p:cNvCxnSpPr>
          <p:nvPr/>
        </p:nvCxnSpPr>
        <p:spPr>
          <a:xfrm flipV="1">
            <a:off x="1524000" y="2057400"/>
            <a:ext cx="0" cy="10035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540213" y="3578157"/>
            <a:ext cx="0" cy="9938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590800"/>
            <a:ext cx="1143000" cy="261610"/>
          </a:xfrm>
          <a:prstGeom prst="rect">
            <a:avLst/>
          </a:prstGeom>
          <a:solidFill>
            <a:schemeClr val="bg1"/>
          </a:solidFill>
        </p:spPr>
        <p:txBody>
          <a:bodyPr wrap="square" rtlCol="0">
            <a:spAutoFit/>
          </a:bodyPr>
          <a:lstStyle/>
          <a:p>
            <a:pPr algn="ctr"/>
            <a:r>
              <a:rPr lang="en-US" sz="1100" b="1" dirty="0"/>
              <a:t>measure</a:t>
            </a:r>
          </a:p>
        </p:txBody>
      </p:sp>
      <p:cxnSp>
        <p:nvCxnSpPr>
          <p:cNvPr id="26" name="Straight Arrow Connector 25"/>
          <p:cNvCxnSpPr>
            <a:stCxn id="6" idx="3"/>
            <a:endCxn id="14" idx="1"/>
          </p:cNvCxnSpPr>
          <p:nvPr/>
        </p:nvCxnSpPr>
        <p:spPr>
          <a:xfrm flipV="1">
            <a:off x="2286000" y="2286000"/>
            <a:ext cx="2438400" cy="10797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a:off x="2286000" y="3365770"/>
            <a:ext cx="2446506" cy="79866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124200" y="2559185"/>
            <a:ext cx="1676400" cy="261610"/>
          </a:xfrm>
          <a:prstGeom prst="rect">
            <a:avLst/>
          </a:prstGeom>
          <a:solidFill>
            <a:schemeClr val="bg1"/>
          </a:solidFill>
        </p:spPr>
        <p:txBody>
          <a:bodyPr wrap="square" rtlCol="0">
            <a:spAutoFit/>
          </a:bodyPr>
          <a:lstStyle/>
          <a:p>
            <a:pPr algn="ctr"/>
            <a:r>
              <a:rPr lang="en-US" sz="1100" b="1" dirty="0"/>
              <a:t>reporter</a:t>
            </a:r>
          </a:p>
        </p:txBody>
      </p:sp>
      <p:sp>
        <p:nvSpPr>
          <p:cNvPr id="34" name="TextBox 33"/>
          <p:cNvSpPr txBox="1"/>
          <p:nvPr/>
        </p:nvSpPr>
        <p:spPr>
          <a:xfrm>
            <a:off x="721063" y="3944273"/>
            <a:ext cx="1638300" cy="261610"/>
          </a:xfrm>
          <a:prstGeom prst="rect">
            <a:avLst/>
          </a:prstGeom>
          <a:solidFill>
            <a:schemeClr val="bg1"/>
          </a:solidFill>
        </p:spPr>
        <p:txBody>
          <a:bodyPr wrap="square" rtlCol="0">
            <a:spAutoFit/>
          </a:bodyPr>
          <a:lstStyle/>
          <a:p>
            <a:pPr algn="ctr"/>
            <a:r>
              <a:rPr lang="en-US" sz="1100" b="1" dirty="0"/>
              <a:t>evaluatedResources</a:t>
            </a:r>
          </a:p>
        </p:txBody>
      </p:sp>
      <p:sp>
        <p:nvSpPr>
          <p:cNvPr id="35" name="TextBox 34"/>
          <p:cNvSpPr txBox="1"/>
          <p:nvPr/>
        </p:nvSpPr>
        <p:spPr>
          <a:xfrm>
            <a:off x="2729822" y="3588794"/>
            <a:ext cx="1143000" cy="261610"/>
          </a:xfrm>
          <a:prstGeom prst="rect">
            <a:avLst/>
          </a:prstGeom>
          <a:solidFill>
            <a:schemeClr val="bg1"/>
          </a:solidFill>
        </p:spPr>
        <p:txBody>
          <a:bodyPr wrap="square" rtlCol="0">
            <a:spAutoFit/>
          </a:bodyPr>
          <a:lstStyle/>
          <a:p>
            <a:pPr algn="ctr"/>
            <a:r>
              <a:rPr lang="en-US" sz="1100" b="1" dirty="0"/>
              <a:t>subject</a:t>
            </a:r>
          </a:p>
        </p:txBody>
      </p:sp>
      <p:cxnSp>
        <p:nvCxnSpPr>
          <p:cNvPr id="40" name="Straight Arrow Connector 39"/>
          <p:cNvCxnSpPr>
            <a:stCxn id="10" idx="3"/>
            <a:endCxn id="15" idx="1"/>
          </p:cNvCxnSpPr>
          <p:nvPr/>
        </p:nvCxnSpPr>
        <p:spPr>
          <a:xfrm flipV="1">
            <a:off x="2286000" y="4164434"/>
            <a:ext cx="2446506" cy="71236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191887" y="4338429"/>
            <a:ext cx="1143000" cy="261610"/>
          </a:xfrm>
          <a:prstGeom prst="rect">
            <a:avLst/>
          </a:prstGeom>
          <a:solidFill>
            <a:schemeClr val="bg1"/>
          </a:solidFill>
        </p:spPr>
        <p:txBody>
          <a:bodyPr wrap="square" rtlCol="0">
            <a:spAutoFit/>
          </a:bodyPr>
          <a:lstStyle/>
          <a:p>
            <a:pPr algn="ctr"/>
            <a:r>
              <a:rPr lang="en-US" sz="1100" b="1" dirty="0"/>
              <a:t>subject</a:t>
            </a:r>
          </a:p>
        </p:txBody>
      </p:sp>
      <p:sp>
        <p:nvSpPr>
          <p:cNvPr id="20" name="Flowchart: Alternate Process 19"/>
          <p:cNvSpPr/>
          <p:nvPr/>
        </p:nvSpPr>
        <p:spPr>
          <a:xfrm>
            <a:off x="4732506" y="567181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Practitioner</a:t>
            </a:r>
          </a:p>
        </p:txBody>
      </p:sp>
      <p:sp>
        <p:nvSpPr>
          <p:cNvPr id="21" name="Flowchart: Alternate Process 20"/>
          <p:cNvSpPr/>
          <p:nvPr/>
        </p:nvSpPr>
        <p:spPr>
          <a:xfrm>
            <a:off x="4753583" y="472597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Encounter</a:t>
            </a:r>
          </a:p>
        </p:txBody>
      </p:sp>
      <p:cxnSp>
        <p:nvCxnSpPr>
          <p:cNvPr id="7" name="Straight Arrow Connector 6"/>
          <p:cNvCxnSpPr>
            <a:stCxn id="10" idx="3"/>
            <a:endCxn id="21" idx="1"/>
          </p:cNvCxnSpPr>
          <p:nvPr/>
        </p:nvCxnSpPr>
        <p:spPr>
          <a:xfrm>
            <a:off x="2286000" y="4876800"/>
            <a:ext cx="2467583" cy="153978"/>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0" idx="3"/>
            <a:endCxn id="20" idx="1"/>
          </p:cNvCxnSpPr>
          <p:nvPr/>
        </p:nvCxnSpPr>
        <p:spPr>
          <a:xfrm>
            <a:off x="2286000" y="4876800"/>
            <a:ext cx="2446506" cy="109981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219449" y="5410200"/>
            <a:ext cx="1143000" cy="261610"/>
          </a:xfrm>
          <a:prstGeom prst="rect">
            <a:avLst/>
          </a:prstGeom>
          <a:solidFill>
            <a:schemeClr val="bg1"/>
          </a:solidFill>
        </p:spPr>
        <p:txBody>
          <a:bodyPr wrap="square" rtlCol="0">
            <a:spAutoFit/>
          </a:bodyPr>
          <a:lstStyle/>
          <a:p>
            <a:pPr algn="ctr"/>
            <a:r>
              <a:rPr lang="en-US" sz="1100" b="1" dirty="0"/>
              <a:t>performer</a:t>
            </a:r>
          </a:p>
        </p:txBody>
      </p:sp>
      <p:sp>
        <p:nvSpPr>
          <p:cNvPr id="28" name="TextBox 27"/>
          <p:cNvSpPr txBox="1"/>
          <p:nvPr/>
        </p:nvSpPr>
        <p:spPr>
          <a:xfrm>
            <a:off x="3352799" y="4870315"/>
            <a:ext cx="876301" cy="261610"/>
          </a:xfrm>
          <a:prstGeom prst="rect">
            <a:avLst/>
          </a:prstGeom>
          <a:solidFill>
            <a:schemeClr val="bg1"/>
          </a:solidFill>
        </p:spPr>
        <p:txBody>
          <a:bodyPr wrap="square" rtlCol="0">
            <a:spAutoFit/>
          </a:bodyPr>
          <a:lstStyle/>
          <a:p>
            <a:pPr algn="ctr"/>
            <a:r>
              <a:rPr lang="en-US" sz="1100" b="1" dirty="0"/>
              <a:t>context</a:t>
            </a:r>
          </a:p>
        </p:txBody>
      </p:sp>
      <p:sp>
        <p:nvSpPr>
          <p:cNvPr id="29" name="Flowchart: Alternate Process 28"/>
          <p:cNvSpPr/>
          <p:nvPr/>
        </p:nvSpPr>
        <p:spPr>
          <a:xfrm>
            <a:off x="7543800" y="472597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sp>
        <p:nvSpPr>
          <p:cNvPr id="31" name="TextBox 30"/>
          <p:cNvSpPr txBox="1"/>
          <p:nvPr/>
        </p:nvSpPr>
        <p:spPr>
          <a:xfrm>
            <a:off x="6489563" y="4795715"/>
            <a:ext cx="796047" cy="430887"/>
          </a:xfrm>
          <a:prstGeom prst="rect">
            <a:avLst/>
          </a:prstGeom>
          <a:solidFill>
            <a:schemeClr val="bg1"/>
          </a:solidFill>
        </p:spPr>
        <p:txBody>
          <a:bodyPr wrap="square" rtlCol="0">
            <a:spAutoFit/>
          </a:bodyPr>
          <a:lstStyle/>
          <a:p>
            <a:pPr algn="ctr"/>
            <a:r>
              <a:rPr lang="en-US" sz="1100" b="1" dirty="0"/>
              <a:t>location&gt;</a:t>
            </a:r>
          </a:p>
          <a:p>
            <a:pPr algn="ctr"/>
            <a:r>
              <a:rPr lang="en-US" sz="1100" b="1" dirty="0"/>
              <a:t>location</a:t>
            </a:r>
          </a:p>
        </p:txBody>
      </p:sp>
      <p:cxnSp>
        <p:nvCxnSpPr>
          <p:cNvPr id="16" name="Straight Arrow Connector 15"/>
          <p:cNvCxnSpPr/>
          <p:nvPr/>
        </p:nvCxnSpPr>
        <p:spPr>
          <a:xfrm>
            <a:off x="6231375" y="5013982"/>
            <a:ext cx="1312425"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a:xfrm>
            <a:off x="7543800" y="333467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Coverage</a:t>
            </a:r>
          </a:p>
        </p:txBody>
      </p:sp>
      <p:cxnSp>
        <p:nvCxnSpPr>
          <p:cNvPr id="50" name="Straight Arrow Connector 49"/>
          <p:cNvCxnSpPr>
            <a:stCxn id="48" idx="1"/>
            <a:endCxn id="15" idx="3"/>
          </p:cNvCxnSpPr>
          <p:nvPr/>
        </p:nvCxnSpPr>
        <p:spPr>
          <a:xfrm flipH="1">
            <a:off x="6256506" y="3639473"/>
            <a:ext cx="1287294" cy="524961"/>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484495" y="3752025"/>
            <a:ext cx="901837" cy="261610"/>
          </a:xfrm>
          <a:prstGeom prst="rect">
            <a:avLst/>
          </a:prstGeom>
          <a:solidFill>
            <a:schemeClr val="bg1"/>
          </a:solidFill>
        </p:spPr>
        <p:txBody>
          <a:bodyPr wrap="square" rtlCol="0">
            <a:spAutoFit/>
          </a:bodyPr>
          <a:lstStyle/>
          <a:p>
            <a:pPr algn="ctr"/>
            <a:r>
              <a:rPr lang="en-US" sz="1100" b="1" dirty="0"/>
              <a:t>beneficiary</a:t>
            </a:r>
          </a:p>
        </p:txBody>
      </p:sp>
      <p:sp>
        <p:nvSpPr>
          <p:cNvPr id="33" name="Flowchart: Alternate Process 32"/>
          <p:cNvSpPr/>
          <p:nvPr/>
        </p:nvSpPr>
        <p:spPr>
          <a:xfrm>
            <a:off x="5761610" y="6078107"/>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36" name="TextBox 35"/>
          <p:cNvSpPr txBox="1"/>
          <p:nvPr/>
        </p:nvSpPr>
        <p:spPr>
          <a:xfrm>
            <a:off x="6248400" y="1402588"/>
            <a:ext cx="2819400" cy="646331"/>
          </a:xfrm>
          <a:prstGeom prst="rect">
            <a:avLst/>
          </a:prstGeom>
          <a:noFill/>
          <a:ln w="28575">
            <a:solidFill>
              <a:schemeClr val="tx1"/>
            </a:solidFill>
          </a:ln>
        </p:spPr>
        <p:txBody>
          <a:bodyPr wrap="square" rtlCol="0">
            <a:spAutoFit/>
          </a:bodyPr>
          <a:lstStyle/>
          <a:p>
            <a:r>
              <a:rPr lang="en-US" dirty="0"/>
              <a:t>                Required Resource</a:t>
            </a:r>
          </a:p>
          <a:p>
            <a:r>
              <a:rPr lang="en-US" dirty="0"/>
              <a:t>                Optional Resource</a:t>
            </a:r>
          </a:p>
        </p:txBody>
      </p:sp>
      <p:cxnSp>
        <p:nvCxnSpPr>
          <p:cNvPr id="37" name="Straight Arrow Connector 36"/>
          <p:cNvCxnSpPr/>
          <p:nvPr/>
        </p:nvCxnSpPr>
        <p:spPr>
          <a:xfrm>
            <a:off x="6484495" y="1600200"/>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484495" y="1828800"/>
            <a:ext cx="685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2" name="Flowchart: Alternate Process 20">
            <a:extLst>
              <a:ext uri="{FF2B5EF4-FFF2-40B4-BE49-F238E27FC236}">
                <a16:creationId xmlns:a16="http://schemas.microsoft.com/office/drawing/2014/main" id="{1EEE1EB1-8703-954C-B14A-46092397C58F}"/>
              </a:ext>
            </a:extLst>
          </p:cNvPr>
          <p:cNvSpPr/>
          <p:nvPr/>
        </p:nvSpPr>
        <p:spPr>
          <a:xfrm>
            <a:off x="368637" y="584927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CodeableConcept</a:t>
            </a:r>
          </a:p>
        </p:txBody>
      </p:sp>
      <p:cxnSp>
        <p:nvCxnSpPr>
          <p:cNvPr id="43" name="Straight Arrow Connector 42">
            <a:extLst>
              <a:ext uri="{FF2B5EF4-FFF2-40B4-BE49-F238E27FC236}">
                <a16:creationId xmlns:a16="http://schemas.microsoft.com/office/drawing/2014/main" id="{916693A5-95CE-DA4F-AF0B-A477EFD6B26E}"/>
              </a:ext>
            </a:extLst>
          </p:cNvPr>
          <p:cNvCxnSpPr>
            <a:cxnSpLocks/>
            <a:stCxn id="10" idx="2"/>
            <a:endCxn id="42" idx="0"/>
          </p:cNvCxnSpPr>
          <p:nvPr/>
        </p:nvCxnSpPr>
        <p:spPr>
          <a:xfrm flipH="1">
            <a:off x="1130637" y="5181600"/>
            <a:ext cx="393363" cy="667673"/>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225952D-7096-3345-B07D-82E801000EDD}"/>
              </a:ext>
            </a:extLst>
          </p:cNvPr>
          <p:cNvSpPr txBox="1"/>
          <p:nvPr/>
        </p:nvSpPr>
        <p:spPr>
          <a:xfrm>
            <a:off x="990600" y="5376715"/>
            <a:ext cx="648813" cy="261610"/>
          </a:xfrm>
          <a:prstGeom prst="rect">
            <a:avLst/>
          </a:prstGeom>
          <a:solidFill>
            <a:schemeClr val="bg1"/>
          </a:solidFill>
        </p:spPr>
        <p:txBody>
          <a:bodyPr wrap="square" rtlCol="0">
            <a:spAutoFit/>
          </a:bodyPr>
          <a:lstStyle/>
          <a:p>
            <a:pPr algn="ctr"/>
            <a:r>
              <a:rPr lang="en-US" sz="1100" b="1" dirty="0"/>
              <a:t>value</a:t>
            </a:r>
          </a:p>
        </p:txBody>
      </p:sp>
      <p:sp>
        <p:nvSpPr>
          <p:cNvPr id="45" name="Flowchart: Alternate Process 20">
            <a:extLst>
              <a:ext uri="{FF2B5EF4-FFF2-40B4-BE49-F238E27FC236}">
                <a16:creationId xmlns:a16="http://schemas.microsoft.com/office/drawing/2014/main" id="{45F41CBE-C64A-9144-BE7C-AE7B8E99C893}"/>
              </a:ext>
            </a:extLst>
          </p:cNvPr>
          <p:cNvSpPr/>
          <p:nvPr/>
        </p:nvSpPr>
        <p:spPr>
          <a:xfrm>
            <a:off x="2032674" y="5840685"/>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Instant</a:t>
            </a:r>
          </a:p>
        </p:txBody>
      </p:sp>
      <p:cxnSp>
        <p:nvCxnSpPr>
          <p:cNvPr id="46" name="Straight Arrow Connector 45">
            <a:extLst>
              <a:ext uri="{FF2B5EF4-FFF2-40B4-BE49-F238E27FC236}">
                <a16:creationId xmlns:a16="http://schemas.microsoft.com/office/drawing/2014/main" id="{6F2DFE1E-9D57-D74F-B4A6-6C18BB348EE5}"/>
              </a:ext>
            </a:extLst>
          </p:cNvPr>
          <p:cNvCxnSpPr>
            <a:cxnSpLocks/>
            <a:stCxn id="10" idx="2"/>
            <a:endCxn id="45" idx="0"/>
          </p:cNvCxnSpPr>
          <p:nvPr/>
        </p:nvCxnSpPr>
        <p:spPr>
          <a:xfrm>
            <a:off x="1524000" y="5181600"/>
            <a:ext cx="1270674" cy="659085"/>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68E07EA-7170-BE44-BC11-16E1D7AA826A}"/>
              </a:ext>
            </a:extLst>
          </p:cNvPr>
          <p:cNvSpPr txBox="1"/>
          <p:nvPr/>
        </p:nvSpPr>
        <p:spPr>
          <a:xfrm>
            <a:off x="1829558" y="5355595"/>
            <a:ext cx="648813" cy="261610"/>
          </a:xfrm>
          <a:prstGeom prst="rect">
            <a:avLst/>
          </a:prstGeom>
          <a:solidFill>
            <a:schemeClr val="bg1"/>
          </a:solidFill>
        </p:spPr>
        <p:txBody>
          <a:bodyPr wrap="square" rtlCol="0">
            <a:spAutoFit/>
          </a:bodyPr>
          <a:lstStyle/>
          <a:p>
            <a:pPr algn="ctr"/>
            <a:r>
              <a:rPr lang="en-US" sz="1100" b="1" dirty="0"/>
              <a:t>issued</a:t>
            </a:r>
          </a:p>
        </p:txBody>
      </p:sp>
    </p:spTree>
    <p:extLst>
      <p:ext uri="{BB962C8B-B14F-4D97-AF65-F5344CB8AC3E}">
        <p14:creationId xmlns:p14="http://schemas.microsoft.com/office/powerpoint/2010/main" val="4022783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Option 4</a:t>
            </a:r>
            <a:br>
              <a:rPr lang="en-US" sz="2800" dirty="0"/>
            </a:br>
            <a:r>
              <a:rPr lang="en-US" sz="2800" dirty="0"/>
              <a:t>Measure Report Using Encounter</a:t>
            </a:r>
          </a:p>
        </p:txBody>
      </p:sp>
      <p:sp>
        <p:nvSpPr>
          <p:cNvPr id="3" name="Content Placeholder 2"/>
          <p:cNvSpPr>
            <a:spLocks noGrp="1"/>
          </p:cNvSpPr>
          <p:nvPr>
            <p:ph idx="1"/>
          </p:nvPr>
        </p:nvSpPr>
        <p:spPr/>
        <p:txBody>
          <a:bodyPr>
            <a:normAutofit/>
          </a:bodyPr>
          <a:lstStyle/>
          <a:p>
            <a:pPr marL="0" indent="0">
              <a:buNone/>
            </a:pPr>
            <a:r>
              <a:rPr lang="en-US" dirty="0"/>
              <a:t>When a patient has an inpatient encounter where the encounter is &lt;2 days long, or when the encounter is includes an ICU stay of 1 or more days, the patient can be excluded from the measure for the qualifying encounter. Codes for the ICU facility location will come from the HL7 </a:t>
            </a:r>
            <a:r>
              <a:rPr lang="en-US" dirty="0" err="1"/>
              <a:t>ServiceDeliveryLocationRoleType</a:t>
            </a:r>
            <a:r>
              <a:rPr lang="en-US" dirty="0"/>
              <a:t> </a:t>
            </a:r>
            <a:r>
              <a:rPr lang="en-US" dirty="0" err="1"/>
              <a:t>valueset</a:t>
            </a:r>
            <a:r>
              <a:rPr lang="en-US" dirty="0"/>
              <a:t>.</a:t>
            </a:r>
          </a:p>
        </p:txBody>
      </p:sp>
    </p:spTree>
    <p:extLst>
      <p:ext uri="{BB962C8B-B14F-4D97-AF65-F5344CB8AC3E}">
        <p14:creationId xmlns:p14="http://schemas.microsoft.com/office/powerpoint/2010/main" val="33526472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266619F3A8DA84E844CC332E58F8D49" ma:contentTypeVersion="7" ma:contentTypeDescription="Create a new document." ma:contentTypeScope="" ma:versionID="5d8a838ea32704de551bbf800a2359a5">
  <xsd:schema xmlns:xsd="http://www.w3.org/2001/XMLSchema" xmlns:xs="http://www.w3.org/2001/XMLSchema" xmlns:p="http://schemas.microsoft.com/office/2006/metadata/properties" xmlns:ns2="86583c5b-2812-43c9-9d95-43036731b97a" xmlns:ns3="a55e4437-922f-4c3b-a618-0f40b608b01d" targetNamespace="http://schemas.microsoft.com/office/2006/metadata/properties" ma:root="true" ma:fieldsID="403b19a14513e6057a21c0d89da04aa3" ns2:_="" ns3:_="">
    <xsd:import namespace="86583c5b-2812-43c9-9d95-43036731b97a"/>
    <xsd:import namespace="a55e4437-922f-4c3b-a618-0f40b608b01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583c5b-2812-43c9-9d95-43036731b9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55e4437-922f-4c3b-a618-0f40b608b01d"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FDF430-C97A-4E13-9166-89CD4AE896F8}">
  <ds:schemaRefs>
    <ds:schemaRef ds:uri="http://schemas.microsoft.com/office/2006/documentManagement/types"/>
    <ds:schemaRef ds:uri="http://purl.org/dc/elements/1.1/"/>
    <ds:schemaRef ds:uri="http://schemas.openxmlformats.org/package/2006/metadata/core-properties"/>
    <ds:schemaRef ds:uri="http://purl.org/dc/terms/"/>
    <ds:schemaRef ds:uri="http://purl.org/dc/dcmitype/"/>
    <ds:schemaRef ds:uri="86583c5b-2812-43c9-9d95-43036731b97a"/>
    <ds:schemaRef ds:uri="a55e4437-922f-4c3b-a618-0f40b608b01d"/>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7DF32799-2A9E-4894-A7BE-4A93586F7B79}">
  <ds:schemaRefs>
    <ds:schemaRef ds:uri="http://schemas.microsoft.com/sharepoint/v3/contenttype/forms"/>
  </ds:schemaRefs>
</ds:datastoreItem>
</file>

<file path=customXml/itemProps3.xml><?xml version="1.0" encoding="utf-8"?>
<ds:datastoreItem xmlns:ds="http://schemas.openxmlformats.org/officeDocument/2006/customXml" ds:itemID="{57D1FF20-1285-4672-9577-89C47B9766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583c5b-2812-43c9-9d95-43036731b97a"/>
    <ds:schemaRef ds:uri="a55e4437-922f-4c3b-a618-0f40b608b0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4550</TotalTime>
  <Words>1089</Words>
  <Application>Microsoft Office PowerPoint</Application>
  <PresentationFormat>On-screen Show (4:3)</PresentationFormat>
  <Paragraphs>246</Paragraphs>
  <Slides>16</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VTE Resource Diagram</vt:lpstr>
      <vt:lpstr>VTE Measure</vt:lpstr>
      <vt:lpstr>Option 1 Measure Report Using MedicationAdministration</vt:lpstr>
      <vt:lpstr>MeasureReport using MedicationAdministration and Condition</vt:lpstr>
      <vt:lpstr>Option 2 Measure Report Using DeviceUseStatement/Encounter</vt:lpstr>
      <vt:lpstr>MeasureReport using DeviceUseStatement and Encounter</vt:lpstr>
      <vt:lpstr>Option 3 Measure Report Using Observation</vt:lpstr>
      <vt:lpstr>MeasureReport using Observation</vt:lpstr>
      <vt:lpstr>Option 4 Measure Report Using Encounter</vt:lpstr>
      <vt:lpstr>MeasureReport using Encounter</vt:lpstr>
      <vt:lpstr>Option 5 Measure Report Using Encounter</vt:lpstr>
      <vt:lpstr>MeasureReport using Encounter with Principal Diagnosis</vt:lpstr>
      <vt:lpstr>Option 6 Measure Report Using Procedure/Request and Encounter</vt:lpstr>
      <vt:lpstr>MeasureReport using Procedure/ServiceRequest and Encounter</vt:lpstr>
      <vt:lpstr>Option 7 MeasureReport using Medication/Device request or use statment</vt:lpstr>
      <vt:lpstr>MeasureReport using MedicationRequest, MedicationStatement, DeviceRequest or DeviceUseStatement</vt:lpstr>
    </vt:vector>
  </TitlesOfParts>
  <Company>UnitedHealth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Linda J Michaelsen</dc:creator>
  <cp:lastModifiedBy>Michaelsen, Linda J</cp:lastModifiedBy>
  <cp:revision>44</cp:revision>
  <cp:lastPrinted>2019-05-20T01:17:32Z</cp:lastPrinted>
  <dcterms:created xsi:type="dcterms:W3CDTF">2019-02-26T23:10:25Z</dcterms:created>
  <dcterms:modified xsi:type="dcterms:W3CDTF">2021-04-16T20:46:39Z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Ids_UIVersion_8">
    <vt:lpwstr>13</vt:lpwstr>
  </property>
  <property fmtid="{D5CDD505-2E9C-101B-9397-08002B2CF9AE}" pid="3" name="ContentTypeId">
    <vt:lpwstr>0x010100E266619F3A8DA84E844CC332E58F8D49</vt:lpwstr>
  </property>
</Properties>
</file>