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5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FAEFA7-1D50-4BD5-A43F-0A42BB396FC2}">
          <p14:sldIdLst>
            <p14:sldId id="257"/>
            <p14:sldId id="258"/>
            <p14:sldId id="259"/>
            <p14:sldId id="264"/>
            <p14:sldId id="25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80493" autoAdjust="0"/>
  </p:normalViewPr>
  <p:slideViewPr>
    <p:cSldViewPr snapToGrid="0">
      <p:cViewPr varScale="1">
        <p:scale>
          <a:sx n="98" d="100"/>
          <a:sy n="98" d="100"/>
        </p:scale>
        <p:origin x="13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B6D7-20D6-4E9A-B6E5-85297A5570A7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01152-882A-4CAB-AF5B-0D5B056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11/23/2022: Added this slide to address https://jira.hl7.org/browse/FHIR-33175 as part of the STU4-ballot (to show Bundle including all referenced patient resources and </a:t>
            </a:r>
            <a:r>
              <a:rPr lang="en-US" sz="1200" dirty="0" err="1"/>
              <a:t>detectedIssue</a:t>
            </a:r>
            <a:r>
              <a:rPr lang="en-US" sz="1200" dirty="0"/>
              <a:t> as entries)</a:t>
            </a:r>
            <a:br>
              <a:rPr lang="en-US" sz="1200" dirty="0"/>
            </a:br>
            <a:br>
              <a:rPr lang="en-US" sz="1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01152-882A-4CAB-AF5B-0D5B05615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392975" y="3714152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A2043-1279-476E-9F6F-1307AFED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2" y="1062324"/>
            <a:ext cx="8390476" cy="45809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F7ACD9-291B-4C9D-A9C3-7A57A0BD6D58}"/>
              </a:ext>
            </a:extLst>
          </p:cNvPr>
          <p:cNvSpPr/>
          <p:nvPr/>
        </p:nvSpPr>
        <p:spPr>
          <a:xfrm>
            <a:off x="5007429" y="3189514"/>
            <a:ext cx="5486400" cy="2529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452805" y="4179338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289744" y="3649849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70144" y="4622581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378432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42E7F-356D-4C5B-8FAD-4D8D6B890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27" y="2354576"/>
            <a:ext cx="1802901" cy="1802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36AFD-DE51-4AC7-9534-61142D3B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-1"/>
          <a:stretch/>
        </p:blipFill>
        <p:spPr>
          <a:xfrm>
            <a:off x="7365944" y="2033636"/>
            <a:ext cx="2329908" cy="17121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297D29-ECA1-4F69-A845-9B13C14FDA67}"/>
              </a:ext>
            </a:extLst>
          </p:cNvPr>
          <p:cNvSpPr/>
          <p:nvPr/>
        </p:nvSpPr>
        <p:spPr>
          <a:xfrm>
            <a:off x="9334500" y="2735580"/>
            <a:ext cx="449580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03F80-75AD-4693-9EDF-0CD7524AA6F1}"/>
              </a:ext>
            </a:extLst>
          </p:cNvPr>
          <p:cNvSpPr txBox="1"/>
          <p:nvPr/>
        </p:nvSpPr>
        <p:spPr>
          <a:xfrm>
            <a:off x="4792145" y="1016162"/>
            <a:ext cx="208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688A2-85AF-44CB-998D-FB3C5B25AAC2}"/>
              </a:ext>
            </a:extLst>
          </p:cNvPr>
          <p:cNvSpPr txBox="1"/>
          <p:nvPr/>
        </p:nvSpPr>
        <p:spPr>
          <a:xfrm>
            <a:off x="4832306" y="5361245"/>
            <a:ext cx="218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Response</a:t>
            </a:r>
          </a:p>
        </p:txBody>
      </p:sp>
    </p:spTree>
    <p:extLst>
      <p:ext uri="{BB962C8B-B14F-4D97-AF65-F5344CB8AC3E}">
        <p14:creationId xmlns:p14="http://schemas.microsoft.com/office/powerpoint/2010/main" val="188928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6557" cy="1325563"/>
          </a:xfrm>
        </p:spPr>
        <p:txBody>
          <a:bodyPr/>
          <a:lstStyle/>
          <a:p>
            <a:r>
              <a:rPr lang="en-US" sz="3200" dirty="0"/>
              <a:t>DEQM Gaps In Care Bundle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06" y="1441841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949212" y="1818397"/>
            <a:ext cx="1864311" cy="61363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607740" y="1820994"/>
            <a:ext cx="1864311" cy="61143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3949210" y="2681763"/>
            <a:ext cx="1864311" cy="61363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3949209" y="3520726"/>
            <a:ext cx="1864311" cy="5555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10169285" y="2693356"/>
            <a:ext cx="1864310" cy="5556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Lab Observation</a:t>
            </a:r>
          </a:p>
          <a:p>
            <a:pPr algn="ctr"/>
            <a:r>
              <a:rPr lang="en-US" sz="1000" dirty="0"/>
              <a:t>FOBT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955723" y="5106004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90" idx="3"/>
            <a:endCxn id="15" idx="1"/>
          </p:cNvCxnSpPr>
          <p:nvPr/>
        </p:nvCxnSpPr>
        <p:spPr>
          <a:xfrm>
            <a:off x="8794616" y="2123167"/>
            <a:ext cx="1374669" cy="8480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6930305" y="1842106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</a:t>
            </a:r>
          </a:p>
          <a:p>
            <a:pPr algn="ctr"/>
            <a:r>
              <a:rPr lang="en-US" sz="1000" dirty="0"/>
              <a:t>Colorectal Cancer Screening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72051" y="2126710"/>
            <a:ext cx="1477159" cy="86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472051" y="2125216"/>
            <a:ext cx="1477161" cy="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3062513" y="2010190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884AB-C746-476C-9C61-B73BD4DBC3EF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8794616" y="2115991"/>
            <a:ext cx="1374669" cy="71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33D804-3ACB-4A94-BAA0-8AC1C285E5BC}"/>
              </a:ext>
            </a:extLst>
          </p:cNvPr>
          <p:cNvSpPr txBox="1"/>
          <p:nvPr/>
        </p:nvSpPr>
        <p:spPr>
          <a:xfrm>
            <a:off x="3068722" y="2427311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459A40C6-A2DD-4FF8-A8AA-DA7682C8A67F}"/>
              </a:ext>
            </a:extLst>
          </p:cNvPr>
          <p:cNvSpPr/>
          <p:nvPr/>
        </p:nvSpPr>
        <p:spPr>
          <a:xfrm>
            <a:off x="10169285" y="1826344"/>
            <a:ext cx="1864311" cy="579294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6D41B1-7258-4F0F-BD63-042E925EE294}"/>
              </a:ext>
            </a:extLst>
          </p:cNvPr>
          <p:cNvSpPr txBox="1"/>
          <p:nvPr/>
        </p:nvSpPr>
        <p:spPr>
          <a:xfrm>
            <a:off x="8944855" y="1995343"/>
            <a:ext cx="11247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evaluatedResource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96B318-5A4B-490A-BA0D-87129D69D185}"/>
              </a:ext>
            </a:extLst>
          </p:cNvPr>
          <p:cNvSpPr txBox="1"/>
          <p:nvPr/>
        </p:nvSpPr>
        <p:spPr>
          <a:xfrm>
            <a:off x="9124500" y="2416989"/>
            <a:ext cx="11247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evaluatedResource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6370999-9EAF-4768-A4BF-B743314184F8}"/>
              </a:ext>
            </a:extLst>
          </p:cNvPr>
          <p:cNvSpPr/>
          <p:nvPr/>
        </p:nvSpPr>
        <p:spPr>
          <a:xfrm>
            <a:off x="3964192" y="4356428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132ADA7-1AEE-4182-88B6-4898C928D30B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 flipV="1">
            <a:off x="5813523" y="2123167"/>
            <a:ext cx="1116782" cy="2049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0E0FFF-2155-45C0-BD84-1E30909C217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72051" y="2126710"/>
            <a:ext cx="1477158" cy="16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76230D8-FAA2-4C41-9819-AEEAAC683528}"/>
              </a:ext>
            </a:extLst>
          </p:cNvPr>
          <p:cNvCxnSpPr>
            <a:cxnSpLocks/>
            <a:stCxn id="5" idx="3"/>
            <a:endCxn id="109" idx="1"/>
          </p:cNvCxnSpPr>
          <p:nvPr/>
        </p:nvCxnSpPr>
        <p:spPr>
          <a:xfrm>
            <a:off x="2472051" y="2126710"/>
            <a:ext cx="1492141" cy="251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BF7FE0F-DC11-4650-A139-C73CA2F5B295}"/>
              </a:ext>
            </a:extLst>
          </p:cNvPr>
          <p:cNvSpPr txBox="1"/>
          <p:nvPr/>
        </p:nvSpPr>
        <p:spPr>
          <a:xfrm>
            <a:off x="3054225" y="2769787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589B71B-497C-4B6A-B133-8D7EB092F1E9}"/>
              </a:ext>
            </a:extLst>
          </p:cNvPr>
          <p:cNvSpPr txBox="1"/>
          <p:nvPr/>
        </p:nvSpPr>
        <p:spPr>
          <a:xfrm>
            <a:off x="3054225" y="3270706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023FF68-6223-4988-8E15-2A475B7F6195}"/>
              </a:ext>
            </a:extLst>
          </p:cNvPr>
          <p:cNvCxnSpPr>
            <a:cxnSpLocks/>
            <a:stCxn id="5" idx="2"/>
            <a:endCxn id="217" idx="0"/>
          </p:cNvCxnSpPr>
          <p:nvPr/>
        </p:nvCxnSpPr>
        <p:spPr>
          <a:xfrm>
            <a:off x="1539896" y="2432425"/>
            <a:ext cx="650210" cy="198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F4B3521-2AD4-4975-AE71-FC0D0133E2A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39896" y="2432425"/>
            <a:ext cx="5975" cy="126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AB93EFC4-AD7F-4689-8E15-D13CBD3E9BE7}"/>
              </a:ext>
            </a:extLst>
          </p:cNvPr>
          <p:cNvSpPr/>
          <p:nvPr/>
        </p:nvSpPr>
        <p:spPr>
          <a:xfrm>
            <a:off x="6945285" y="2693875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D686F3-6539-405B-BAAF-D5A603068524}"/>
              </a:ext>
            </a:extLst>
          </p:cNvPr>
          <p:cNvCxnSpPr>
            <a:cxnSpLocks/>
            <a:stCxn id="4" idx="3"/>
            <a:endCxn id="134" idx="1"/>
          </p:cNvCxnSpPr>
          <p:nvPr/>
        </p:nvCxnSpPr>
        <p:spPr>
          <a:xfrm>
            <a:off x="5813523" y="2125216"/>
            <a:ext cx="1131762" cy="84972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385A6E7-8368-40E5-97F6-C06276CE1254}"/>
              </a:ext>
            </a:extLst>
          </p:cNvPr>
          <p:cNvSpPr txBox="1"/>
          <p:nvPr/>
        </p:nvSpPr>
        <p:spPr>
          <a:xfrm>
            <a:off x="6106950" y="2469714"/>
            <a:ext cx="90000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2C6B30-F47E-4161-A251-7799E31B4EE0}"/>
              </a:ext>
            </a:extLst>
          </p:cNvPr>
          <p:cNvSpPr txBox="1"/>
          <p:nvPr/>
        </p:nvSpPr>
        <p:spPr>
          <a:xfrm>
            <a:off x="5957731" y="1995343"/>
            <a:ext cx="8149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section.focus</a:t>
            </a:r>
          </a:p>
        </p:txBody>
      </p:sp>
      <p:sp>
        <p:nvSpPr>
          <p:cNvPr id="180" name="Flowchart: Process 179">
            <a:extLst>
              <a:ext uri="{FF2B5EF4-FFF2-40B4-BE49-F238E27FC236}">
                <a16:creationId xmlns:a16="http://schemas.microsoft.com/office/drawing/2014/main" id="{6D38B2BC-FB05-4D16-9C6C-C5C12FAF8574}"/>
              </a:ext>
            </a:extLst>
          </p:cNvPr>
          <p:cNvSpPr/>
          <p:nvPr/>
        </p:nvSpPr>
        <p:spPr>
          <a:xfrm>
            <a:off x="6951965" y="3602004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C7B4FF-EF57-467E-999A-78BDDB6C9EED}"/>
              </a:ext>
            </a:extLst>
          </p:cNvPr>
          <p:cNvCxnSpPr>
            <a:cxnSpLocks/>
            <a:stCxn id="4" idx="3"/>
            <a:endCxn id="180" idx="1"/>
          </p:cNvCxnSpPr>
          <p:nvPr/>
        </p:nvCxnSpPr>
        <p:spPr>
          <a:xfrm>
            <a:off x="5813523" y="2125216"/>
            <a:ext cx="1138442" cy="1757849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B791539-1D4C-45FA-8E4A-D6DB6040AEF7}"/>
              </a:ext>
            </a:extLst>
          </p:cNvPr>
          <p:cNvSpPr txBox="1"/>
          <p:nvPr/>
        </p:nvSpPr>
        <p:spPr>
          <a:xfrm>
            <a:off x="6217341" y="3124302"/>
            <a:ext cx="63382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83" name="Flowchart: Process 182">
            <a:extLst>
              <a:ext uri="{FF2B5EF4-FFF2-40B4-BE49-F238E27FC236}">
                <a16:creationId xmlns:a16="http://schemas.microsoft.com/office/drawing/2014/main" id="{2853D2EF-8C54-4A72-864B-6FF6283D937D}"/>
              </a:ext>
            </a:extLst>
          </p:cNvPr>
          <p:cNvSpPr/>
          <p:nvPr/>
        </p:nvSpPr>
        <p:spPr>
          <a:xfrm>
            <a:off x="10169285" y="3563030"/>
            <a:ext cx="1864310" cy="5556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  <a:endParaRPr lang="en-US" sz="10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BC298C4-779B-414A-B83A-15F432433507}"/>
              </a:ext>
            </a:extLst>
          </p:cNvPr>
          <p:cNvCxnSpPr>
            <a:cxnSpLocks/>
            <a:stCxn id="90" idx="3"/>
            <a:endCxn id="183" idx="1"/>
          </p:cNvCxnSpPr>
          <p:nvPr/>
        </p:nvCxnSpPr>
        <p:spPr>
          <a:xfrm>
            <a:off x="8794616" y="2123167"/>
            <a:ext cx="1374669" cy="17177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BD02CF3-118B-41D2-BE0E-A1F885F30F86}"/>
              </a:ext>
            </a:extLst>
          </p:cNvPr>
          <p:cNvSpPr txBox="1"/>
          <p:nvPr/>
        </p:nvSpPr>
        <p:spPr>
          <a:xfrm>
            <a:off x="9318333" y="3093181"/>
            <a:ext cx="7371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reporter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603A9BC-6159-43CB-81EC-3FBEFABD8E5B}"/>
              </a:ext>
            </a:extLst>
          </p:cNvPr>
          <p:cNvSpPr txBox="1"/>
          <p:nvPr/>
        </p:nvSpPr>
        <p:spPr>
          <a:xfrm>
            <a:off x="1551959" y="3266683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6FF4F10-16CA-4FC2-AA3E-151F1DD0027B}"/>
              </a:ext>
            </a:extLst>
          </p:cNvPr>
          <p:cNvSpPr txBox="1"/>
          <p:nvPr/>
        </p:nvSpPr>
        <p:spPr>
          <a:xfrm>
            <a:off x="1209312" y="2940440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88" name="Flowchart: Process 187">
            <a:extLst>
              <a:ext uri="{FF2B5EF4-FFF2-40B4-BE49-F238E27FC236}">
                <a16:creationId xmlns:a16="http://schemas.microsoft.com/office/drawing/2014/main" id="{49C6274A-C911-43A8-97FA-957680B10B45}"/>
              </a:ext>
            </a:extLst>
          </p:cNvPr>
          <p:cNvSpPr/>
          <p:nvPr/>
        </p:nvSpPr>
        <p:spPr>
          <a:xfrm>
            <a:off x="10190760" y="4703000"/>
            <a:ext cx="1864310" cy="5556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Guidance Response</a:t>
            </a:r>
            <a:endParaRPr lang="en-US" sz="1000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36370B-4A97-4D31-AAB8-7E59EE928ED6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8801293" y="2978370"/>
            <a:ext cx="1389467" cy="20024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8D956A0-4AE2-4049-8667-1421E2E7C549}"/>
              </a:ext>
            </a:extLst>
          </p:cNvPr>
          <p:cNvSpPr txBox="1"/>
          <p:nvPr/>
        </p:nvSpPr>
        <p:spPr>
          <a:xfrm>
            <a:off x="8985040" y="3829528"/>
            <a:ext cx="9546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evidence.detail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8BDE12F-0BF3-44BA-863C-8B30C45CCA6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72051" y="2126710"/>
            <a:ext cx="1483672" cy="326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D510BC8-AC80-4EE3-BBF3-C85306968137}"/>
              </a:ext>
            </a:extLst>
          </p:cNvPr>
          <p:cNvSpPr txBox="1"/>
          <p:nvPr/>
        </p:nvSpPr>
        <p:spPr>
          <a:xfrm>
            <a:off x="2928944" y="3652233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CC1E8F0-D6E6-459F-AE42-7CE04BCBDCB1}"/>
              </a:ext>
            </a:extLst>
          </p:cNvPr>
          <p:cNvSpPr/>
          <p:nvPr/>
        </p:nvSpPr>
        <p:spPr>
          <a:xfrm>
            <a:off x="6011857" y="1518700"/>
            <a:ext cx="6091088" cy="42300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7FA8CED-29D5-4F10-A16E-5BC46614DAC0}"/>
              </a:ext>
            </a:extLst>
          </p:cNvPr>
          <p:cNvSpPr txBox="1"/>
          <p:nvPr/>
        </p:nvSpPr>
        <p:spPr>
          <a:xfrm>
            <a:off x="7972666" y="1479843"/>
            <a:ext cx="1944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referenced resources</a:t>
            </a: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76BD1566-C29F-40E8-B8CB-28713C0DF3B9}"/>
              </a:ext>
            </a:extLst>
          </p:cNvPr>
          <p:cNvSpPr/>
          <p:nvPr/>
        </p:nvSpPr>
        <p:spPr>
          <a:xfrm>
            <a:off x="1789641" y="5106004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Guidance Response</a:t>
            </a:r>
            <a:endParaRPr lang="en-US" sz="1000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2321B26-418D-41D8-946E-2F335E536499}"/>
              </a:ext>
            </a:extLst>
          </p:cNvPr>
          <p:cNvCxnSpPr>
            <a:cxnSpLocks/>
            <a:stCxn id="5" idx="2"/>
            <a:endCxn id="204" idx="0"/>
          </p:cNvCxnSpPr>
          <p:nvPr/>
        </p:nvCxnSpPr>
        <p:spPr>
          <a:xfrm>
            <a:off x="1539896" y="2432425"/>
            <a:ext cx="1181901" cy="267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lowchart: Process 215">
            <a:extLst>
              <a:ext uri="{FF2B5EF4-FFF2-40B4-BE49-F238E27FC236}">
                <a16:creationId xmlns:a16="http://schemas.microsoft.com/office/drawing/2014/main" id="{341F127E-5432-456A-B2D0-3ABA5714DCEE}"/>
              </a:ext>
            </a:extLst>
          </p:cNvPr>
          <p:cNvSpPr/>
          <p:nvPr/>
        </p:nvSpPr>
        <p:spPr>
          <a:xfrm>
            <a:off x="613715" y="3696523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Lab Observation</a:t>
            </a:r>
          </a:p>
          <a:p>
            <a:pPr algn="ctr"/>
            <a:r>
              <a:rPr lang="en-US" sz="1000" dirty="0"/>
              <a:t>FOBT</a:t>
            </a:r>
          </a:p>
        </p:txBody>
      </p: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id="{B1BEE8AD-D4A3-4CF5-8EC9-9D3F1C58D9B9}"/>
              </a:ext>
            </a:extLst>
          </p:cNvPr>
          <p:cNvSpPr/>
          <p:nvPr/>
        </p:nvSpPr>
        <p:spPr>
          <a:xfrm>
            <a:off x="1257950" y="4421939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86C1C2-F3A0-44EF-BCA7-C2527812A692}"/>
              </a:ext>
            </a:extLst>
          </p:cNvPr>
          <p:cNvSpPr txBox="1"/>
          <p:nvPr/>
        </p:nvSpPr>
        <p:spPr>
          <a:xfrm>
            <a:off x="1943123" y="3384433"/>
            <a:ext cx="4453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6ED974-7528-4276-AACC-2C39662FF1B6}"/>
              </a:ext>
            </a:extLst>
          </p:cNvPr>
          <p:cNvSpPr/>
          <p:nvPr/>
        </p:nvSpPr>
        <p:spPr>
          <a:xfrm>
            <a:off x="367513" y="1518700"/>
            <a:ext cx="5550229" cy="42300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704C83-75AB-47C8-8624-9AA7DFD52B44}"/>
              </a:ext>
            </a:extLst>
          </p:cNvPr>
          <p:cNvSpPr txBox="1"/>
          <p:nvPr/>
        </p:nvSpPr>
        <p:spPr>
          <a:xfrm>
            <a:off x="2018156" y="1462357"/>
            <a:ext cx="208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GIC Bundle and entries</a:t>
            </a:r>
          </a:p>
        </p:txBody>
      </p:sp>
    </p:spTree>
    <p:extLst>
      <p:ext uri="{BB962C8B-B14F-4D97-AF65-F5344CB8AC3E}">
        <p14:creationId xmlns:p14="http://schemas.microsoft.com/office/powerpoint/2010/main" val="24336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408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  <vt:lpstr>PowerPoint Presentation</vt:lpstr>
      <vt:lpstr>PowerPoint Presentation</vt:lpstr>
      <vt:lpstr>DEQM Gaps In Care Bundle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Yan Heras</cp:lastModifiedBy>
  <cp:revision>21</cp:revision>
  <dcterms:created xsi:type="dcterms:W3CDTF">2020-07-08T21:07:53Z</dcterms:created>
  <dcterms:modified xsi:type="dcterms:W3CDTF">2022-11-23T23:22:38Z</dcterms:modified>
</cp:coreProperties>
</file>