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>
        <p:scale>
          <a:sx n="72" d="100"/>
          <a:sy n="72" d="100"/>
        </p:scale>
        <p:origin x="110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3006-111D-4004-8F92-98AA29A5C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3CCA5-A6F9-4500-B381-0522A57AF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5DBFC-1CF0-40AF-B8BC-13B3FF01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2376-52A7-47C4-BF56-A0F52FCE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5E2C1-3E38-45EC-863F-237309FA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923C-0CB6-4B01-9184-D1606C3F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ABC16-9341-4F81-BFF8-E9A06DFB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2830B-8E54-44CB-B821-FA9181A5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19CE-C0DB-4822-B23B-1240EA69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E33E-16DA-42E4-A498-0135C23E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3FEC0-F094-4C89-9AC5-0EB21235C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374FB-0E6E-445F-BC03-22A508421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911ED-4BF1-45FE-8D37-F96ACFA9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BF97-195E-442B-9BF5-7625A98D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EBDF-348E-4F83-AF55-CBCF4130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9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CD3C-E4B9-4CB0-8961-2AFA09A6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FA61-078C-4032-A0B4-0658935E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3894-3598-4B07-A94B-0ED728ED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35E61-E4CD-438C-B2C0-73252936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CC86-6527-48E7-AF10-956CD96D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5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90F2-6AD5-45EF-88FB-8ACE4EB3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88FD4-54A2-4F3C-822D-E8CAB69E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22A0-C892-431D-A6D3-8BB00774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38CE-D566-4AE9-96DD-3BB8BBD2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FDCA4-D6D0-49A8-B797-0FD568DB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3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6DF7-DDDD-4803-9004-487A49B1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CAF4-43DB-466E-A5BF-B38DE99E1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59A59-C77C-4AB6-9110-BBAE25B7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BEB2E-A7D5-49BA-B9C6-A5FC33B8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B996-F8B4-4834-805F-30212B09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1D2AC-094F-40DA-BBFE-DBF8F7A8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0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63B0-967E-44F1-BF6A-C9883345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2D193-B5E2-4F26-B992-CEB2E9E84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38F47-D892-4957-A4CC-A0052923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30171-5794-47BD-AC15-79F20204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24ACC-E511-4B9A-AECF-7B26C51AA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D7FD4-B7D7-4C39-B652-76F5EE06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C4E26-4B74-4210-8713-5B7174B1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79515-214B-44A4-9A94-9670884D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2F64-4E74-4A7E-8B30-8E8BE6D4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49FE8-9BF1-484E-9444-6FD8DC15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E7F3D-F7DA-40FA-B83B-D372D7EA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02C1E-1BAA-4E60-9621-100518C7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91C8A-0C15-4F9C-A867-7414B524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4E745-9C10-4332-9157-BA92C624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DD6FF-7962-4E0D-A2B3-A14EE44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0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D5C7-F5B4-4A04-BBEC-09C3F0C5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0F32-282E-4A26-B8E9-98646780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3BD40-C6B6-475B-AEDB-D8A910DF4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51D4E-795F-479F-A70B-5B3D2B93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E3194-570F-4F19-B099-9C528973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631EE-CBEC-40E3-9B2C-FF135E51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3EA2-40EC-479A-BEA4-74FBD871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466C5-4743-42DC-8E26-3A1484A7F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E7D60-05F3-4DFC-B41C-65D6D9B35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97FFB-C46D-4769-921F-8C91730B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3F4BE-53B0-45EC-AB79-12D6E4E4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E82BD-BCF4-48CB-A601-20D770CA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9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0A8A0-CD93-4F6D-895B-B5DA2C42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378EE-3E39-4E8F-98F8-E1EE9E06F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18BF0-F4A4-41D5-A7A5-ED3C6BF83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BD49B-BC6D-4065-97F6-E22D565E4F2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CF2B1-00F9-4820-AF7F-BD0438CA4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32E7-C454-432F-9EE8-892009707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5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2BD032-5E93-4CA6-8D3A-9C491E326572}"/>
              </a:ext>
            </a:extLst>
          </p:cNvPr>
          <p:cNvSpPr/>
          <p:nvPr/>
        </p:nvSpPr>
        <p:spPr>
          <a:xfrm>
            <a:off x="1242874" y="2192784"/>
            <a:ext cx="10433311" cy="40321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74245-25B3-4FA2-A0B7-92212D91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1-5 Gaps in Care Reporting Scenario</a:t>
            </a: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E7A6692E-AF7F-4E93-825B-F1C6EAE5096A}"/>
              </a:ext>
            </a:extLst>
          </p:cNvPr>
          <p:cNvSpPr/>
          <p:nvPr/>
        </p:nvSpPr>
        <p:spPr>
          <a:xfrm>
            <a:off x="3531577" y="3016251"/>
            <a:ext cx="5427785" cy="961292"/>
          </a:xfrm>
          <a:prstGeom prst="utur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79CAF82E-B6E2-4DF6-87A3-5E875E82F0A9}"/>
              </a:ext>
            </a:extLst>
          </p:cNvPr>
          <p:cNvSpPr/>
          <p:nvPr/>
        </p:nvSpPr>
        <p:spPr>
          <a:xfrm flipH="1" flipV="1">
            <a:off x="3346939" y="4360258"/>
            <a:ext cx="5498122" cy="1043353"/>
          </a:xfrm>
          <a:prstGeom prst="utur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A95AEE-78F5-4A8F-A338-8CFC1E4A457E}"/>
              </a:ext>
            </a:extLst>
          </p:cNvPr>
          <p:cNvSpPr/>
          <p:nvPr/>
        </p:nvSpPr>
        <p:spPr>
          <a:xfrm>
            <a:off x="2730745" y="3661388"/>
            <a:ext cx="1992923" cy="961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5F827A-3D07-44CB-A3B3-105DD19C0E5D}"/>
              </a:ext>
            </a:extLst>
          </p:cNvPr>
          <p:cNvSpPr/>
          <p:nvPr/>
        </p:nvSpPr>
        <p:spPr>
          <a:xfrm>
            <a:off x="7759211" y="3729285"/>
            <a:ext cx="1992923" cy="961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52AFC1-25B9-4D0D-8631-F99658C75EDE}"/>
              </a:ext>
            </a:extLst>
          </p:cNvPr>
          <p:cNvSpPr/>
          <p:nvPr/>
        </p:nvSpPr>
        <p:spPr>
          <a:xfrm>
            <a:off x="4132384" y="2574380"/>
            <a:ext cx="3927231" cy="3739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$care-gaps Operation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376FAE-3409-4BAA-8930-8E8CA8E6E99C}"/>
              </a:ext>
            </a:extLst>
          </p:cNvPr>
          <p:cNvSpPr/>
          <p:nvPr/>
        </p:nvSpPr>
        <p:spPr>
          <a:xfrm>
            <a:off x="4293576" y="5551436"/>
            <a:ext cx="3903785" cy="3855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Return DEQM </a:t>
            </a:r>
            <a:r>
              <a:rPr lang="en-US" dirty="0"/>
              <a:t>Gaps in Care Bundle(s)</a:t>
            </a:r>
          </a:p>
        </p:txBody>
      </p:sp>
    </p:spTree>
    <p:extLst>
      <p:ext uri="{BB962C8B-B14F-4D97-AF65-F5344CB8AC3E}">
        <p14:creationId xmlns:p14="http://schemas.microsoft.com/office/powerpoint/2010/main" val="195115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D593A1-C4E8-42AA-849B-3A82F0BB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1" y="0"/>
            <a:ext cx="9177057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DB2DFF4-C41B-4E00-AD77-D82560AC909C}"/>
              </a:ext>
            </a:extLst>
          </p:cNvPr>
          <p:cNvSpPr/>
          <p:nvPr/>
        </p:nvSpPr>
        <p:spPr>
          <a:xfrm rot="19268669">
            <a:off x="6291686" y="3427791"/>
            <a:ext cx="5122400" cy="26501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61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51DD9-4A88-4235-9BBC-6F8248D3C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28" y="2734686"/>
            <a:ext cx="1686160" cy="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926AC-D41E-489E-9E28-5D845B96E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986" y="2734686"/>
            <a:ext cx="1343212" cy="89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6F7963-6581-43BE-9E7F-8BDA81784165}"/>
              </a:ext>
            </a:extLst>
          </p:cNvPr>
          <p:cNvSpPr txBox="1"/>
          <p:nvPr/>
        </p:nvSpPr>
        <p:spPr>
          <a:xfrm>
            <a:off x="2053508" y="2365354"/>
            <a:ext cx="24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Clinical Care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65FE0-68B6-4D06-8FE7-6D57A86A1386}"/>
              </a:ext>
            </a:extLst>
          </p:cNvPr>
          <p:cNvSpPr txBox="1"/>
          <p:nvPr/>
        </p:nvSpPr>
        <p:spPr>
          <a:xfrm>
            <a:off x="7397412" y="2390287"/>
            <a:ext cx="24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Measurement Analytics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364A5-2F61-491E-85C5-A45107F42F18}"/>
              </a:ext>
            </a:extLst>
          </p:cNvPr>
          <p:cNvSpPr txBox="1"/>
          <p:nvPr/>
        </p:nvSpPr>
        <p:spPr>
          <a:xfrm>
            <a:off x="2191868" y="3630161"/>
            <a:ext cx="196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Workflow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1BEA0-6F5D-41B6-A27E-8F3C8D414EAA}"/>
              </a:ext>
            </a:extLst>
          </p:cNvPr>
          <p:cNvSpPr txBox="1"/>
          <p:nvPr/>
        </p:nvSpPr>
        <p:spPr>
          <a:xfrm>
            <a:off x="7620942" y="3639687"/>
            <a:ext cx="260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Payer, Reporting Vendor, or internal analytics (etc.)  Workflow</a:t>
            </a: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FCB7ECAA-0639-4672-BDA9-A170E44587B7}"/>
              </a:ext>
            </a:extLst>
          </p:cNvPr>
          <p:cNvSpPr/>
          <p:nvPr/>
        </p:nvSpPr>
        <p:spPr>
          <a:xfrm rot="10800000">
            <a:off x="3173308" y="4470684"/>
            <a:ext cx="5503178" cy="12291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C030E331-0328-48B5-A310-F7957778A8AB}"/>
              </a:ext>
            </a:extLst>
          </p:cNvPr>
          <p:cNvSpPr/>
          <p:nvPr/>
        </p:nvSpPr>
        <p:spPr>
          <a:xfrm>
            <a:off x="3173308" y="1053870"/>
            <a:ext cx="5503178" cy="12291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BFFB6B-5BCD-4085-A7BC-0DE37F1FBD19}"/>
              </a:ext>
            </a:extLst>
          </p:cNvPr>
          <p:cNvSpPr txBox="1"/>
          <p:nvPr/>
        </p:nvSpPr>
        <p:spPr>
          <a:xfrm>
            <a:off x="4016388" y="4711043"/>
            <a:ext cx="394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on the Measure criteria, the Measurement Analytics system,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genereeates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report showing open or closed gaps of Patient(s) for that measure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B7C70-EE1D-4FF4-999F-B17F95108ED0}"/>
              </a:ext>
            </a:extLst>
          </p:cNvPr>
          <p:cNvSpPr txBox="1"/>
          <p:nvPr/>
        </p:nvSpPr>
        <p:spPr>
          <a:xfrm>
            <a:off x="3954098" y="1474895"/>
            <a:ext cx="394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Clinical Care Systems request a report on one or more patient’s Care Gap Information based on Measure(s) criteria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6914B4-30E5-4C02-82CB-19562C923CBC}"/>
              </a:ext>
            </a:extLst>
          </p:cNvPr>
          <p:cNvSpPr/>
          <p:nvPr/>
        </p:nvSpPr>
        <p:spPr>
          <a:xfrm>
            <a:off x="5432425" y="3244850"/>
            <a:ext cx="13271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FHIR-28299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0485C2-256E-4327-ADE8-1542C56E30CE}"/>
              </a:ext>
            </a:extLst>
          </p:cNvPr>
          <p:cNvSpPr/>
          <p:nvPr/>
        </p:nvSpPr>
        <p:spPr>
          <a:xfrm>
            <a:off x="5432425" y="3244850"/>
            <a:ext cx="13271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FHIR-28299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571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573464" y="5479177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evaluatedResources</a:t>
            </a:r>
            <a:endParaRPr lang="en-US" sz="9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u="sng" dirty="0" err="1"/>
              <a:t>section.focus</a:t>
            </a:r>
            <a:endParaRPr lang="en-US" sz="900" b="1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in Care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512983" y="5316815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Measure Report  </a:t>
            </a:r>
            <a:r>
              <a:rPr lang="en-US" sz="1000" dirty="0"/>
              <a:t>Colorectal Cancer Screening</a:t>
            </a:r>
          </a:p>
          <a:p>
            <a:pPr algn="ctr"/>
            <a:r>
              <a:rPr lang="en-US" sz="1000" dirty="0"/>
              <a:t>Closed Gap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7500F27-C043-4884-B858-531EC9938AD3}"/>
              </a:ext>
            </a:extLst>
          </p:cNvPr>
          <p:cNvSpPr/>
          <p:nvPr/>
        </p:nvSpPr>
        <p:spPr>
          <a:xfrm>
            <a:off x="6512985" y="1664318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Measure Report  </a:t>
            </a:r>
            <a:r>
              <a:rPr lang="en-US" sz="1000" dirty="0"/>
              <a:t>Pneumococcal Flu Vaccine</a:t>
            </a:r>
          </a:p>
          <a:p>
            <a:pPr algn="ctr"/>
            <a:r>
              <a:rPr lang="en-US" sz="1000" dirty="0"/>
              <a:t>Open Gap</a:t>
            </a:r>
            <a:endParaRPr lang="en-US" sz="1600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Patient*</a:t>
            </a:r>
          </a:p>
          <a:p>
            <a:pPr algn="ctr"/>
            <a:r>
              <a:rPr lang="en-US" sz="900" dirty="0"/>
              <a:t>Age 63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19CA935-C43E-4C7B-959F-7553D355F5AF}"/>
              </a:ext>
            </a:extLst>
          </p:cNvPr>
          <p:cNvSpPr/>
          <p:nvPr/>
        </p:nvSpPr>
        <p:spPr>
          <a:xfrm>
            <a:off x="9589718" y="4652717"/>
            <a:ext cx="1864311" cy="81033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Procedure</a:t>
            </a:r>
          </a:p>
          <a:p>
            <a:pPr algn="ctr"/>
            <a:r>
              <a:rPr lang="en-US" sz="1000" dirty="0"/>
              <a:t>Colonoscopy</a:t>
            </a:r>
          </a:p>
          <a:p>
            <a:pPr algn="ctr"/>
            <a:r>
              <a:rPr lang="en-US" sz="1000" dirty="0"/>
              <a:t>9/10/2018</a:t>
            </a:r>
          </a:p>
          <a:p>
            <a:pPr algn="ctr"/>
            <a:r>
              <a:rPr lang="en-US" sz="1000" dirty="0"/>
              <a:t>Numerator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608891" y="5650790"/>
            <a:ext cx="1864310" cy="77935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Lab Observation</a:t>
            </a:r>
          </a:p>
          <a:p>
            <a:pPr algn="ctr"/>
            <a:r>
              <a:rPr lang="en-US" sz="1000" dirty="0"/>
              <a:t>FOBT</a:t>
            </a:r>
          </a:p>
          <a:p>
            <a:pPr algn="ctr"/>
            <a:r>
              <a:rPr lang="en-US" sz="1000" dirty="0"/>
              <a:t>10/1/2019</a:t>
            </a:r>
          </a:p>
          <a:p>
            <a:pPr algn="ctr"/>
            <a:r>
              <a:rPr lang="en-US" sz="1000" dirty="0"/>
              <a:t>Numerator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Organization</a:t>
            </a:r>
          </a:p>
          <a:p>
            <a:pPr algn="ctr"/>
            <a:r>
              <a:rPr lang="en-US" sz="1000" dirty="0"/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473895" y="3491770"/>
            <a:ext cx="1864311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Measure Report  </a:t>
            </a:r>
            <a:r>
              <a:rPr lang="en-US" sz="1000" dirty="0"/>
              <a:t>Breast Cancer Screening</a:t>
            </a:r>
          </a:p>
          <a:p>
            <a:pPr algn="ctr"/>
            <a:r>
              <a:rPr lang="en-US" sz="1000" dirty="0"/>
              <a:t>Closed Gap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1DB9DC-D22B-48E0-8C9B-C862EBB7828B}"/>
              </a:ext>
            </a:extLst>
          </p:cNvPr>
          <p:cNvSpPr/>
          <p:nvPr/>
        </p:nvSpPr>
        <p:spPr>
          <a:xfrm>
            <a:off x="9368465" y="1533622"/>
            <a:ext cx="1956427" cy="9623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Note no data in Server’s system for this patient and measure so no resources returned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396629" cy="179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585318" y="3458081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Procedure</a:t>
            </a:r>
          </a:p>
          <a:p>
            <a:pPr algn="ctr"/>
            <a:r>
              <a:rPr lang="en-US" sz="1000" dirty="0"/>
              <a:t>Bilateral Mastectomy</a:t>
            </a:r>
          </a:p>
          <a:p>
            <a:pPr algn="ctr"/>
            <a:r>
              <a:rPr lang="en-US" sz="1000" dirty="0"/>
              <a:t>8/2/2010</a:t>
            </a:r>
          </a:p>
          <a:p>
            <a:pPr algn="ctr"/>
            <a:r>
              <a:rPr lang="en-US" sz="1000" dirty="0"/>
              <a:t>Denominator Exclusion</a:t>
            </a:r>
            <a:endParaRPr lang="en-US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EBDC5A-F99E-4A15-AA65-F4C1D38FD6E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116354" y="2052748"/>
            <a:ext cx="1396631" cy="185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3865546"/>
            <a:ext cx="1357541" cy="4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13B543-3208-4E95-AA9D-0EBC71D1833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8377294" y="5057884"/>
            <a:ext cx="1212424" cy="64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8377294" y="5705245"/>
            <a:ext cx="1231597" cy="33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8338206" y="3846511"/>
            <a:ext cx="1247112" cy="1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id="{7A044D70-BFF3-405C-AFEC-F728F8A25F68}"/>
              </a:ext>
            </a:extLst>
          </p:cNvPr>
          <p:cNvSpPr/>
          <p:nvPr/>
        </p:nvSpPr>
        <p:spPr>
          <a:xfrm>
            <a:off x="593447" y="1901502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Detected Issue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185091-BF8F-45FC-9DB1-E755F747556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5112863" y="2044765"/>
            <a:ext cx="1400122" cy="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400120" cy="366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5112863" y="2044765"/>
            <a:ext cx="1361032" cy="1820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C8ABBC1-0904-4EA0-8C65-AA8BE906F756}"/>
              </a:ext>
            </a:extLst>
          </p:cNvPr>
          <p:cNvCxnSpPr>
            <a:cxnSpLocks/>
            <a:stCxn id="90" idx="2"/>
            <a:endCxn id="13" idx="0"/>
          </p:cNvCxnSpPr>
          <p:nvPr/>
        </p:nvCxnSpPr>
        <p:spPr>
          <a:xfrm>
            <a:off x="1525603" y="2678362"/>
            <a:ext cx="3491" cy="84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*QI Core Patient is also pointed to by all GIC Measure Reports, QI Core Procedure, and QI Core  Lab Observations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290B5F1-CC69-4E1F-9527-F65449A6A6EC}"/>
              </a:ext>
            </a:extLst>
          </p:cNvPr>
          <p:cNvCxnSpPr>
            <a:cxnSpLocks/>
            <a:stCxn id="4" idx="0"/>
            <a:endCxn id="90" idx="3"/>
          </p:cNvCxnSpPr>
          <p:nvPr/>
        </p:nvCxnSpPr>
        <p:spPr>
          <a:xfrm flipH="1" flipV="1">
            <a:off x="2457758" y="2289932"/>
            <a:ext cx="1726441" cy="12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section.entry</a:t>
            </a:r>
            <a:endParaRPr lang="en-US" sz="9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entry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45027ED-24A2-40DB-9553-7009A7A32891}"/>
              </a:ext>
            </a:extLst>
          </p:cNvPr>
          <p:cNvSpPr txBox="1"/>
          <p:nvPr/>
        </p:nvSpPr>
        <p:spPr>
          <a:xfrm>
            <a:off x="5537634" y="19355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entry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9059DA-7DB3-4460-90B7-CE9A7DFACF8F}"/>
              </a:ext>
            </a:extLst>
          </p:cNvPr>
          <p:cNvSpPr txBox="1"/>
          <p:nvPr/>
        </p:nvSpPr>
        <p:spPr>
          <a:xfrm>
            <a:off x="8583074" y="3712990"/>
            <a:ext cx="7038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Evaluated</a:t>
            </a:r>
          </a:p>
          <a:p>
            <a:r>
              <a:rPr lang="en-US" sz="900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91793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212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Figure 1-5 Gaps in Care Reporting Scenario</vt:lpstr>
      <vt:lpstr>PowerPoint Presentation</vt:lpstr>
      <vt:lpstr>PowerPoint Presentation</vt:lpstr>
      <vt:lpstr>Gaps in Care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Michaelsen, Linda J</dc:creator>
  <cp:lastModifiedBy>Michaelsen, Linda J</cp:lastModifiedBy>
  <cp:revision>11</cp:revision>
  <dcterms:created xsi:type="dcterms:W3CDTF">2020-07-08T21:07:53Z</dcterms:created>
  <dcterms:modified xsi:type="dcterms:W3CDTF">2021-03-07T16:35:41Z</dcterms:modified>
</cp:coreProperties>
</file>