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4860" r:id="rId5"/>
    <p:sldId id="4863" r:id="rId6"/>
    <p:sldId id="4864" r:id="rId7"/>
    <p:sldId id="48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Text">
  <p:cSld name="1-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4"/>
          <p:cNvCxnSpPr/>
          <p:nvPr/>
        </p:nvCxnSpPr>
        <p:spPr>
          <a:xfrm>
            <a:off x="609600" y="275167"/>
            <a:ext cx="0" cy="1043517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19150" y="1513192"/>
            <a:ext cx="10971844" cy="450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14"/>
          <p:cNvCxnSpPr/>
          <p:nvPr/>
        </p:nvCxnSpPr>
        <p:spPr>
          <a:xfrm>
            <a:off x="1305984" y="6184900"/>
            <a:ext cx="0" cy="510117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4"/>
          <p:cNvCxnSpPr/>
          <p:nvPr/>
        </p:nvCxnSpPr>
        <p:spPr>
          <a:xfrm>
            <a:off x="10174816" y="6389683"/>
            <a:ext cx="45931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10217150" y="6411413"/>
            <a:ext cx="361951" cy="2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5957" y="6036324"/>
            <a:ext cx="445587" cy="658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260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ECF9-89E2-4946-9684-BE18EDC3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8F56-E215-4682-B688-10459919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The source for the other diagrams on the home page is in the FHIR Quality Measure IG repository</a:t>
            </a:r>
          </a:p>
        </p:txBody>
      </p:sp>
    </p:spTree>
    <p:extLst>
      <p:ext uri="{BB962C8B-B14F-4D97-AF65-F5344CB8AC3E}">
        <p14:creationId xmlns:p14="http://schemas.microsoft.com/office/powerpoint/2010/main" val="375566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6294329" y="1355062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3347439" y="1355063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2554014" y="2238702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5260427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7966840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3907221" y="1654431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3907220" y="2632840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29B8AD1-13E9-444A-B7CD-6C4120D04F71}"/>
              </a:ext>
            </a:extLst>
          </p:cNvPr>
          <p:cNvSpPr/>
          <p:nvPr/>
        </p:nvSpPr>
        <p:spPr>
          <a:xfrm>
            <a:off x="2609021" y="375879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1DD1B9B-200A-438F-A0E4-6C248ED5CD59}"/>
              </a:ext>
            </a:extLst>
          </p:cNvPr>
          <p:cNvSpPr/>
          <p:nvPr/>
        </p:nvSpPr>
        <p:spPr>
          <a:xfrm>
            <a:off x="3587429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8BA4365-A150-4FD6-9FEF-8FA2C956CAF6}"/>
              </a:ext>
            </a:extLst>
          </p:cNvPr>
          <p:cNvSpPr/>
          <p:nvPr/>
        </p:nvSpPr>
        <p:spPr>
          <a:xfrm>
            <a:off x="4565837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B8A07A9-79C6-4050-8CE1-EF7EAEFD078B}"/>
              </a:ext>
            </a:extLst>
          </p:cNvPr>
          <p:cNvSpPr/>
          <p:nvPr/>
        </p:nvSpPr>
        <p:spPr>
          <a:xfrm>
            <a:off x="5544245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71AA151A-D77F-4A87-9B7C-4C202BBB397A}"/>
              </a:ext>
            </a:extLst>
          </p:cNvPr>
          <p:cNvSpPr/>
          <p:nvPr/>
        </p:nvSpPr>
        <p:spPr>
          <a:xfrm>
            <a:off x="6500175" y="3516477"/>
            <a:ext cx="988919" cy="969264"/>
          </a:xfrm>
          <a:prstGeom prst="notchedRightArrow">
            <a:avLst>
              <a:gd name="adj1" fmla="val 50000"/>
              <a:gd name="adj2" fmla="val 54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7076088" y="2585544"/>
            <a:ext cx="809298" cy="94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3767029" y="973328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Scenarios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599513" y="982898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Scenarios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4027223" y="4255626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2D3CEE-27B0-4207-97AA-96A4BCA75AD0}"/>
              </a:ext>
            </a:extLst>
          </p:cNvPr>
          <p:cNvSpPr/>
          <p:nvPr/>
        </p:nvSpPr>
        <p:spPr>
          <a:xfrm>
            <a:off x="2970963" y="477310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078174-DD93-4B60-9E10-D033CB23A4AC}"/>
              </a:ext>
            </a:extLst>
          </p:cNvPr>
          <p:cNvSpPr/>
          <p:nvPr/>
        </p:nvSpPr>
        <p:spPr>
          <a:xfrm>
            <a:off x="2970963" y="5297152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A1A947-A48B-4F73-B101-F4DEB368CFD1}"/>
              </a:ext>
            </a:extLst>
          </p:cNvPr>
          <p:cNvSpPr/>
          <p:nvPr/>
        </p:nvSpPr>
        <p:spPr>
          <a:xfrm>
            <a:off x="2970963" y="5821199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6A7B3C-087B-4086-B8CF-BC973DE13751}"/>
              </a:ext>
            </a:extLst>
          </p:cNvPr>
          <p:cNvSpPr/>
          <p:nvPr/>
        </p:nvSpPr>
        <p:spPr>
          <a:xfrm>
            <a:off x="6033449" y="476307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EDC90-8346-42AF-973D-DFB42CF7DC56}"/>
              </a:ext>
            </a:extLst>
          </p:cNvPr>
          <p:cNvSpPr/>
          <p:nvPr/>
        </p:nvSpPr>
        <p:spPr>
          <a:xfrm>
            <a:off x="6033449" y="529048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283339-11C6-4E92-841E-B25BDA2A2054}"/>
              </a:ext>
            </a:extLst>
          </p:cNvPr>
          <p:cNvSpPr/>
          <p:nvPr/>
        </p:nvSpPr>
        <p:spPr>
          <a:xfrm>
            <a:off x="6033449" y="581453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936F3F-CEDB-4BD7-9BDE-1379D8563790}"/>
              </a:ext>
            </a:extLst>
          </p:cNvPr>
          <p:cNvSpPr txBox="1"/>
          <p:nvPr/>
        </p:nvSpPr>
        <p:spPr>
          <a:xfrm>
            <a:off x="3464757" y="4773105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C4D0D-AD37-4542-9E9E-509CC721F37E}"/>
              </a:ext>
            </a:extLst>
          </p:cNvPr>
          <p:cNvSpPr txBox="1"/>
          <p:nvPr/>
        </p:nvSpPr>
        <p:spPr>
          <a:xfrm>
            <a:off x="3453535" y="5303720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20F5C-FA4B-4797-90DD-A97C755C3F4D}"/>
              </a:ext>
            </a:extLst>
          </p:cNvPr>
          <p:cNvSpPr txBox="1"/>
          <p:nvPr/>
        </p:nvSpPr>
        <p:spPr>
          <a:xfrm>
            <a:off x="3464757" y="583542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C1126-8A72-43E0-81B6-CDB1970A707E}"/>
              </a:ext>
            </a:extLst>
          </p:cNvPr>
          <p:cNvSpPr txBox="1"/>
          <p:nvPr/>
        </p:nvSpPr>
        <p:spPr>
          <a:xfrm>
            <a:off x="6548289" y="474695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F38669-ACCD-4463-89D1-B738E5C4071D}"/>
              </a:ext>
            </a:extLst>
          </p:cNvPr>
          <p:cNvSpPr txBox="1"/>
          <p:nvPr/>
        </p:nvSpPr>
        <p:spPr>
          <a:xfrm>
            <a:off x="6537067" y="527757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EA77-8354-472A-B825-A49D042C6325}"/>
              </a:ext>
            </a:extLst>
          </p:cNvPr>
          <p:cNvSpPr txBox="1"/>
          <p:nvPr/>
        </p:nvSpPr>
        <p:spPr>
          <a:xfrm>
            <a:off x="6548289" y="5809279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List</a:t>
            </a:r>
          </a:p>
        </p:txBody>
      </p:sp>
    </p:spTree>
    <p:extLst>
      <p:ext uri="{BB962C8B-B14F-4D97-AF65-F5344CB8AC3E}">
        <p14:creationId xmlns:p14="http://schemas.microsoft.com/office/powerpoint/2010/main" val="155135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5677417" y="1368040"/>
            <a:ext cx="3516244" cy="3774892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1677418" y="1368040"/>
            <a:ext cx="3638342" cy="3774892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8341256" y="2610429"/>
            <a:ext cx="1822429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2479210" y="1938971"/>
            <a:ext cx="2604948" cy="1261007"/>
          </a:xfrm>
          <a:prstGeom prst="circularArrow">
            <a:avLst>
              <a:gd name="adj1" fmla="val 3309"/>
              <a:gd name="adj2" fmla="val 761917"/>
              <a:gd name="adj3" fmla="val 21018354"/>
              <a:gd name="adj4" fmla="val 10666627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2455989" y="2785132"/>
            <a:ext cx="2628169" cy="1356979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650853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6339588" y="2960868"/>
            <a:ext cx="1955225" cy="1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2329474" y="5253698"/>
            <a:ext cx="20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Exchange Scenarios: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339588" y="5259860"/>
            <a:ext cx="212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 Scenarios: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3557E3-0CAD-984F-A138-ED1F380E79BA}"/>
              </a:ext>
            </a:extLst>
          </p:cNvPr>
          <p:cNvGrpSpPr/>
          <p:nvPr/>
        </p:nvGrpSpPr>
        <p:grpSpPr>
          <a:xfrm>
            <a:off x="1373867" y="883408"/>
            <a:ext cx="4965722" cy="969264"/>
            <a:chOff x="1458252" y="478790"/>
            <a:chExt cx="4880073" cy="969264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729B8AD1-13E9-444A-B7CD-6C4120D04F71}"/>
                </a:ext>
              </a:extLst>
            </p:cNvPr>
            <p:cNvSpPr/>
            <p:nvPr/>
          </p:nvSpPr>
          <p:spPr>
            <a:xfrm>
              <a:off x="1458252" y="721106"/>
              <a:ext cx="978408" cy="4846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81DD1B9B-200A-438F-A0E4-6C248ED5CD59}"/>
                </a:ext>
              </a:extLst>
            </p:cNvPr>
            <p:cNvSpPr/>
            <p:nvPr/>
          </p:nvSpPr>
          <p:spPr>
            <a:xfrm>
              <a:off x="2436660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08BA4365-A150-4FD6-9FEF-8FA2C956CAF6}"/>
                </a:ext>
              </a:extLst>
            </p:cNvPr>
            <p:cNvSpPr/>
            <p:nvPr/>
          </p:nvSpPr>
          <p:spPr>
            <a:xfrm>
              <a:off x="3415068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3B8A07A9-79C6-4050-8CE1-EF7EAEFD078B}"/>
                </a:ext>
              </a:extLst>
            </p:cNvPr>
            <p:cNvSpPr/>
            <p:nvPr/>
          </p:nvSpPr>
          <p:spPr>
            <a:xfrm>
              <a:off x="4393476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Notched Right 19">
              <a:extLst>
                <a:ext uri="{FF2B5EF4-FFF2-40B4-BE49-F238E27FC236}">
                  <a16:creationId xmlns:a16="http://schemas.microsoft.com/office/drawing/2014/main" id="{71AA151A-D77F-4A87-9B7C-4C202BBB397A}"/>
                </a:ext>
              </a:extLst>
            </p:cNvPr>
            <p:cNvSpPr/>
            <p:nvPr/>
          </p:nvSpPr>
          <p:spPr>
            <a:xfrm>
              <a:off x="5349406" y="478790"/>
              <a:ext cx="988919" cy="969264"/>
            </a:xfrm>
            <a:prstGeom prst="notchedRightArrow">
              <a:avLst>
                <a:gd name="adj1" fmla="val 50000"/>
                <a:gd name="adj2" fmla="val 548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2444949" y="776751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6DA874-73EC-BD4A-B710-73713864466C}"/>
              </a:ext>
            </a:extLst>
          </p:cNvPr>
          <p:cNvGrpSpPr/>
          <p:nvPr/>
        </p:nvGrpSpPr>
        <p:grpSpPr>
          <a:xfrm>
            <a:off x="6497766" y="3500792"/>
            <a:ext cx="1913447" cy="918761"/>
            <a:chOff x="6796559" y="3235267"/>
            <a:chExt cx="1913447" cy="918761"/>
          </a:xfrm>
        </p:grpSpPr>
        <p:sp>
          <p:nvSpPr>
            <p:cNvPr id="59" name="Snip Single Corner Rectangle 58">
              <a:extLst>
                <a:ext uri="{FF2B5EF4-FFF2-40B4-BE49-F238E27FC236}">
                  <a16:creationId xmlns:a16="http://schemas.microsoft.com/office/drawing/2014/main" id="{A57D1F6A-D447-164F-A432-DFE0DA3047FB}"/>
                </a:ext>
              </a:extLst>
            </p:cNvPr>
            <p:cNvSpPr/>
            <p:nvPr/>
          </p:nvSpPr>
          <p:spPr>
            <a:xfrm>
              <a:off x="6843003" y="3235267"/>
              <a:ext cx="1702641" cy="91876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AC1126-8A72-43E0-81B6-CDB1970A707E}"/>
                </a:ext>
              </a:extLst>
            </p:cNvPr>
            <p:cNvSpPr txBox="1"/>
            <p:nvPr/>
          </p:nvSpPr>
          <p:spPr>
            <a:xfrm>
              <a:off x="6811245" y="3241146"/>
              <a:ext cx="1592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individual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F38669-ACCD-4463-89D1-B738E5C4071D}"/>
                </a:ext>
              </a:extLst>
            </p:cNvPr>
            <p:cNvSpPr txBox="1"/>
            <p:nvPr/>
          </p:nvSpPr>
          <p:spPr>
            <a:xfrm>
              <a:off x="6811245" y="3528554"/>
              <a:ext cx="1280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summary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76EA77-8354-472A-B825-A49D042C6325}"/>
                </a:ext>
              </a:extLst>
            </p:cNvPr>
            <p:cNvSpPr txBox="1"/>
            <p:nvPr/>
          </p:nvSpPr>
          <p:spPr>
            <a:xfrm>
              <a:off x="6796559" y="3815474"/>
              <a:ext cx="191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patient-list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7C10D4D-E94F-E142-91D7-2B14A108A1E4}"/>
              </a:ext>
            </a:extLst>
          </p:cNvPr>
          <p:cNvSpPr txBox="1"/>
          <p:nvPr/>
        </p:nvSpPr>
        <p:spPr>
          <a:xfrm>
            <a:off x="1517598" y="5602473"/>
            <a:ext cx="383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Data, Collect Data, Subscription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C9073-E7FB-DE4B-9FC4-E36D1CFA9550}"/>
              </a:ext>
            </a:extLst>
          </p:cNvPr>
          <p:cNvGrpSpPr/>
          <p:nvPr/>
        </p:nvGrpSpPr>
        <p:grpSpPr>
          <a:xfrm>
            <a:off x="2707669" y="4207298"/>
            <a:ext cx="2124808" cy="664084"/>
            <a:chOff x="2862110" y="2885008"/>
            <a:chExt cx="2247060" cy="583024"/>
          </a:xfrm>
        </p:grpSpPr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0854D18C-8904-5248-9E54-B9A7993466BA}"/>
                </a:ext>
              </a:extLst>
            </p:cNvPr>
            <p:cNvSpPr/>
            <p:nvPr/>
          </p:nvSpPr>
          <p:spPr>
            <a:xfrm>
              <a:off x="2862110" y="2885008"/>
              <a:ext cx="2247060" cy="583024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12CC0E-364C-4B40-941C-ECFBE718FD91}"/>
                </a:ext>
              </a:extLst>
            </p:cNvPr>
            <p:cNvSpPr txBox="1"/>
            <p:nvPr/>
          </p:nvSpPr>
          <p:spPr>
            <a:xfrm>
              <a:off x="2921276" y="3024531"/>
              <a:ext cx="2153285" cy="297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data-collection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579A05-9DD2-BC46-8BE8-67B089111F3E}"/>
              </a:ext>
            </a:extLst>
          </p:cNvPr>
          <p:cNvSpPr txBox="1"/>
          <p:nvPr/>
        </p:nvSpPr>
        <p:spPr>
          <a:xfrm>
            <a:off x="7017426" y="5599276"/>
            <a:ext cx="6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4470314" y="2613368"/>
            <a:ext cx="1869274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Consumers/</a:t>
            </a:r>
          </a:p>
          <a:p>
            <a:pPr algn="ctr"/>
            <a:r>
              <a:rPr lang="en-US" dirty="0"/>
              <a:t>Reporters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1326792" y="2660940"/>
            <a:ext cx="1869274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Producers</a:t>
            </a:r>
          </a:p>
        </p:txBody>
      </p:sp>
    </p:spTree>
    <p:extLst>
      <p:ext uri="{BB962C8B-B14F-4D97-AF65-F5344CB8AC3E}">
        <p14:creationId xmlns:p14="http://schemas.microsoft.com/office/powerpoint/2010/main" val="392783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12AAC12-A642-2D53-3DF6-D414DD52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Reporting – Ecosystem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FDB10-F6A8-9E33-9F1F-5CEA1C5673EA}"/>
              </a:ext>
            </a:extLst>
          </p:cNvPr>
          <p:cNvSpPr/>
          <p:nvPr/>
        </p:nvSpPr>
        <p:spPr>
          <a:xfrm>
            <a:off x="4017197" y="4431398"/>
            <a:ext cx="1539832" cy="905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B428D-92AB-4618-98C2-CBB747702124}"/>
              </a:ext>
            </a:extLst>
          </p:cNvPr>
          <p:cNvSpPr/>
          <p:nvPr/>
        </p:nvSpPr>
        <p:spPr>
          <a:xfrm>
            <a:off x="7096861" y="4431398"/>
            <a:ext cx="1539832" cy="905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4751-0B08-2ED3-7DA0-4F4D86A2B223}"/>
              </a:ext>
            </a:extLst>
          </p:cNvPr>
          <p:cNvSpPr txBox="1"/>
          <p:nvPr/>
        </p:nvSpPr>
        <p:spPr>
          <a:xfrm>
            <a:off x="5012535" y="3234402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296F8FE-E234-557D-558C-170B80C964B8}"/>
              </a:ext>
            </a:extLst>
          </p:cNvPr>
          <p:cNvSpPr/>
          <p:nvPr/>
        </p:nvSpPr>
        <p:spPr>
          <a:xfrm>
            <a:off x="5320580" y="3511400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AB254-30B8-3E51-2314-209F392C4D68}"/>
              </a:ext>
            </a:extLst>
          </p:cNvPr>
          <p:cNvSpPr/>
          <p:nvPr/>
        </p:nvSpPr>
        <p:spPr>
          <a:xfrm>
            <a:off x="5557028" y="1802169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Authority/</a:t>
            </a:r>
          </a:p>
          <a:p>
            <a:pPr algn="ctr"/>
            <a:r>
              <a:rPr lang="en-US" sz="1400" dirty="0"/>
              <a:t>Agency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5E0B-23B0-7DB8-4B60-BD2DB5638FC6}"/>
              </a:ext>
            </a:extLst>
          </p:cNvPr>
          <p:cNvSpPr txBox="1"/>
          <p:nvPr/>
        </p:nvSpPr>
        <p:spPr>
          <a:xfrm>
            <a:off x="6013016" y="4228167"/>
            <a:ext cx="60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Report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45158A6F-A091-B4B0-511F-CE190B1AF9B6}"/>
              </a:ext>
            </a:extLst>
          </p:cNvPr>
          <p:cNvSpPr/>
          <p:nvPr/>
        </p:nvSpPr>
        <p:spPr>
          <a:xfrm>
            <a:off x="6135113" y="4505165"/>
            <a:ext cx="364177" cy="377043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6E584-6C57-05D6-6FBE-B916237EB88D}"/>
              </a:ext>
            </a:extLst>
          </p:cNvPr>
          <p:cNvSpPr/>
          <p:nvPr/>
        </p:nvSpPr>
        <p:spPr>
          <a:xfrm>
            <a:off x="3761448" y="1517808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Measure Specifications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C7517-50A8-A636-39B7-19F92483F07C}"/>
              </a:ext>
            </a:extLst>
          </p:cNvPr>
          <p:cNvSpPr/>
          <p:nvPr/>
        </p:nvSpPr>
        <p:spPr>
          <a:xfrm>
            <a:off x="2952828" y="2774315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Terminology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B6449AB-2D86-4BD4-25D0-E1775020076A}"/>
              </a:ext>
            </a:extLst>
          </p:cNvPr>
          <p:cNvSpPr/>
          <p:nvPr/>
        </p:nvSpPr>
        <p:spPr>
          <a:xfrm>
            <a:off x="5837741" y="4991669"/>
            <a:ext cx="978408" cy="242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1238D0C3-DAAF-1745-4C96-F1DDBC201139}"/>
              </a:ext>
            </a:extLst>
          </p:cNvPr>
          <p:cNvSpPr/>
          <p:nvPr/>
        </p:nvSpPr>
        <p:spPr>
          <a:xfrm>
            <a:off x="4822694" y="2639293"/>
            <a:ext cx="219605" cy="16042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8D5FE82A-F970-4700-495F-E243EA30201B}"/>
              </a:ext>
            </a:extLst>
          </p:cNvPr>
          <p:cNvSpPr/>
          <p:nvPr/>
        </p:nvSpPr>
        <p:spPr>
          <a:xfrm>
            <a:off x="4146839" y="3868143"/>
            <a:ext cx="219605" cy="4130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284701-321C-08C9-630C-D9F6369C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3032"/>
            <a:ext cx="1128965" cy="2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61C61F2-038D-B1B0-C85D-12EFCC73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Reporting – 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FDB10-F6A8-9E33-9F1F-5CEA1C5673EA}"/>
              </a:ext>
            </a:extLst>
          </p:cNvPr>
          <p:cNvSpPr/>
          <p:nvPr/>
        </p:nvSpPr>
        <p:spPr>
          <a:xfrm>
            <a:off x="4008549" y="4412281"/>
            <a:ext cx="1539832" cy="905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B428D-92AB-4618-98C2-CBB747702124}"/>
              </a:ext>
            </a:extLst>
          </p:cNvPr>
          <p:cNvSpPr/>
          <p:nvPr/>
        </p:nvSpPr>
        <p:spPr>
          <a:xfrm>
            <a:off x="7088213" y="4412281"/>
            <a:ext cx="1539832" cy="905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4751-0B08-2ED3-7DA0-4F4D86A2B223}"/>
              </a:ext>
            </a:extLst>
          </p:cNvPr>
          <p:cNvSpPr txBox="1"/>
          <p:nvPr/>
        </p:nvSpPr>
        <p:spPr>
          <a:xfrm>
            <a:off x="5003887" y="3215285"/>
            <a:ext cx="9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296F8FE-E234-557D-558C-170B80C964B8}"/>
              </a:ext>
            </a:extLst>
          </p:cNvPr>
          <p:cNvSpPr/>
          <p:nvPr/>
        </p:nvSpPr>
        <p:spPr>
          <a:xfrm>
            <a:off x="5311932" y="3492283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AB254-30B8-3E51-2314-209F392C4D68}"/>
              </a:ext>
            </a:extLst>
          </p:cNvPr>
          <p:cNvSpPr/>
          <p:nvPr/>
        </p:nvSpPr>
        <p:spPr>
          <a:xfrm>
            <a:off x="6188459" y="1646400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Authority/</a:t>
            </a:r>
          </a:p>
          <a:p>
            <a:pPr algn="ctr"/>
            <a:r>
              <a:rPr lang="en-US" sz="1400" dirty="0"/>
              <a:t>Agency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5E0B-23B0-7DB8-4B60-BD2DB5638FC6}"/>
              </a:ext>
            </a:extLst>
          </p:cNvPr>
          <p:cNvSpPr txBox="1"/>
          <p:nvPr/>
        </p:nvSpPr>
        <p:spPr>
          <a:xfrm>
            <a:off x="6004370" y="4209050"/>
            <a:ext cx="60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Report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45158A6F-A091-B4B0-511F-CE190B1AF9B6}"/>
              </a:ext>
            </a:extLst>
          </p:cNvPr>
          <p:cNvSpPr/>
          <p:nvPr/>
        </p:nvSpPr>
        <p:spPr>
          <a:xfrm>
            <a:off x="6126465" y="4486048"/>
            <a:ext cx="364177" cy="377043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6E584-6C57-05D6-6FBE-B916237EB88D}"/>
              </a:ext>
            </a:extLst>
          </p:cNvPr>
          <p:cNvSpPr/>
          <p:nvPr/>
        </p:nvSpPr>
        <p:spPr>
          <a:xfrm>
            <a:off x="3752800" y="1498691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Measure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C7517-50A8-A636-39B7-19F92483F07C}"/>
              </a:ext>
            </a:extLst>
          </p:cNvPr>
          <p:cNvSpPr/>
          <p:nvPr/>
        </p:nvSpPr>
        <p:spPr>
          <a:xfrm>
            <a:off x="2944180" y="2755197"/>
            <a:ext cx="1539833" cy="97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Terminology</a:t>
            </a:r>
          </a:p>
          <a:p>
            <a:pPr algn="ctr"/>
            <a:r>
              <a:rPr lang="en-US" sz="1400" dirty="0"/>
              <a:t>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40D12-DEED-782C-413F-7716094D97BA}"/>
              </a:ext>
            </a:extLst>
          </p:cNvPr>
          <p:cNvSpPr txBox="1"/>
          <p:nvPr/>
        </p:nvSpPr>
        <p:spPr>
          <a:xfrm>
            <a:off x="7190893" y="3382214"/>
            <a:ext cx="121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Measure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A645A3-C484-2A7E-1F79-8A3DB80A2289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5676109" y="3536103"/>
            <a:ext cx="1514784" cy="144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E2C6D9-061B-9B01-0F0F-F36515C342D1}"/>
              </a:ext>
            </a:extLst>
          </p:cNvPr>
          <p:cNvSpPr txBox="1"/>
          <p:nvPr/>
        </p:nvSpPr>
        <p:spPr>
          <a:xfrm>
            <a:off x="7120620" y="3952149"/>
            <a:ext cx="1326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MeasureReport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D6A23D-D179-57E6-1AA2-9D1D5B2841E4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>
            <a:off x="6490642" y="4106038"/>
            <a:ext cx="629978" cy="568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B6449AB-2D86-4BD4-25D0-E1775020076A}"/>
              </a:ext>
            </a:extLst>
          </p:cNvPr>
          <p:cNvSpPr/>
          <p:nvPr/>
        </p:nvSpPr>
        <p:spPr>
          <a:xfrm>
            <a:off x="5829093" y="4972551"/>
            <a:ext cx="978408" cy="242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1238D0C3-DAAF-1745-4C96-F1DDBC201139}"/>
              </a:ext>
            </a:extLst>
          </p:cNvPr>
          <p:cNvSpPr/>
          <p:nvPr/>
        </p:nvSpPr>
        <p:spPr>
          <a:xfrm>
            <a:off x="4814046" y="2620176"/>
            <a:ext cx="219605" cy="16042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8D5FE82A-F970-4700-495F-E243EA30201B}"/>
              </a:ext>
            </a:extLst>
          </p:cNvPr>
          <p:cNvSpPr/>
          <p:nvPr/>
        </p:nvSpPr>
        <p:spPr>
          <a:xfrm>
            <a:off x="4138191" y="3849025"/>
            <a:ext cx="219605" cy="4130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6B7DF0-5F0B-3C70-2820-405461EFC76D}"/>
              </a:ext>
            </a:extLst>
          </p:cNvPr>
          <p:cNvSpPr/>
          <p:nvPr/>
        </p:nvSpPr>
        <p:spPr>
          <a:xfrm>
            <a:off x="2652280" y="1313106"/>
            <a:ext cx="3325555" cy="300837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494D3-BCEB-28FD-5A7C-4729124C6C98}"/>
              </a:ext>
            </a:extLst>
          </p:cNvPr>
          <p:cNvSpPr txBox="1"/>
          <p:nvPr/>
        </p:nvSpPr>
        <p:spPr>
          <a:xfrm>
            <a:off x="1029246" y="1836661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QM IG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8DBF94-870D-B3E3-942C-B0BA43E20DE5}"/>
              </a:ext>
            </a:extLst>
          </p:cNvPr>
          <p:cNvCxnSpPr>
            <a:cxnSpLocks/>
          </p:cNvCxnSpPr>
          <p:nvPr/>
        </p:nvCxnSpPr>
        <p:spPr>
          <a:xfrm>
            <a:off x="1998133" y="2085573"/>
            <a:ext cx="6120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F5035-DC11-CE6C-3770-AAAC5BFE548A}"/>
              </a:ext>
            </a:extLst>
          </p:cNvPr>
          <p:cNvSpPr/>
          <p:nvPr/>
        </p:nvSpPr>
        <p:spPr>
          <a:xfrm>
            <a:off x="3752799" y="3955949"/>
            <a:ext cx="5397623" cy="168341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01A6E1-5A4A-F9C7-34AD-54B576FEDC60}"/>
              </a:ext>
            </a:extLst>
          </p:cNvPr>
          <p:cNvSpPr txBox="1"/>
          <p:nvPr/>
        </p:nvSpPr>
        <p:spPr>
          <a:xfrm>
            <a:off x="9747993" y="4706758"/>
            <a:ext cx="135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DEQM 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1D8341-17B5-7FDF-7970-F7E42EDAF678}"/>
              </a:ext>
            </a:extLst>
          </p:cNvPr>
          <p:cNvCxnSpPr>
            <a:cxnSpLocks/>
          </p:cNvCxnSpPr>
          <p:nvPr/>
        </p:nvCxnSpPr>
        <p:spPr>
          <a:xfrm flipH="1">
            <a:off x="9225620" y="4972551"/>
            <a:ext cx="5821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5BA84D2-B2CE-9B9D-F470-3371C8BAF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3032"/>
            <a:ext cx="1128965" cy="211681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95AA1FB7-85AB-6855-7278-70480AE68DB4}"/>
              </a:ext>
            </a:extLst>
          </p:cNvPr>
          <p:cNvSpPr/>
          <p:nvPr/>
        </p:nvSpPr>
        <p:spPr>
          <a:xfrm rot="5400000">
            <a:off x="5651536" y="1557074"/>
            <a:ext cx="181814" cy="7680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3555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628E-8C1B-B0F5-025E-CE2EAF14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Reporting, no supporting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576AC-EB06-EA3B-0F01-40250E5FD773}"/>
              </a:ext>
            </a:extLst>
          </p:cNvPr>
          <p:cNvSpPr/>
          <p:nvPr/>
        </p:nvSpPr>
        <p:spPr>
          <a:xfrm>
            <a:off x="2553548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Data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10B82-6CCF-91E5-5AF9-8196AE54A992}"/>
              </a:ext>
            </a:extLst>
          </p:cNvPr>
          <p:cNvSpPr/>
          <p:nvPr/>
        </p:nvSpPr>
        <p:spPr>
          <a:xfrm>
            <a:off x="4986867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Evaluation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CE74F-D3B8-6E48-1DA9-A1779E9D948B}"/>
              </a:ext>
            </a:extLst>
          </p:cNvPr>
          <p:cNvSpPr/>
          <p:nvPr/>
        </p:nvSpPr>
        <p:spPr>
          <a:xfrm>
            <a:off x="7420187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5FD330-95FC-79E7-A1E3-119485D06ACA}"/>
              </a:ext>
            </a:extLst>
          </p:cNvPr>
          <p:cNvSpPr/>
          <p:nvPr/>
        </p:nvSpPr>
        <p:spPr>
          <a:xfrm rot="10800000">
            <a:off x="4112260" y="2641599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F3829E-702D-14B7-51DD-54D367C8E039}"/>
              </a:ext>
            </a:extLst>
          </p:cNvPr>
          <p:cNvSpPr/>
          <p:nvPr/>
        </p:nvSpPr>
        <p:spPr>
          <a:xfrm>
            <a:off x="4112260" y="2905779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46EA04C-8293-4455-9787-DEF164FDFBDA}"/>
              </a:ext>
            </a:extLst>
          </p:cNvPr>
          <p:cNvSpPr/>
          <p:nvPr/>
        </p:nvSpPr>
        <p:spPr>
          <a:xfrm>
            <a:off x="6546426" y="2760172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33C6C887-23C2-E0DD-6522-219EED8FB95D}"/>
              </a:ext>
            </a:extLst>
          </p:cNvPr>
          <p:cNvSpPr/>
          <p:nvPr/>
        </p:nvSpPr>
        <p:spPr>
          <a:xfrm>
            <a:off x="6756345" y="3137194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B2B37CA2-8696-7912-B43F-B1A3DE903F4A}"/>
              </a:ext>
            </a:extLst>
          </p:cNvPr>
          <p:cNvSpPr/>
          <p:nvPr/>
        </p:nvSpPr>
        <p:spPr>
          <a:xfrm>
            <a:off x="4140936" y="316995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BC7275AA-B386-A0BA-5BE8-3E2330CE5B89}"/>
              </a:ext>
            </a:extLst>
          </p:cNvPr>
          <p:cNvSpPr/>
          <p:nvPr/>
        </p:nvSpPr>
        <p:spPr>
          <a:xfrm>
            <a:off x="4255803" y="3289594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F3F4FCB-4735-C441-A138-01D1E717855F}"/>
              </a:ext>
            </a:extLst>
          </p:cNvPr>
          <p:cNvSpPr/>
          <p:nvPr/>
        </p:nvSpPr>
        <p:spPr>
          <a:xfrm>
            <a:off x="4395753" y="340922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79510110-3B38-BDDB-2BCC-12F0517F3804}"/>
              </a:ext>
            </a:extLst>
          </p:cNvPr>
          <p:cNvSpPr/>
          <p:nvPr/>
        </p:nvSpPr>
        <p:spPr>
          <a:xfrm>
            <a:off x="4526225" y="3547002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D500FB-FF33-119E-A913-3DC22B47D254}"/>
              </a:ext>
            </a:extLst>
          </p:cNvPr>
          <p:cNvSpPr txBox="1"/>
          <p:nvPr/>
        </p:nvSpPr>
        <p:spPr>
          <a:xfrm>
            <a:off x="3729286" y="3973763"/>
            <a:ext cx="178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FHIR API queries to retrieve patient Bundles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F45A91-64C8-FF7F-9680-FF154C5FB5C9}"/>
              </a:ext>
            </a:extLst>
          </p:cNvPr>
          <p:cNvSpPr txBox="1"/>
          <p:nvPr/>
        </p:nvSpPr>
        <p:spPr>
          <a:xfrm>
            <a:off x="6047739" y="3973763"/>
            <a:ext cx="178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POST calculated MeasureReport</a:t>
            </a:r>
          </a:p>
        </p:txBody>
      </p:sp>
    </p:spTree>
    <p:extLst>
      <p:ext uri="{BB962C8B-B14F-4D97-AF65-F5344CB8AC3E}">
        <p14:creationId xmlns:p14="http://schemas.microsoft.com/office/powerpoint/2010/main" val="101862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994BF-4C10-415A-D6CF-C1BCB505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D8B0-7B6A-E14D-9F36-D9E6A911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Reporting, supporting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10520-E26A-762D-CBEF-1EA3B822B638}"/>
              </a:ext>
            </a:extLst>
          </p:cNvPr>
          <p:cNvSpPr/>
          <p:nvPr/>
        </p:nvSpPr>
        <p:spPr>
          <a:xfrm>
            <a:off x="2553548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Data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BEFC9-8EF4-8ED5-C84E-C9AA97B57572}"/>
              </a:ext>
            </a:extLst>
          </p:cNvPr>
          <p:cNvSpPr/>
          <p:nvPr/>
        </p:nvSpPr>
        <p:spPr>
          <a:xfrm>
            <a:off x="4986867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Evaluation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30B35-9235-C6CB-A4C2-2E28DB1EB837}"/>
              </a:ext>
            </a:extLst>
          </p:cNvPr>
          <p:cNvSpPr/>
          <p:nvPr/>
        </p:nvSpPr>
        <p:spPr>
          <a:xfrm>
            <a:off x="7420187" y="2472276"/>
            <a:ext cx="1469813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78EBB4-CDA8-71A1-4708-30B48692BC02}"/>
              </a:ext>
            </a:extLst>
          </p:cNvPr>
          <p:cNvSpPr/>
          <p:nvPr/>
        </p:nvSpPr>
        <p:spPr>
          <a:xfrm rot="10800000">
            <a:off x="4112260" y="2641599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E8AE56-0A08-B198-32D7-F2D44F5C7300}"/>
              </a:ext>
            </a:extLst>
          </p:cNvPr>
          <p:cNvSpPr/>
          <p:nvPr/>
        </p:nvSpPr>
        <p:spPr>
          <a:xfrm>
            <a:off x="4112260" y="2905779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3C24A2-B256-9FE0-A406-34EF28438ED8}"/>
              </a:ext>
            </a:extLst>
          </p:cNvPr>
          <p:cNvSpPr/>
          <p:nvPr/>
        </p:nvSpPr>
        <p:spPr>
          <a:xfrm>
            <a:off x="6546426" y="2760172"/>
            <a:ext cx="785707" cy="20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427E116D-58C8-94C2-426F-F3CC85CD4DBD}"/>
              </a:ext>
            </a:extLst>
          </p:cNvPr>
          <p:cNvSpPr/>
          <p:nvPr/>
        </p:nvSpPr>
        <p:spPr>
          <a:xfrm>
            <a:off x="4140936" y="316995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2F70CCE4-157F-0F68-176B-94E0BF60E303}"/>
              </a:ext>
            </a:extLst>
          </p:cNvPr>
          <p:cNvSpPr/>
          <p:nvPr/>
        </p:nvSpPr>
        <p:spPr>
          <a:xfrm>
            <a:off x="4255803" y="3289594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3DE2E75C-7616-A17B-A342-5B23D5A3CD7C}"/>
              </a:ext>
            </a:extLst>
          </p:cNvPr>
          <p:cNvSpPr/>
          <p:nvPr/>
        </p:nvSpPr>
        <p:spPr>
          <a:xfrm>
            <a:off x="4395753" y="340922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BBD1EFBC-A33B-0494-736C-C4377A3045B4}"/>
              </a:ext>
            </a:extLst>
          </p:cNvPr>
          <p:cNvSpPr/>
          <p:nvPr/>
        </p:nvSpPr>
        <p:spPr>
          <a:xfrm>
            <a:off x="4526225" y="3547002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C292FB-7235-8952-666F-794EFFA06A7A}"/>
              </a:ext>
            </a:extLst>
          </p:cNvPr>
          <p:cNvSpPr txBox="1"/>
          <p:nvPr/>
        </p:nvSpPr>
        <p:spPr>
          <a:xfrm>
            <a:off x="3729286" y="3973763"/>
            <a:ext cx="178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FHIR API queries to retrieve patient Bundles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D512F8-2536-9659-06AE-D329A891CF4D}"/>
              </a:ext>
            </a:extLst>
          </p:cNvPr>
          <p:cNvSpPr txBox="1"/>
          <p:nvPr/>
        </p:nvSpPr>
        <p:spPr>
          <a:xfrm>
            <a:off x="6047739" y="3973763"/>
            <a:ext cx="178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POST patient Bundles with calculated MeasureReport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43CF29F3-E363-78FA-2A22-3E0B6A3C9736}"/>
              </a:ext>
            </a:extLst>
          </p:cNvPr>
          <p:cNvSpPr/>
          <p:nvPr/>
        </p:nvSpPr>
        <p:spPr>
          <a:xfrm>
            <a:off x="6574257" y="316995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4341624B-6EC2-CFC5-DF6A-B1E9D858BAFF}"/>
              </a:ext>
            </a:extLst>
          </p:cNvPr>
          <p:cNvSpPr/>
          <p:nvPr/>
        </p:nvSpPr>
        <p:spPr>
          <a:xfrm>
            <a:off x="6689124" y="3289594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FF45BCDC-B507-A386-CEE8-23585B1EB683}"/>
              </a:ext>
            </a:extLst>
          </p:cNvPr>
          <p:cNvSpPr/>
          <p:nvPr/>
        </p:nvSpPr>
        <p:spPr>
          <a:xfrm>
            <a:off x="6829074" y="3409229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85C0A25A-8AB4-4001-671E-6CAF645DAFC4}"/>
              </a:ext>
            </a:extLst>
          </p:cNvPr>
          <p:cNvSpPr/>
          <p:nvPr/>
        </p:nvSpPr>
        <p:spPr>
          <a:xfrm>
            <a:off x="6959546" y="3547002"/>
            <a:ext cx="364177" cy="377043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2630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164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Quality Reporting – Ecosystem</vt:lpstr>
      <vt:lpstr>Quality Reporting – IGs</vt:lpstr>
      <vt:lpstr>Population Reporting, no supporting data</vt:lpstr>
      <vt:lpstr>Population Reporting, supporting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Bryn</cp:lastModifiedBy>
  <cp:revision>39</cp:revision>
  <dcterms:created xsi:type="dcterms:W3CDTF">2019-02-28T17:19:41Z</dcterms:created>
  <dcterms:modified xsi:type="dcterms:W3CDTF">2025-04-09T14:24:11Z</dcterms:modified>
</cp:coreProperties>
</file>