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12413" r:id="rId4"/>
    <p:sldId id="1241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1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12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4690-3D6B-EF00-A986-EC16466BF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14BB1-4F61-17D8-CA13-91804F434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31E9-B7D5-E4B4-175B-869D9D9B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85BB2-A9AF-BE20-C37F-F1F93C00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A898-A72B-7DAD-880C-680D054B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5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4DFE-6F7A-E3B2-A1ED-F025532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0BB97-D6B6-4EEE-038D-D94C7495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C264-9630-CA26-10A7-FF76F74D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C4C06-EC59-3F4D-1CBD-71525799E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A1DC7-5199-4DA2-0513-58C39C54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8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DA225-E125-70C5-4CD3-819E1832C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7FF168-DC30-5DFC-D5E7-598AE6F69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27B79-FCD2-237C-1C4C-475B78B2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084D-99B0-6E0F-60CD-41ED1972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4EA2E-6EF3-0997-3138-FDC88D4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49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6A03-435B-1EF9-53B2-FA9D3DBD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1410D-8593-4478-1B44-DCE3D881C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140B-3935-B69A-CD49-E6F9EBDCD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E0B1-8F30-09C9-C51B-C65647A5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BC16E-DE69-9C81-5E29-646D4B56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D505-F117-D468-904E-A0488C60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FD5B4-BD6A-E273-E4F6-9ED9E42CD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E3AA-2FDD-66B6-7213-B1C1D3E3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DA9AA-A1DD-CFD1-335F-F5AE3AA8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1B9F5-F101-53C2-7A48-8EDEF958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3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5176-1717-2436-AD05-7F65F6DB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F03F3-BDB5-088D-2192-90A5E4EB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CBD6D-976D-126A-59CD-B66316563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C11BF-05A2-3545-3BDC-A76AF3C8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35179-3BEE-935F-75D6-56BF6E606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79182-7F7C-FB59-4A21-382076A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95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970-28B0-CD32-03C2-C346ADBF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999F-65CC-2E58-326E-4414504CC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4C16B-9F70-30C6-BC0B-92ECB38B6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9ACFD-5D24-12C6-BD7C-74CC83821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45823-7166-03D0-6DA2-FC941F34D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F0925-3D32-D6F2-C424-FE30A8BD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975CA-6A79-A471-B5BE-9739B276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E49C7-BC69-D271-0322-AC291D69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7B4C0-833D-BD95-618C-1F68AA9F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D36A48-848F-7D3B-E0A0-F5BCB8B9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81B06-3D15-49F3-694C-6CC3D9E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BD64B-A60F-993E-1A09-BD255250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907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ACB775-18DB-DF03-ADCB-6B3C6E2B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63A58-9C40-63C8-BC50-760CF20B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CC4D-75E1-8FF8-BB47-22101C1DE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07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3938-B1B3-FC14-598A-BD1E8378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ACDD2-1F64-78B0-342A-32FEFD1F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DEFCB-508B-F7EA-01DD-145EB6470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9989-2981-55AE-9B8F-5B4886FA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A5E08-25F5-85D1-C55A-3B2AF40A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7764B-2C01-6F49-96CF-10C844BF7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A0CC-945D-0B6B-F2B6-84CDC6BD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CB378F-3CC3-8679-B110-8EEC7CA1F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83434-C058-2FAC-35C1-229EBA831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FE801-DE3D-FB90-41B0-50D6F7E6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60ADA-9BD1-AC30-9B5E-7109F4590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FF9D7-CD28-06E8-B1E2-75BC191F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51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1D61C-3615-BBE2-F38E-F645A890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41D90-C190-0702-D84F-2E4CADB4F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E579E-BEAE-832E-9214-BC679F0E7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89EA9-6595-4FA8-AE73-55A3BEBE2BAC}" type="datetimeFigureOut">
              <a:rPr lang="en-US" smtClean="0"/>
              <a:t>9/1/2023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584C-BF60-DF9E-716C-B07FE5B1D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B2A4F-A1E5-11C1-B7A0-80ABF1D3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4045F-898E-43E4-8910-D3094A4AD0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52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4DB90-9430-DC3D-E23B-6F25BD618797}"/>
              </a:ext>
            </a:extLst>
          </p:cNvPr>
          <p:cNvSpPr txBox="1"/>
          <p:nvPr/>
        </p:nvSpPr>
        <p:spPr>
          <a:xfrm>
            <a:off x="414271" y="736867"/>
            <a:ext cx="93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BD5CDE-1D06-AD5B-7175-8247333E6CD7}"/>
              </a:ext>
            </a:extLst>
          </p:cNvPr>
          <p:cNvSpPr txBox="1"/>
          <p:nvPr/>
        </p:nvSpPr>
        <p:spPr>
          <a:xfrm>
            <a:off x="1801654" y="736867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364C5-5406-2838-E1E9-9D04EAD0528F}"/>
              </a:ext>
            </a:extLst>
          </p:cNvPr>
          <p:cNvSpPr txBox="1"/>
          <p:nvPr/>
        </p:nvSpPr>
        <p:spPr>
          <a:xfrm>
            <a:off x="4410342" y="598368"/>
            <a:ext cx="131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ePA </a:t>
            </a:r>
            <a:br>
              <a:rPr lang="en-US" dirty="0"/>
            </a:br>
            <a:r>
              <a:rPr lang="en-US" dirty="0"/>
              <a:t>Coordinator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3B955-5BE4-9642-CB03-57C758F3298B}"/>
              </a:ext>
            </a:extLst>
          </p:cNvPr>
          <p:cNvSpPr txBox="1"/>
          <p:nvPr/>
        </p:nvSpPr>
        <p:spPr>
          <a:xfrm>
            <a:off x="6176097" y="736867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Eligibility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51CA29-BA06-2BFC-4E0C-0AAD6BAD5D1F}"/>
              </a:ext>
            </a:extLst>
          </p:cNvPr>
          <p:cNvSpPr txBox="1"/>
          <p:nvPr/>
        </p:nvSpPr>
        <p:spPr>
          <a:xfrm>
            <a:off x="7657608" y="736867"/>
            <a:ext cx="90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DocReq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C495E1-067D-9118-6E81-A04679211A21}"/>
              </a:ext>
            </a:extLst>
          </p:cNvPr>
          <p:cNvSpPr txBox="1"/>
          <p:nvPr/>
        </p:nvSpPr>
        <p:spPr>
          <a:xfrm>
            <a:off x="9018060" y="736867"/>
            <a:ext cx="1174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Authorizer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D174EA-41F2-2019-8ACD-70BC91963A2A}"/>
              </a:ext>
            </a:extLst>
          </p:cNvPr>
          <p:cNvCxnSpPr>
            <a:cxnSpLocks/>
          </p:cNvCxnSpPr>
          <p:nvPr/>
        </p:nvCxnSpPr>
        <p:spPr>
          <a:xfrm>
            <a:off x="868588" y="1407920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F4BB60-A2C9-D2F0-DB51-842042C143C8}"/>
              </a:ext>
            </a:extLst>
          </p:cNvPr>
          <p:cNvCxnSpPr>
            <a:cxnSpLocks/>
          </p:cNvCxnSpPr>
          <p:nvPr/>
        </p:nvCxnSpPr>
        <p:spPr>
          <a:xfrm flipH="1">
            <a:off x="2138510" y="1672138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FC3235-0BFE-7BD0-8FC9-867221DCB2AD}"/>
              </a:ext>
            </a:extLst>
          </p:cNvPr>
          <p:cNvCxnSpPr>
            <a:cxnSpLocks/>
          </p:cNvCxnSpPr>
          <p:nvPr/>
        </p:nvCxnSpPr>
        <p:spPr>
          <a:xfrm>
            <a:off x="5040276" y="1960564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ADAA162-CB6C-D011-2CB8-AD4F22C18392}"/>
              </a:ext>
            </a:extLst>
          </p:cNvPr>
          <p:cNvCxnSpPr>
            <a:cxnSpLocks/>
          </p:cNvCxnSpPr>
          <p:nvPr/>
        </p:nvCxnSpPr>
        <p:spPr>
          <a:xfrm flipH="1">
            <a:off x="5074738" y="2978791"/>
            <a:ext cx="16144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577B19-C530-45AA-E847-4E00E0979246}"/>
              </a:ext>
            </a:extLst>
          </p:cNvPr>
          <p:cNvCxnSpPr>
            <a:cxnSpLocks/>
          </p:cNvCxnSpPr>
          <p:nvPr/>
        </p:nvCxnSpPr>
        <p:spPr>
          <a:xfrm flipH="1">
            <a:off x="868588" y="3223563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ED3D96-E2B5-3AFB-4250-6E7B2D7C56DF}"/>
              </a:ext>
            </a:extLst>
          </p:cNvPr>
          <p:cNvCxnSpPr>
            <a:cxnSpLocks/>
          </p:cNvCxnSpPr>
          <p:nvPr/>
        </p:nvCxnSpPr>
        <p:spPr>
          <a:xfrm>
            <a:off x="5074738" y="3740703"/>
            <a:ext cx="303546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5570071-C0B1-8AED-22DD-55DEEEE0735F}"/>
              </a:ext>
            </a:extLst>
          </p:cNvPr>
          <p:cNvCxnSpPr>
            <a:cxnSpLocks/>
          </p:cNvCxnSpPr>
          <p:nvPr/>
        </p:nvCxnSpPr>
        <p:spPr>
          <a:xfrm flipH="1">
            <a:off x="5074738" y="4034107"/>
            <a:ext cx="3029769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F709732-3EB6-9010-6C26-CE289D43E60C}"/>
              </a:ext>
            </a:extLst>
          </p:cNvPr>
          <p:cNvCxnSpPr>
            <a:cxnSpLocks/>
          </p:cNvCxnSpPr>
          <p:nvPr/>
        </p:nvCxnSpPr>
        <p:spPr>
          <a:xfrm flipH="1">
            <a:off x="2138510" y="4317787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FADA34-2D16-3FED-42A0-624DB2986B78}"/>
              </a:ext>
            </a:extLst>
          </p:cNvPr>
          <p:cNvSpPr txBox="1"/>
          <p:nvPr/>
        </p:nvSpPr>
        <p:spPr>
          <a:xfrm>
            <a:off x="3069254" y="598368"/>
            <a:ext cx="885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Claims</a:t>
            </a:r>
          </a:p>
          <a:p>
            <a:r>
              <a:rPr lang="en-US" dirty="0"/>
              <a:t>Creator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1EFC10-5086-DD83-9B6C-147B0DA45D47}"/>
              </a:ext>
            </a:extLst>
          </p:cNvPr>
          <p:cNvSpPr txBox="1"/>
          <p:nvPr/>
        </p:nvSpPr>
        <p:spPr>
          <a:xfrm>
            <a:off x="10648263" y="598368"/>
            <a:ext cx="1096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Claims</a:t>
            </a:r>
          </a:p>
          <a:p>
            <a:pPr algn="ctr"/>
            <a:r>
              <a:rPr lang="en-US" dirty="0"/>
              <a:t>Processor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A09B8CC-D144-66B9-E232-1DDCDDE85E2E}"/>
              </a:ext>
            </a:extLst>
          </p:cNvPr>
          <p:cNvCxnSpPr/>
          <p:nvPr/>
        </p:nvCxnSpPr>
        <p:spPr>
          <a:xfrm>
            <a:off x="5074738" y="4766831"/>
            <a:ext cx="4530790" cy="0"/>
          </a:xfrm>
          <a:prstGeom prst="straightConnector1">
            <a:avLst/>
          </a:prstGeom>
          <a:ln w="28575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8F70C7-3C69-7F48-51FE-4B71525315CC}"/>
              </a:ext>
            </a:extLst>
          </p:cNvPr>
          <p:cNvCxnSpPr/>
          <p:nvPr/>
        </p:nvCxnSpPr>
        <p:spPr>
          <a:xfrm flipH="1">
            <a:off x="5065585" y="5994095"/>
            <a:ext cx="4539943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153974-A61A-8C82-A11C-819CBC0F4D28}"/>
              </a:ext>
            </a:extLst>
          </p:cNvPr>
          <p:cNvCxnSpPr/>
          <p:nvPr/>
        </p:nvCxnSpPr>
        <p:spPr>
          <a:xfrm flipH="1">
            <a:off x="3392726" y="6243586"/>
            <a:ext cx="168201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447FB8D-981C-72F9-3259-53DE252DBCA4}"/>
              </a:ext>
            </a:extLst>
          </p:cNvPr>
          <p:cNvCxnSpPr/>
          <p:nvPr/>
        </p:nvCxnSpPr>
        <p:spPr>
          <a:xfrm flipH="1">
            <a:off x="868588" y="6468889"/>
            <a:ext cx="4206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F619481-3320-924E-760F-622582654E4B}"/>
              </a:ext>
            </a:extLst>
          </p:cNvPr>
          <p:cNvGrpSpPr/>
          <p:nvPr/>
        </p:nvGrpSpPr>
        <p:grpSpPr>
          <a:xfrm>
            <a:off x="868587" y="1232212"/>
            <a:ext cx="10327808" cy="5615983"/>
            <a:chOff x="868587" y="1232213"/>
            <a:chExt cx="10327808" cy="531449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F62A27D-CDFD-1758-6E5F-7D249E4DA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851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7CF0F6-4B25-5ABB-0BD6-71FDFDABC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7473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1EE68FB-C8E9-6E3B-1015-651A5EEFF3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8921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E6618A-7FF0-EAE5-2D36-24687B425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0200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A05DC2-2F3F-73E2-710A-56F7F4A8E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5528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52AFB8-254E-D9D1-650B-49096606AF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92726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1A7E5AB-AC58-748E-9286-82EAEFD473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96394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6BAD13D-FD5C-8D91-0639-C79E9328AA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587" y="1232213"/>
              <a:ext cx="1" cy="53144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ight Brace 67">
            <a:extLst>
              <a:ext uri="{FF2B5EF4-FFF2-40B4-BE49-F238E27FC236}">
                <a16:creationId xmlns:a16="http://schemas.microsoft.com/office/drawing/2014/main" id="{E9234A96-ED50-5414-FB57-39E78FEB2E1C}"/>
              </a:ext>
            </a:extLst>
          </p:cNvPr>
          <p:cNvSpPr/>
          <p:nvPr/>
        </p:nvSpPr>
        <p:spPr>
          <a:xfrm rot="16200000">
            <a:off x="2907387" y="-2434310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3422DAA6-D517-8CF6-0AC8-D947F2D453BF}"/>
              </a:ext>
            </a:extLst>
          </p:cNvPr>
          <p:cNvSpPr/>
          <p:nvPr/>
        </p:nvSpPr>
        <p:spPr>
          <a:xfrm rot="16200000">
            <a:off x="4880920" y="-239798"/>
            <a:ext cx="369332" cy="1310487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5D19FFB-A08A-41CD-692A-5DD31340C2F6}"/>
              </a:ext>
            </a:extLst>
          </p:cNvPr>
          <p:cNvSpPr txBox="1"/>
          <p:nvPr/>
        </p:nvSpPr>
        <p:spPr>
          <a:xfrm>
            <a:off x="2138510" y="130585"/>
            <a:ext cx="31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Provider (integrated solution?)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837FA81-AA2E-246D-526D-971E02FD73E3}"/>
              </a:ext>
            </a:extLst>
          </p:cNvPr>
          <p:cNvSpPr txBox="1"/>
          <p:nvPr/>
        </p:nvSpPr>
        <p:spPr>
          <a:xfrm>
            <a:off x="4639322" y="349318"/>
            <a:ext cx="98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ePA App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D2CEB5-7A1F-8BDA-1ED1-FEE460CFFA25}"/>
              </a:ext>
            </a:extLst>
          </p:cNvPr>
          <p:cNvSpPr txBox="1"/>
          <p:nvPr/>
        </p:nvSpPr>
        <p:spPr>
          <a:xfrm>
            <a:off x="5316544" y="1697534"/>
            <a:ext cx="1237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Hooks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5C77F2B-E0D9-19B4-D3B9-32CA05531913}"/>
              </a:ext>
            </a:extLst>
          </p:cNvPr>
          <p:cNvSpPr txBox="1"/>
          <p:nvPr/>
        </p:nvSpPr>
        <p:spPr>
          <a:xfrm>
            <a:off x="1682573" y="2958574"/>
            <a:ext cx="2972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notify –CDS Card(s), System Action(s); 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D05C57E-4374-102B-00C9-3B802593AD2D}"/>
              </a:ext>
            </a:extLst>
          </p:cNvPr>
          <p:cNvSpPr txBox="1"/>
          <p:nvPr/>
        </p:nvSpPr>
        <p:spPr>
          <a:xfrm>
            <a:off x="5402911" y="2721820"/>
            <a:ext cx="112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 CDS Card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B3CD9D-D47F-D512-6F8D-26CD7060447D}"/>
              </a:ext>
            </a:extLst>
          </p:cNvPr>
          <p:cNvSpPr txBox="1"/>
          <p:nvPr/>
        </p:nvSpPr>
        <p:spPr>
          <a:xfrm>
            <a:off x="2233849" y="1431845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F24F11-B2F6-B95E-92A8-A560EE70F5C1}"/>
              </a:ext>
            </a:extLst>
          </p:cNvPr>
          <p:cNvSpPr txBox="1"/>
          <p:nvPr/>
        </p:nvSpPr>
        <p:spPr>
          <a:xfrm>
            <a:off x="891507" y="1153100"/>
            <a:ext cx="4211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CDS Hooks (-dest) ;  dest resolved by ePA App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E8473D-9C19-1726-02D3-862463D34770}"/>
              </a:ext>
            </a:extLst>
          </p:cNvPr>
          <p:cNvSpPr txBox="1"/>
          <p:nvPr/>
        </p:nvSpPr>
        <p:spPr>
          <a:xfrm rot="16200000">
            <a:off x="441164" y="218420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2910D1-56AA-D9C2-C99C-85542576F287}"/>
              </a:ext>
            </a:extLst>
          </p:cNvPr>
          <p:cNvSpPr txBox="1"/>
          <p:nvPr/>
        </p:nvSpPr>
        <p:spPr>
          <a:xfrm rot="16200000">
            <a:off x="447337" y="3741600"/>
            <a:ext cx="56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ABE7530-0B8D-718C-AD39-24FECD68B54D}"/>
              </a:ext>
            </a:extLst>
          </p:cNvPr>
          <p:cNvSpPr txBox="1"/>
          <p:nvPr/>
        </p:nvSpPr>
        <p:spPr>
          <a:xfrm rot="16200000">
            <a:off x="469739" y="5618998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PAS</a:t>
            </a:r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BEE9BA82-8CBD-1D65-A364-DD39361E3091}"/>
              </a:ext>
            </a:extLst>
          </p:cNvPr>
          <p:cNvSpPr/>
          <p:nvPr/>
        </p:nvSpPr>
        <p:spPr>
          <a:xfrm rot="10800000">
            <a:off x="287570" y="1339822"/>
            <a:ext cx="581014" cy="2012452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ight Brace 80">
            <a:extLst>
              <a:ext uri="{FF2B5EF4-FFF2-40B4-BE49-F238E27FC236}">
                <a16:creationId xmlns:a16="http://schemas.microsoft.com/office/drawing/2014/main" id="{94918EA9-2AF3-2E31-E77E-7FDC8AAB822B}"/>
              </a:ext>
            </a:extLst>
          </p:cNvPr>
          <p:cNvSpPr/>
          <p:nvPr/>
        </p:nvSpPr>
        <p:spPr>
          <a:xfrm rot="10800000">
            <a:off x="284326" y="3361612"/>
            <a:ext cx="581014" cy="1048916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A3A65486-9854-FF9D-5D2F-6AC6340774B7}"/>
              </a:ext>
            </a:extLst>
          </p:cNvPr>
          <p:cNvSpPr/>
          <p:nvPr/>
        </p:nvSpPr>
        <p:spPr>
          <a:xfrm rot="10800000">
            <a:off x="280640" y="4628970"/>
            <a:ext cx="581014" cy="191774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4A73F1A-65D9-A88F-F70F-D55755D4BAF2}"/>
              </a:ext>
            </a:extLst>
          </p:cNvPr>
          <p:cNvCxnSpPr>
            <a:cxnSpLocks/>
          </p:cNvCxnSpPr>
          <p:nvPr/>
        </p:nvCxnSpPr>
        <p:spPr>
          <a:xfrm flipH="1">
            <a:off x="8472941" y="3527073"/>
            <a:ext cx="3029769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A85083-78B7-9C95-22B7-16796C233522}"/>
              </a:ext>
            </a:extLst>
          </p:cNvPr>
          <p:cNvCxnSpPr>
            <a:cxnSpLocks/>
          </p:cNvCxnSpPr>
          <p:nvPr/>
        </p:nvCxnSpPr>
        <p:spPr>
          <a:xfrm flipH="1">
            <a:off x="2138510" y="2719205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5BDA7E-6D1B-B892-5F9B-209B0F77502A}"/>
              </a:ext>
            </a:extLst>
          </p:cNvPr>
          <p:cNvCxnSpPr>
            <a:cxnSpLocks/>
          </p:cNvCxnSpPr>
          <p:nvPr/>
        </p:nvCxnSpPr>
        <p:spPr>
          <a:xfrm flipH="1">
            <a:off x="9427490" y="3045725"/>
            <a:ext cx="1406136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53DE48A-B81C-139D-E7E6-2DB6F9F12CF9}"/>
              </a:ext>
            </a:extLst>
          </p:cNvPr>
          <p:cNvSpPr txBox="1"/>
          <p:nvPr/>
        </p:nvSpPr>
        <p:spPr>
          <a:xfrm>
            <a:off x="9413393" y="2786985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A4C72-B0AD-7700-6945-A2675FF051B9}"/>
              </a:ext>
            </a:extLst>
          </p:cNvPr>
          <p:cNvSpPr txBox="1"/>
          <p:nvPr/>
        </p:nvSpPr>
        <p:spPr>
          <a:xfrm>
            <a:off x="8505455" y="3233262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3A3CCA9-438C-19B5-DC6F-37A98BDC8BE0}"/>
              </a:ext>
            </a:extLst>
          </p:cNvPr>
          <p:cNvSpPr txBox="1"/>
          <p:nvPr/>
        </p:nvSpPr>
        <p:spPr>
          <a:xfrm>
            <a:off x="2163412" y="2479368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8E9E1B8-1F94-25B6-19BB-9CCE399B48D6}"/>
              </a:ext>
            </a:extLst>
          </p:cNvPr>
          <p:cNvCxnSpPr>
            <a:cxnSpLocks/>
          </p:cNvCxnSpPr>
          <p:nvPr/>
        </p:nvCxnSpPr>
        <p:spPr>
          <a:xfrm>
            <a:off x="891507" y="3495746"/>
            <a:ext cx="419699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55AEFA-5268-D076-D86D-4043D140C136}"/>
              </a:ext>
            </a:extLst>
          </p:cNvPr>
          <p:cNvSpPr txBox="1"/>
          <p:nvPr/>
        </p:nvSpPr>
        <p:spPr>
          <a:xfrm>
            <a:off x="1271174" y="3243232"/>
            <a:ext cx="13928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initiate – SMART</a:t>
            </a:r>
            <a:endParaRPr lang="en-US" sz="1400" b="1" dirty="0">
              <a:solidFill>
                <a:srgbClr val="0070C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1487D9-246C-A680-0C49-F1A889273366}"/>
              </a:ext>
            </a:extLst>
          </p:cNvPr>
          <p:cNvSpPr txBox="1"/>
          <p:nvPr/>
        </p:nvSpPr>
        <p:spPr>
          <a:xfrm>
            <a:off x="5958241" y="3482351"/>
            <a:ext cx="1476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 requirements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375AD2E-852E-41C3-6D0C-DBC4A6314508}"/>
              </a:ext>
            </a:extLst>
          </p:cNvPr>
          <p:cNvSpPr txBox="1"/>
          <p:nvPr/>
        </p:nvSpPr>
        <p:spPr>
          <a:xfrm>
            <a:off x="5360877" y="3769357"/>
            <a:ext cx="2693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CQL; Questionnaire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8D7117B-25C4-2A8F-D956-1EA212AE8BAD}"/>
              </a:ext>
            </a:extLst>
          </p:cNvPr>
          <p:cNvSpPr txBox="1"/>
          <p:nvPr/>
        </p:nvSpPr>
        <p:spPr>
          <a:xfrm>
            <a:off x="2045135" y="4048735"/>
            <a:ext cx="3177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data request – FHIR US Core; SMART App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2474809-A62D-FA92-2E00-532BD1B3AD36}"/>
              </a:ext>
            </a:extLst>
          </p:cNvPr>
          <p:cNvSpPr txBox="1"/>
          <p:nvPr/>
        </p:nvSpPr>
        <p:spPr>
          <a:xfrm>
            <a:off x="1829082" y="4354318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7B07B3-EABA-D32B-2177-C20D16AF9BA2}"/>
              </a:ext>
            </a:extLst>
          </p:cNvPr>
          <p:cNvSpPr txBox="1"/>
          <p:nvPr/>
        </p:nvSpPr>
        <p:spPr>
          <a:xfrm>
            <a:off x="6241027" y="4470156"/>
            <a:ext cx="180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request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7C1CA8E-1560-3694-0C7E-9F94748F1279}"/>
              </a:ext>
            </a:extLst>
          </p:cNvPr>
          <p:cNvSpPr txBox="1"/>
          <p:nvPr/>
        </p:nvSpPr>
        <p:spPr>
          <a:xfrm>
            <a:off x="6100957" y="5709473"/>
            <a:ext cx="2082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0E82C31-FF9B-A7F5-52E0-0F081237482C}"/>
              </a:ext>
            </a:extLst>
          </p:cNvPr>
          <p:cNvSpPr txBox="1"/>
          <p:nvPr/>
        </p:nvSpPr>
        <p:spPr>
          <a:xfrm>
            <a:off x="3256206" y="5987555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102CF65-47E9-F8F9-F5BC-A037E94CBBC7}"/>
              </a:ext>
            </a:extLst>
          </p:cNvPr>
          <p:cNvCxnSpPr>
            <a:cxnSpLocks/>
          </p:cNvCxnSpPr>
          <p:nvPr/>
        </p:nvCxnSpPr>
        <p:spPr>
          <a:xfrm flipH="1">
            <a:off x="5071941" y="5042086"/>
            <a:ext cx="4533587" cy="1452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A1C0BFC-11C4-CA60-7359-194E51DC84F6}"/>
              </a:ext>
            </a:extLst>
          </p:cNvPr>
          <p:cNvCxnSpPr>
            <a:cxnSpLocks/>
          </p:cNvCxnSpPr>
          <p:nvPr/>
        </p:nvCxnSpPr>
        <p:spPr>
          <a:xfrm flipH="1">
            <a:off x="2135713" y="5281923"/>
            <a:ext cx="2936228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45E5E731-C2D9-37EC-AAC9-16C872F7584B}"/>
              </a:ext>
            </a:extLst>
          </p:cNvPr>
          <p:cNvSpPr txBox="1"/>
          <p:nvPr/>
        </p:nvSpPr>
        <p:spPr>
          <a:xfrm>
            <a:off x="5804315" y="4778795"/>
            <a:ext cx="3185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CQL; Questionnaire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2D60208-2DD6-A3F3-B27C-DB3164B27C4C}"/>
              </a:ext>
            </a:extLst>
          </p:cNvPr>
          <p:cNvSpPr txBox="1"/>
          <p:nvPr/>
        </p:nvSpPr>
        <p:spPr>
          <a:xfrm>
            <a:off x="2306531" y="5042086"/>
            <a:ext cx="2634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request – FHIR US Core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0BBA83A-B858-F97E-248D-544678B97E38}"/>
              </a:ext>
            </a:extLst>
          </p:cNvPr>
          <p:cNvSpPr txBox="1"/>
          <p:nvPr/>
        </p:nvSpPr>
        <p:spPr>
          <a:xfrm>
            <a:off x="1754265" y="6226882"/>
            <a:ext cx="2042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authorization notification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D502E58-9836-5520-AB29-950F9CC60E95}"/>
              </a:ext>
            </a:extLst>
          </p:cNvPr>
          <p:cNvSpPr txBox="1"/>
          <p:nvPr/>
        </p:nvSpPr>
        <p:spPr>
          <a:xfrm>
            <a:off x="1770235" y="5305376"/>
            <a:ext cx="190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1"/>
                </a:solidFill>
              </a:rPr>
              <a:t>Workflow management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186E9B1-9C32-1870-C0FC-FF63774741C4}"/>
              </a:ext>
            </a:extLst>
          </p:cNvPr>
          <p:cNvCxnSpPr/>
          <p:nvPr/>
        </p:nvCxnSpPr>
        <p:spPr>
          <a:xfrm>
            <a:off x="5071941" y="5675392"/>
            <a:ext cx="4530790" cy="0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695B1DD-06AC-A818-BDF9-E9F2B491D531}"/>
              </a:ext>
            </a:extLst>
          </p:cNvPr>
          <p:cNvSpPr txBox="1"/>
          <p:nvPr/>
        </p:nvSpPr>
        <p:spPr>
          <a:xfrm>
            <a:off x="6328443" y="5411991"/>
            <a:ext cx="2144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add’l data submission –  ??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E22321A-D54C-5E70-DBF9-158BC8638C9F}"/>
              </a:ext>
            </a:extLst>
          </p:cNvPr>
          <p:cNvCxnSpPr/>
          <p:nvPr/>
        </p:nvCxnSpPr>
        <p:spPr>
          <a:xfrm>
            <a:off x="3392726" y="6673174"/>
            <a:ext cx="7803668" cy="0"/>
          </a:xfrm>
          <a:prstGeom prst="straightConnector1">
            <a:avLst/>
          </a:prstGeom>
          <a:ln w="28575">
            <a:solidFill>
              <a:srgbClr val="00B0F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359D4BB-0E5C-F34C-C086-AD2E18E30A7E}"/>
              </a:ext>
            </a:extLst>
          </p:cNvPr>
          <p:cNvSpPr txBox="1"/>
          <p:nvPr/>
        </p:nvSpPr>
        <p:spPr>
          <a:xfrm>
            <a:off x="6442456" y="6416458"/>
            <a:ext cx="322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Submit claim with authorization identifier</a:t>
            </a:r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2C2C19BD-630A-FFAE-18E1-1B56895405BB}"/>
              </a:ext>
            </a:extLst>
          </p:cNvPr>
          <p:cNvSpPr/>
          <p:nvPr/>
        </p:nvSpPr>
        <p:spPr>
          <a:xfrm rot="16200000">
            <a:off x="8685137" y="-2404536"/>
            <a:ext cx="369332" cy="5257551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FEB008F-618B-6945-8B05-4F702D8239F1}"/>
              </a:ext>
            </a:extLst>
          </p:cNvPr>
          <p:cNvSpPr txBox="1"/>
          <p:nvPr/>
        </p:nvSpPr>
        <p:spPr>
          <a:xfrm>
            <a:off x="7717675" y="206956"/>
            <a:ext cx="2866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Payer (integrated solution?)</a:t>
            </a:r>
          </a:p>
        </p:txBody>
      </p:sp>
    </p:spTree>
    <p:extLst>
      <p:ext uri="{BB962C8B-B14F-4D97-AF65-F5344CB8AC3E}">
        <p14:creationId xmlns:p14="http://schemas.microsoft.com/office/powerpoint/2010/main" val="34575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B659A2-20F2-8076-93BA-3167203B3285}"/>
              </a:ext>
            </a:extLst>
          </p:cNvPr>
          <p:cNvSpPr/>
          <p:nvPr/>
        </p:nvSpPr>
        <p:spPr>
          <a:xfrm>
            <a:off x="948366" y="707372"/>
            <a:ext cx="41243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(Integrated Solutions)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A7AB-DF9B-3DD6-47CC-1FF7ADD1053A}"/>
              </a:ext>
            </a:extLst>
          </p:cNvPr>
          <p:cNvSpPr/>
          <p:nvPr/>
        </p:nvSpPr>
        <p:spPr>
          <a:xfrm>
            <a:off x="6711763" y="707372"/>
            <a:ext cx="41243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(Integrated Solutions)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2D2BFE-4875-436C-BB0E-39FA558D3AF6}"/>
              </a:ext>
            </a:extLst>
          </p:cNvPr>
          <p:cNvSpPr/>
          <p:nvPr/>
        </p:nvSpPr>
        <p:spPr>
          <a:xfrm>
            <a:off x="948366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Initiate /Context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Data Source Store Interim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Store Final</a:t>
            </a:r>
          </a:p>
          <a:p>
            <a:pPr algn="ctr"/>
            <a:r>
              <a:rPr lang="en-US" sz="1100" dirty="0">
                <a:solidFill>
                  <a:srgbClr val="0070C0"/>
                </a:solidFill>
              </a:rPr>
              <a:t>Launch PAS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1E760-37B4-6B4C-69A9-37A9ADB9985D}"/>
              </a:ext>
            </a:extLst>
          </p:cNvPr>
          <p:cNvSpPr/>
          <p:nvPr/>
        </p:nvSpPr>
        <p:spPr>
          <a:xfrm>
            <a:off x="9677599" y="3755372"/>
            <a:ext cx="1157286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9FC5F8-205B-82E0-572B-5DD4BD2EAA5F}"/>
              </a:ext>
            </a:extLst>
          </p:cNvPr>
          <p:cNvSpPr/>
          <p:nvPr/>
        </p:nvSpPr>
        <p:spPr>
          <a:xfrm>
            <a:off x="3944750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Provider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ePA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Coord /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SMART app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(UI 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D056C-E658-215F-CACD-97A3C9E5DA54}"/>
              </a:ext>
            </a:extLst>
          </p:cNvPr>
          <p:cNvSpPr/>
          <p:nvPr/>
        </p:nvSpPr>
        <p:spPr>
          <a:xfrm>
            <a:off x="6689860" y="3755372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ePA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E0927C-3D1B-CDD5-01E7-BB1CE7C048F5}"/>
              </a:ext>
            </a:extLst>
          </p:cNvPr>
          <p:cNvSpPr txBox="1"/>
          <p:nvPr/>
        </p:nvSpPr>
        <p:spPr>
          <a:xfrm>
            <a:off x="2120955" y="3772623"/>
            <a:ext cx="18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initiate – DTR</a:t>
            </a:r>
          </a:p>
          <a:p>
            <a:r>
              <a:rPr lang="en-US" sz="1400" dirty="0"/>
              <a:t>(including context)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BCCA35-77DC-D069-22A1-F672B63B5FAC}"/>
              </a:ext>
            </a:extLst>
          </p:cNvPr>
          <p:cNvSpPr txBox="1"/>
          <p:nvPr/>
        </p:nvSpPr>
        <p:spPr>
          <a:xfrm>
            <a:off x="2103889" y="4804198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Access to FHIR API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F5792F-ED74-3DE3-52D1-0A9B826C129C}"/>
              </a:ext>
            </a:extLst>
          </p:cNvPr>
          <p:cNvSpPr txBox="1"/>
          <p:nvPr/>
        </p:nvSpPr>
        <p:spPr>
          <a:xfrm>
            <a:off x="2170583" y="5263109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Interim 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D12DA1-6351-E53B-71D4-615D3020C5E4}"/>
              </a:ext>
            </a:extLst>
          </p:cNvPr>
          <p:cNvSpPr txBox="1"/>
          <p:nvPr/>
        </p:nvSpPr>
        <p:spPr>
          <a:xfrm>
            <a:off x="7975707" y="4295843"/>
            <a:ext cx="18295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Questionnaire  </a:t>
            </a:r>
          </a:p>
          <a:p>
            <a:r>
              <a:rPr lang="en-US" sz="1400" dirty="0"/>
              <a:t>Request / Respond</a:t>
            </a:r>
          </a:p>
          <a:p>
            <a:r>
              <a:rPr lang="en-US" sz="1400" dirty="0"/>
              <a:t>(repeat for Adaptive  Forms)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A15020-4A87-897B-DD96-98F9EFDDC0A8}"/>
              </a:ext>
            </a:extLst>
          </p:cNvPr>
          <p:cNvCxnSpPr>
            <a:cxnSpLocks/>
          </p:cNvCxnSpPr>
          <p:nvPr/>
        </p:nvCxnSpPr>
        <p:spPr>
          <a:xfrm flipH="1">
            <a:off x="2064784" y="5551172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FE73174-C3E0-80DE-6CC7-392A4475B823}"/>
              </a:ext>
            </a:extLst>
          </p:cNvPr>
          <p:cNvCxnSpPr>
            <a:cxnSpLocks/>
          </p:cNvCxnSpPr>
          <p:nvPr/>
        </p:nvCxnSpPr>
        <p:spPr>
          <a:xfrm>
            <a:off x="2069895" y="4027655"/>
            <a:ext cx="186788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538EEB-210E-064F-5378-7923B5FD465A}"/>
              </a:ext>
            </a:extLst>
          </p:cNvPr>
          <p:cNvCxnSpPr>
            <a:cxnSpLocks/>
          </p:cNvCxnSpPr>
          <p:nvPr/>
        </p:nvCxnSpPr>
        <p:spPr>
          <a:xfrm>
            <a:off x="2069895" y="5069374"/>
            <a:ext cx="185320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3C4CA6-E01C-6B35-3C97-5AF54A1A3328}"/>
              </a:ext>
            </a:extLst>
          </p:cNvPr>
          <p:cNvCxnSpPr>
            <a:cxnSpLocks/>
          </p:cNvCxnSpPr>
          <p:nvPr/>
        </p:nvCxnSpPr>
        <p:spPr>
          <a:xfrm>
            <a:off x="7804285" y="4545994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58DFEC5-92D9-88BF-6E4D-EB63810C8C82}"/>
              </a:ext>
            </a:extLst>
          </p:cNvPr>
          <p:cNvSpPr txBox="1"/>
          <p:nvPr/>
        </p:nvSpPr>
        <p:spPr>
          <a:xfrm>
            <a:off x="5171918" y="172449"/>
            <a:ext cx="15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DTR Workflow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5862959-D224-5FFE-B889-5E39ABB165C2}"/>
              </a:ext>
            </a:extLst>
          </p:cNvPr>
          <p:cNvSpPr/>
          <p:nvPr/>
        </p:nvSpPr>
        <p:spPr>
          <a:xfrm>
            <a:off x="1474182" y="2021442"/>
            <a:ext cx="1040604" cy="351838"/>
          </a:xfrm>
          <a:prstGeom prst="roundRect">
            <a:avLst>
              <a:gd name="adj" fmla="val 22255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Provider/ Staff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2F889D-9E30-2D4D-E8D7-C7D09A6D693C}"/>
              </a:ext>
            </a:extLst>
          </p:cNvPr>
          <p:cNvCxnSpPr>
            <a:cxnSpLocks/>
            <a:stCxn id="59" idx="4"/>
            <a:endCxn id="73" idx="1"/>
          </p:cNvCxnSpPr>
          <p:nvPr/>
        </p:nvCxnSpPr>
        <p:spPr>
          <a:xfrm flipV="1">
            <a:off x="2335804" y="1761958"/>
            <a:ext cx="407741" cy="1116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D92C34B-EAA2-8CA9-36F8-757D9307BD0E}"/>
              </a:ext>
            </a:extLst>
          </p:cNvPr>
          <p:cNvCxnSpPr>
            <a:cxnSpLocks/>
            <a:stCxn id="72" idx="1"/>
            <a:endCxn id="54" idx="3"/>
          </p:cNvCxnSpPr>
          <p:nvPr/>
        </p:nvCxnSpPr>
        <p:spPr>
          <a:xfrm flipH="1" flipV="1">
            <a:off x="2514786" y="2197361"/>
            <a:ext cx="223995" cy="4396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F0495279-5661-20B7-F454-C3A7FD1FF0FF}"/>
              </a:ext>
            </a:extLst>
          </p:cNvPr>
          <p:cNvSpPr/>
          <p:nvPr/>
        </p:nvSpPr>
        <p:spPr>
          <a:xfrm>
            <a:off x="3193892" y="3208355"/>
            <a:ext cx="1066800" cy="278234"/>
          </a:xfrm>
          <a:prstGeom prst="roundRect">
            <a:avLst>
              <a:gd name="adj" fmla="val 22255"/>
            </a:avLst>
          </a:prstGeom>
          <a:solidFill>
            <a:schemeClr val="accent6">
              <a:lumMod val="60000"/>
              <a:lumOff val="40000"/>
            </a:schemeClr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100" dirty="0">
                <a:solidFill>
                  <a:prstClr val="white"/>
                </a:solidFill>
                <a:latin typeface="Arial" panose="020B0604020202020204"/>
                <a:sym typeface="Arial"/>
              </a:rPr>
              <a:t>Launch PAS</a:t>
            </a:r>
          </a:p>
        </p:txBody>
      </p:sp>
      <p:sp>
        <p:nvSpPr>
          <p:cNvPr id="59" name="Cylinder 58">
            <a:extLst>
              <a:ext uri="{FF2B5EF4-FFF2-40B4-BE49-F238E27FC236}">
                <a16:creationId xmlns:a16="http://schemas.microsoft.com/office/drawing/2014/main" id="{7412B0B1-E721-EE94-F0E2-14F0F3EE221D}"/>
              </a:ext>
            </a:extLst>
          </p:cNvPr>
          <p:cNvSpPr/>
          <p:nvPr/>
        </p:nvSpPr>
        <p:spPr>
          <a:xfrm>
            <a:off x="1614673" y="1561973"/>
            <a:ext cx="721131" cy="422292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Patient Records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F43659A-6600-A339-A3C5-D8951E2E6CD9}"/>
              </a:ext>
            </a:extLst>
          </p:cNvPr>
          <p:cNvCxnSpPr>
            <a:cxnSpLocks/>
            <a:stCxn id="59" idx="2"/>
            <a:endCxn id="71" idx="1"/>
          </p:cNvCxnSpPr>
          <p:nvPr/>
        </p:nvCxnSpPr>
        <p:spPr>
          <a:xfrm rot="10800000" flipH="1" flipV="1">
            <a:off x="1614673" y="1773119"/>
            <a:ext cx="1111746" cy="1216684"/>
          </a:xfrm>
          <a:prstGeom prst="bentConnector3">
            <a:avLst>
              <a:gd name="adj1" fmla="val -20562"/>
            </a:avLst>
          </a:prstGeom>
          <a:ln w="222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976369B-9509-A51C-5586-9A6DAC6EFC77}"/>
              </a:ext>
            </a:extLst>
          </p:cNvPr>
          <p:cNvSpPr/>
          <p:nvPr/>
        </p:nvSpPr>
        <p:spPr>
          <a:xfrm>
            <a:off x="2751620" y="1026273"/>
            <a:ext cx="2001746" cy="451765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Load context from CRD</a:t>
            </a:r>
          </a:p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Retrieve Questionnaire and CQL from payer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0DAA170-A4E0-47FD-4FBE-DD3FE3456CB8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>
          <a:xfrm flipH="1">
            <a:off x="3744418" y="1478038"/>
            <a:ext cx="8075" cy="9549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EDFFDB-7BE3-FF15-5E9E-EB04C453368E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739654" y="1960067"/>
            <a:ext cx="4764" cy="12155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5312D62-7EE1-20E5-12FB-03CE353CE619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727292" y="3093334"/>
            <a:ext cx="0" cy="11502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9D18C31-06E4-13A8-1587-36E266AC2CA5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521025" y="1263365"/>
            <a:ext cx="252173" cy="249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B493402-26B7-B035-EDF1-AD9E86A69B31}"/>
              </a:ext>
            </a:extLst>
          </p:cNvPr>
          <p:cNvSpPr/>
          <p:nvPr/>
        </p:nvSpPr>
        <p:spPr>
          <a:xfrm>
            <a:off x="2726420" y="2440924"/>
            <a:ext cx="2001745" cy="336437"/>
          </a:xfrm>
          <a:prstGeom prst="roundRect">
            <a:avLst>
              <a:gd name="adj" fmla="val 21718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If Adaptive Form (return information and repeat)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74F43C9-F302-3E85-2E36-98D97FC005FF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727293" y="2337986"/>
            <a:ext cx="4762" cy="10293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2FEC3C9-9344-A554-D86D-CBE7E5E32589}"/>
              </a:ext>
            </a:extLst>
          </p:cNvPr>
          <p:cNvCxnSpPr>
            <a:cxnSpLocks/>
            <a:stCxn id="67" idx="2"/>
            <a:endCxn id="71" idx="0"/>
          </p:cNvCxnSpPr>
          <p:nvPr/>
        </p:nvCxnSpPr>
        <p:spPr>
          <a:xfrm flipH="1">
            <a:off x="3727292" y="2777361"/>
            <a:ext cx="1" cy="10891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DEC1443-9642-CD7F-35BD-DE23E90FCA05}"/>
              </a:ext>
            </a:extLst>
          </p:cNvPr>
          <p:cNvSpPr/>
          <p:nvPr/>
        </p:nvSpPr>
        <p:spPr>
          <a:xfrm>
            <a:off x="1226081" y="1044880"/>
            <a:ext cx="1294944" cy="441966"/>
          </a:xfrm>
          <a:prstGeom prst="roundRect">
            <a:avLst>
              <a:gd name="adj" fmla="val 18891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  <a:sym typeface="Arial"/>
              </a:rPr>
              <a:t>CRD or Manual Launch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B7BF925-0436-303C-DDF3-8DD1250DC1DA}"/>
              </a:ext>
            </a:extLst>
          </p:cNvPr>
          <p:cNvSpPr/>
          <p:nvPr/>
        </p:nvSpPr>
        <p:spPr>
          <a:xfrm>
            <a:off x="2726419" y="2886272"/>
            <a:ext cx="2001745" cy="207062"/>
          </a:xfrm>
          <a:prstGeom prst="roundRect">
            <a:avLst>
              <a:gd name="adj" fmla="val 21718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Store resulting data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CC9CEF0-439B-1E77-ACC3-345F1F8E4738}"/>
              </a:ext>
            </a:extLst>
          </p:cNvPr>
          <p:cNvSpPr/>
          <p:nvPr/>
        </p:nvSpPr>
        <p:spPr>
          <a:xfrm>
            <a:off x="2738781" y="2081620"/>
            <a:ext cx="2001746" cy="240274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Query for missing information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230146C-2804-1A2C-B919-BED7E02B245E}"/>
              </a:ext>
            </a:extLst>
          </p:cNvPr>
          <p:cNvSpPr/>
          <p:nvPr/>
        </p:nvSpPr>
        <p:spPr>
          <a:xfrm>
            <a:off x="2743545" y="1573537"/>
            <a:ext cx="2001746" cy="376842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Prepopulate Questionnaire from patient record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5AE29A5-3DC1-34F2-C311-47C8D2D9B596}"/>
              </a:ext>
            </a:extLst>
          </p:cNvPr>
          <p:cNvCxnSpPr>
            <a:cxnSpLocks/>
          </p:cNvCxnSpPr>
          <p:nvPr/>
        </p:nvCxnSpPr>
        <p:spPr>
          <a:xfrm flipV="1">
            <a:off x="5072691" y="1260368"/>
            <a:ext cx="1645648" cy="549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E46607-A8FC-EEC7-4DD4-65F2794D54B8}"/>
              </a:ext>
            </a:extLst>
          </p:cNvPr>
          <p:cNvSpPr txBox="1"/>
          <p:nvPr/>
        </p:nvSpPr>
        <p:spPr>
          <a:xfrm>
            <a:off x="5336842" y="998043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Request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5763A4F-FB8B-AEB1-CECF-EDC4DB96AE24}"/>
              </a:ext>
            </a:extLst>
          </p:cNvPr>
          <p:cNvSpPr txBox="1"/>
          <p:nvPr/>
        </p:nvSpPr>
        <p:spPr>
          <a:xfrm>
            <a:off x="5296180" y="2209668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Response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8BFC019-FE3B-3A28-FFFA-53B1D9D7F4F6}"/>
              </a:ext>
            </a:extLst>
          </p:cNvPr>
          <p:cNvCxnSpPr>
            <a:cxnSpLocks/>
          </p:cNvCxnSpPr>
          <p:nvPr/>
        </p:nvCxnSpPr>
        <p:spPr>
          <a:xfrm flipH="1">
            <a:off x="5072691" y="2491262"/>
            <a:ext cx="164564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E2CDC3-3777-7492-EE72-502C60605169}"/>
              </a:ext>
            </a:extLst>
          </p:cNvPr>
          <p:cNvCxnSpPr>
            <a:cxnSpLocks/>
          </p:cNvCxnSpPr>
          <p:nvPr/>
        </p:nvCxnSpPr>
        <p:spPr>
          <a:xfrm>
            <a:off x="5063197" y="4210446"/>
            <a:ext cx="163478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E61E3A2-FBD0-78CE-72B4-97E9B49D754D}"/>
              </a:ext>
            </a:extLst>
          </p:cNvPr>
          <p:cNvSpPr txBox="1"/>
          <p:nvPr/>
        </p:nvSpPr>
        <p:spPr>
          <a:xfrm>
            <a:off x="5296180" y="3948121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Request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F30DCE-A5E9-FC70-E6DD-B9AEB885A7F9}"/>
              </a:ext>
            </a:extLst>
          </p:cNvPr>
          <p:cNvSpPr txBox="1"/>
          <p:nvPr/>
        </p:nvSpPr>
        <p:spPr>
          <a:xfrm>
            <a:off x="5281849" y="5485988"/>
            <a:ext cx="1222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Questionnaire</a:t>
            </a:r>
          </a:p>
          <a:p>
            <a:r>
              <a:rPr lang="en-US" sz="1400" dirty="0"/>
              <a:t>Response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9A4726F-9877-D7A1-CE22-31839BABCAE8}"/>
              </a:ext>
            </a:extLst>
          </p:cNvPr>
          <p:cNvCxnSpPr>
            <a:cxnSpLocks/>
          </p:cNvCxnSpPr>
          <p:nvPr/>
        </p:nvCxnSpPr>
        <p:spPr>
          <a:xfrm flipH="1">
            <a:off x="5059175" y="5768350"/>
            <a:ext cx="1630685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A8AF2764-CF63-C4E8-CAA7-60DEC614BD90}"/>
              </a:ext>
            </a:extLst>
          </p:cNvPr>
          <p:cNvSpPr/>
          <p:nvPr/>
        </p:nvSpPr>
        <p:spPr>
          <a:xfrm>
            <a:off x="7706745" y="1313527"/>
            <a:ext cx="909491" cy="860110"/>
          </a:xfrm>
          <a:prstGeom prst="roundRect">
            <a:avLst>
              <a:gd name="adj" fmla="val 12829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Library of services, coverage rules / templates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0F377541-73CF-0452-2BC1-D70284D471FE}"/>
              </a:ext>
            </a:extLst>
          </p:cNvPr>
          <p:cNvSpPr/>
          <p:nvPr/>
        </p:nvSpPr>
        <p:spPr>
          <a:xfrm rot="16200000">
            <a:off x="6422597" y="1378130"/>
            <a:ext cx="1160991" cy="400820"/>
          </a:xfrm>
          <a:prstGeom prst="roundRect">
            <a:avLst>
              <a:gd name="adj" fmla="val 22255"/>
            </a:avLst>
          </a:prstGeom>
          <a:solidFill>
            <a:schemeClr val="accent3"/>
          </a:solidFill>
          <a:ln/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buClr>
                <a:srgbClr val="000000"/>
              </a:buClr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Questionnaire Management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8075246-5592-389B-C399-AFE52EB82F78}"/>
              </a:ext>
            </a:extLst>
          </p:cNvPr>
          <p:cNvCxnSpPr>
            <a:cxnSpLocks/>
          </p:cNvCxnSpPr>
          <p:nvPr/>
        </p:nvCxnSpPr>
        <p:spPr>
          <a:xfrm flipH="1">
            <a:off x="7203503" y="1739331"/>
            <a:ext cx="503242" cy="50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548A427-0C48-3F2F-C4C9-E65DBD21799E}"/>
              </a:ext>
            </a:extLst>
          </p:cNvPr>
          <p:cNvSpPr txBox="1"/>
          <p:nvPr/>
        </p:nvSpPr>
        <p:spPr>
          <a:xfrm>
            <a:off x="2161058" y="5627228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Store Final State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28DF1A7-A6C8-8EF1-562A-35C36B7866CE}"/>
              </a:ext>
            </a:extLst>
          </p:cNvPr>
          <p:cNvCxnSpPr>
            <a:cxnSpLocks/>
          </p:cNvCxnSpPr>
          <p:nvPr/>
        </p:nvCxnSpPr>
        <p:spPr>
          <a:xfrm flipH="1">
            <a:off x="2069895" y="5935005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423F28D4-4209-2F26-EBD8-438D530D239A}"/>
              </a:ext>
            </a:extLst>
          </p:cNvPr>
          <p:cNvSpPr txBox="1"/>
          <p:nvPr/>
        </p:nvSpPr>
        <p:spPr>
          <a:xfrm>
            <a:off x="2233683" y="6050443"/>
            <a:ext cx="18295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Launch PAS/FOE</a:t>
            </a:r>
          </a:p>
          <a:p>
            <a:r>
              <a:rPr lang="en-US" sz="1400" dirty="0"/>
              <a:t>With context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4AC69D-1463-3A9E-F901-F4DD3424DA99}"/>
              </a:ext>
            </a:extLst>
          </p:cNvPr>
          <p:cNvCxnSpPr>
            <a:cxnSpLocks/>
          </p:cNvCxnSpPr>
          <p:nvPr/>
        </p:nvCxnSpPr>
        <p:spPr>
          <a:xfrm flipH="1">
            <a:off x="2069895" y="6342655"/>
            <a:ext cx="188195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14AA0EA-3F62-6A77-1057-2F4C1979D1B7}"/>
              </a:ext>
            </a:extLst>
          </p:cNvPr>
          <p:cNvSpPr/>
          <p:nvPr/>
        </p:nvSpPr>
        <p:spPr>
          <a:xfrm>
            <a:off x="7710751" y="1051785"/>
            <a:ext cx="1179710" cy="207727"/>
          </a:xfrm>
          <a:prstGeom prst="roundRect">
            <a:avLst>
              <a:gd name="adj" fmla="val 12829"/>
            </a:avLst>
          </a:prstGeom>
          <a:solidFill>
            <a:srgbClr val="A3B1C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50" dirty="0">
                <a:solidFill>
                  <a:prstClr val="white"/>
                </a:solidFill>
                <a:latin typeface="Arial" panose="020B0604020202020204"/>
                <a:sym typeface="Arial"/>
              </a:rPr>
              <a:t>Authorization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  <a:sym typeface="Arial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4A43E85A-B9AF-48E5-74F6-869DC5414C03}"/>
              </a:ext>
            </a:extLst>
          </p:cNvPr>
          <p:cNvCxnSpPr>
            <a:cxnSpLocks/>
          </p:cNvCxnSpPr>
          <p:nvPr/>
        </p:nvCxnSpPr>
        <p:spPr>
          <a:xfrm flipH="1">
            <a:off x="7196199" y="1155648"/>
            <a:ext cx="503242" cy="50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36DF3E9-5330-2205-4B65-0AFD8030B7E9}"/>
              </a:ext>
            </a:extLst>
          </p:cNvPr>
          <p:cNvSpPr txBox="1"/>
          <p:nvPr/>
        </p:nvSpPr>
        <p:spPr>
          <a:xfrm>
            <a:off x="7975707" y="3824194"/>
            <a:ext cx="18295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Authorization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79CCD35-7AB5-433F-2A25-60B491E2BD15}"/>
              </a:ext>
            </a:extLst>
          </p:cNvPr>
          <p:cNvCxnSpPr>
            <a:cxnSpLocks/>
          </p:cNvCxnSpPr>
          <p:nvPr/>
        </p:nvCxnSpPr>
        <p:spPr>
          <a:xfrm>
            <a:off x="7804285" y="4077955"/>
            <a:ext cx="18733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98333DD-6F5F-5BAA-AE3C-C116EBDD78D7}"/>
              </a:ext>
            </a:extLst>
          </p:cNvPr>
          <p:cNvSpPr txBox="1"/>
          <p:nvPr/>
        </p:nvSpPr>
        <p:spPr>
          <a:xfrm>
            <a:off x="340660" y="33949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all colored arrow endpoints are potential certification criteria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491C16-836C-96A5-4265-3AE29D991148}"/>
              </a:ext>
            </a:extLst>
          </p:cNvPr>
          <p:cNvSpPr txBox="1"/>
          <p:nvPr/>
        </p:nvSpPr>
        <p:spPr>
          <a:xfrm>
            <a:off x="7518295" y="17687"/>
            <a:ext cx="412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Note: exchanges are examples and not intended to be complete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84D40B-CDE2-2087-825E-E0399872544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501963" y="3609892"/>
            <a:ext cx="0" cy="145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CC66EB6-6703-43A5-AFC3-CD70F5A2E7AC}"/>
              </a:ext>
            </a:extLst>
          </p:cNvPr>
          <p:cNvCxnSpPr>
            <a:cxnSpLocks/>
          </p:cNvCxnSpPr>
          <p:nvPr/>
        </p:nvCxnSpPr>
        <p:spPr>
          <a:xfrm>
            <a:off x="4501963" y="6541434"/>
            <a:ext cx="0" cy="1454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0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6EA-C1B9-B52A-4138-E2076CB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67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Provider </a:t>
            </a:r>
            <a:r>
              <a:rPr lang="en-US" dirty="0" err="1"/>
              <a:t>ePA</a:t>
            </a:r>
            <a:r>
              <a:rPr lang="en-US" dirty="0"/>
              <a:t> Coordinator detail – DTR (internal)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02CC5-DEBE-7744-BB0B-3EBBFC0232C6}"/>
              </a:ext>
            </a:extLst>
          </p:cNvPr>
          <p:cNvSpPr/>
          <p:nvPr/>
        </p:nvSpPr>
        <p:spPr>
          <a:xfrm>
            <a:off x="773982" y="1088606"/>
            <a:ext cx="1114425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System(s)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Initiate  DTR</a:t>
            </a:r>
          </a:p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Provide Context</a:t>
            </a:r>
          </a:p>
          <a:p>
            <a:pPr algn="ctr"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Data Source Store QR</a:t>
            </a:r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99EB-63CB-E523-31D6-69784F774763}"/>
              </a:ext>
            </a:extLst>
          </p:cNvPr>
          <p:cNvSpPr/>
          <p:nvPr/>
        </p:nvSpPr>
        <p:spPr>
          <a:xfrm>
            <a:off x="4553707" y="1088606"/>
            <a:ext cx="2246251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Pre-populate</a:t>
            </a: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UI Interactions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988158-3D25-0137-94A7-647E72A02835}"/>
              </a:ext>
            </a:extLst>
          </p:cNvPr>
          <p:cNvCxnSpPr>
            <a:cxnSpLocks/>
          </p:cNvCxnSpPr>
          <p:nvPr/>
        </p:nvCxnSpPr>
        <p:spPr>
          <a:xfrm>
            <a:off x="6796353" y="2262836"/>
            <a:ext cx="2419362" cy="1750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554B81C-02C9-4D13-D0E9-98B00F725688}"/>
              </a:ext>
            </a:extLst>
          </p:cNvPr>
          <p:cNvSpPr txBox="1"/>
          <p:nvPr/>
        </p:nvSpPr>
        <p:spPr>
          <a:xfrm>
            <a:off x="7256032" y="2003345"/>
            <a:ext cx="161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Questionnaire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5EEA8-7C99-8778-7EBD-E782812E8C07}"/>
              </a:ext>
            </a:extLst>
          </p:cNvPr>
          <p:cNvSpPr txBox="1"/>
          <p:nvPr/>
        </p:nvSpPr>
        <p:spPr>
          <a:xfrm>
            <a:off x="7256032" y="2804808"/>
            <a:ext cx="1907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Questionnaire Response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51EFE-6115-6A46-D697-775A3BCF1F4D}"/>
              </a:ext>
            </a:extLst>
          </p:cNvPr>
          <p:cNvCxnSpPr>
            <a:cxnSpLocks/>
          </p:cNvCxnSpPr>
          <p:nvPr/>
        </p:nvCxnSpPr>
        <p:spPr>
          <a:xfrm flipH="1">
            <a:off x="6814087" y="3059165"/>
            <a:ext cx="2401629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71D74EA-1837-E294-E765-D4EAC3FCC7DB}"/>
              </a:ext>
            </a:extLst>
          </p:cNvPr>
          <p:cNvSpPr txBox="1"/>
          <p:nvPr/>
        </p:nvSpPr>
        <p:spPr>
          <a:xfrm>
            <a:off x="2166207" y="1110910"/>
            <a:ext cx="21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DTR 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E1A-D3B1-BD27-157D-C23134B36303}"/>
              </a:ext>
            </a:extLst>
          </p:cNvPr>
          <p:cNvSpPr txBox="1"/>
          <p:nvPr/>
        </p:nvSpPr>
        <p:spPr>
          <a:xfrm>
            <a:off x="2116834" y="1642603"/>
            <a:ext cx="2429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4C633-FF00-E34B-3897-5E23F0182A3F}"/>
              </a:ext>
            </a:extLst>
          </p:cNvPr>
          <p:cNvSpPr txBox="1"/>
          <p:nvPr/>
        </p:nvSpPr>
        <p:spPr>
          <a:xfrm>
            <a:off x="2433892" y="2162666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context</a:t>
            </a:r>
          </a:p>
          <a:p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0AA95-AE48-CAED-15D3-18BEFF8B7D97}"/>
              </a:ext>
            </a:extLst>
          </p:cNvPr>
          <p:cNvCxnSpPr>
            <a:cxnSpLocks/>
          </p:cNvCxnSpPr>
          <p:nvPr/>
        </p:nvCxnSpPr>
        <p:spPr>
          <a:xfrm flipH="1">
            <a:off x="1883096" y="3535858"/>
            <a:ext cx="2659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7BA9B-9D8B-EF91-3D34-BFE391E80342}"/>
              </a:ext>
            </a:extLst>
          </p:cNvPr>
          <p:cNvCxnSpPr>
            <a:cxnSpLocks/>
          </p:cNvCxnSpPr>
          <p:nvPr/>
        </p:nvCxnSpPr>
        <p:spPr>
          <a:xfrm>
            <a:off x="1892718" y="1350216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AAD09-33F4-C57B-E236-7ADB86EBBF82}"/>
              </a:ext>
            </a:extLst>
          </p:cNvPr>
          <p:cNvCxnSpPr>
            <a:cxnSpLocks/>
          </p:cNvCxnSpPr>
          <p:nvPr/>
        </p:nvCxnSpPr>
        <p:spPr>
          <a:xfrm>
            <a:off x="1883096" y="2427290"/>
            <a:ext cx="26653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8875B-EA01-B5EA-2A29-2AC4205D8A18}"/>
              </a:ext>
            </a:extLst>
          </p:cNvPr>
          <p:cNvSpPr txBox="1"/>
          <p:nvPr/>
        </p:nvSpPr>
        <p:spPr>
          <a:xfrm>
            <a:off x="2232631" y="3300827"/>
            <a:ext cx="2034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QuestionnaireResponse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3F99F-6543-D583-39A6-65209F4CC2C9}"/>
              </a:ext>
            </a:extLst>
          </p:cNvPr>
          <p:cNvCxnSpPr>
            <a:cxnSpLocks/>
          </p:cNvCxnSpPr>
          <p:nvPr/>
        </p:nvCxnSpPr>
        <p:spPr>
          <a:xfrm flipH="1" flipV="1">
            <a:off x="1892718" y="1864700"/>
            <a:ext cx="2679429" cy="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BB95B4-12E3-DA23-7F84-2508281ECE7E}"/>
              </a:ext>
            </a:extLst>
          </p:cNvPr>
          <p:cNvCxnSpPr>
            <a:cxnSpLocks/>
          </p:cNvCxnSpPr>
          <p:nvPr/>
        </p:nvCxnSpPr>
        <p:spPr>
          <a:xfrm>
            <a:off x="5742642" y="3874668"/>
            <a:ext cx="0" cy="4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CD9C441-9709-E2F8-C56B-CE794DA02F03}"/>
              </a:ext>
            </a:extLst>
          </p:cNvPr>
          <p:cNvSpPr/>
          <p:nvPr/>
        </p:nvSpPr>
        <p:spPr>
          <a:xfrm>
            <a:off x="9215716" y="1093088"/>
            <a:ext cx="1453167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Payer DTR 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Endpoint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Functions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Authenticate  with </a:t>
            </a:r>
            <a:r>
              <a:rPr lang="en-US" sz="1100" dirty="0" err="1">
                <a:solidFill>
                  <a:srgbClr val="0070C0"/>
                </a:solidFill>
              </a:rPr>
              <a:t>ePA</a:t>
            </a:r>
            <a:r>
              <a:rPr lang="en-US" sz="1100" dirty="0">
                <a:solidFill>
                  <a:srgbClr val="0070C0"/>
                </a:solidFill>
              </a:rPr>
              <a:t>/DTR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Respond to Questionnaire Request 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Handle Adaptive Form conversation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70C0"/>
                </a:solidFill>
              </a:rPr>
              <a:t>Provide completed QR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734E06-3A8B-053F-F3AA-730809CC83E8}"/>
              </a:ext>
            </a:extLst>
          </p:cNvPr>
          <p:cNvCxnSpPr>
            <a:cxnSpLocks/>
          </p:cNvCxnSpPr>
          <p:nvPr/>
        </p:nvCxnSpPr>
        <p:spPr>
          <a:xfrm>
            <a:off x="6796353" y="1390844"/>
            <a:ext cx="2419363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8AF5F9-4798-A636-85F2-0D24E3355AC4}"/>
              </a:ext>
            </a:extLst>
          </p:cNvPr>
          <p:cNvSpPr txBox="1"/>
          <p:nvPr/>
        </p:nvSpPr>
        <p:spPr>
          <a:xfrm>
            <a:off x="7527024" y="1113562"/>
            <a:ext cx="991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Authenticate</a:t>
            </a:r>
          </a:p>
          <a:p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349AA-B101-9BE8-D1D2-0FAC6C347CBF}"/>
              </a:ext>
            </a:extLst>
          </p:cNvPr>
          <p:cNvSpPr txBox="1"/>
          <p:nvPr/>
        </p:nvSpPr>
        <p:spPr>
          <a:xfrm>
            <a:off x="4357873" y="3892991"/>
            <a:ext cx="134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Continue to PAS</a:t>
            </a:r>
          </a:p>
          <a:p>
            <a:pPr algn="ctr"/>
            <a:r>
              <a:rPr lang="en-US" sz="1400" dirty="0"/>
              <a:t>If appropriate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DD401F-73CD-10F4-05D8-3602E2D31841}"/>
              </a:ext>
            </a:extLst>
          </p:cNvPr>
          <p:cNvSpPr/>
          <p:nvPr/>
        </p:nvSpPr>
        <p:spPr>
          <a:xfrm>
            <a:off x="745230" y="4483288"/>
            <a:ext cx="2477581" cy="18924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Initiate DTR process with context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Respond to API requests (coverage, clinical and administrative data) [e.g., g(10)+]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and store QR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71385AB-BAD4-82B6-4489-71A2D20A37A4}"/>
              </a:ext>
            </a:extLst>
          </p:cNvPr>
          <p:cNvSpPr/>
          <p:nvPr/>
        </p:nvSpPr>
        <p:spPr>
          <a:xfrm>
            <a:off x="3333014" y="4483288"/>
            <a:ext cx="4748667" cy="1892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Pre-registered with payer and provider systems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provider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Receive launch context from provider system</a:t>
            </a:r>
          </a:p>
          <a:p>
            <a:pPr marL="342900" indent="-342900">
              <a:buFontTx/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Retrieve context and determine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authentication with payer system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Request Questionnaire  from payer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Handle </a:t>
            </a:r>
            <a:r>
              <a:rPr lang="en-US" sz="1200" dirty="0" err="1">
                <a:solidFill>
                  <a:srgbClr val="0070C0"/>
                </a:solidFill>
              </a:rPr>
              <a:t>prepopulation</a:t>
            </a:r>
            <a:r>
              <a:rPr lang="en-US" sz="1200" dirty="0">
                <a:solidFill>
                  <a:srgbClr val="0070C0"/>
                </a:solidFill>
              </a:rPr>
              <a:t> 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UI for exchange with “provider”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response to payer for adaptive forms and iterate</a:t>
            </a: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Provide in process or completed QR to provider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79FDD97-1F94-E12C-292A-BDAF8489EA2C}"/>
              </a:ext>
            </a:extLst>
          </p:cNvPr>
          <p:cNvSpPr/>
          <p:nvPr/>
        </p:nvSpPr>
        <p:spPr>
          <a:xfrm>
            <a:off x="8166847" y="4483288"/>
            <a:ext cx="3742472" cy="189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r>
              <a:rPr lang="en-US" sz="1200" dirty="0">
                <a:solidFill>
                  <a:srgbClr val="0070C0"/>
                </a:solidFill>
              </a:rPr>
              <a:t>Same as for non </a:t>
            </a:r>
            <a:r>
              <a:rPr lang="en-US" sz="1200" dirty="0" err="1">
                <a:solidFill>
                  <a:srgbClr val="0070C0"/>
                </a:solidFill>
              </a:rPr>
              <a:t>ePA</a:t>
            </a:r>
            <a:r>
              <a:rPr lang="en-US" sz="1200" dirty="0">
                <a:solidFill>
                  <a:srgbClr val="0070C0"/>
                </a:solidFill>
              </a:rPr>
              <a:t> Coordinator</a:t>
            </a: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  <a:p>
            <a:pPr marL="342900" indent="-342900">
              <a:buAutoNum type="arabicParenR"/>
            </a:pP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77997F3-E5D5-A9FA-705B-0CD4BC335DB5}"/>
              </a:ext>
            </a:extLst>
          </p:cNvPr>
          <p:cNvSpPr/>
          <p:nvPr/>
        </p:nvSpPr>
        <p:spPr>
          <a:xfrm>
            <a:off x="11071413" y="1095984"/>
            <a:ext cx="837906" cy="27860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Payer Business Systems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1FB3F50-4F7B-46F1-6BC5-AE16DAA44A34}"/>
              </a:ext>
            </a:extLst>
          </p:cNvPr>
          <p:cNvCxnSpPr>
            <a:cxnSpLocks/>
          </p:cNvCxnSpPr>
          <p:nvPr/>
        </p:nvCxnSpPr>
        <p:spPr>
          <a:xfrm flipV="1">
            <a:off x="10668883" y="2473482"/>
            <a:ext cx="402530" cy="8155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C84C44-BCD2-090A-5473-47ADBFF7DA94}"/>
              </a:ext>
            </a:extLst>
          </p:cNvPr>
          <p:cNvSpPr txBox="1"/>
          <p:nvPr/>
        </p:nvSpPr>
        <p:spPr>
          <a:xfrm>
            <a:off x="2379975" y="2806933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5B3DB-7D30-B5DA-AD70-65DBC5D7D8FD}"/>
              </a:ext>
            </a:extLst>
          </p:cNvPr>
          <p:cNvCxnSpPr>
            <a:cxnSpLocks/>
          </p:cNvCxnSpPr>
          <p:nvPr/>
        </p:nvCxnSpPr>
        <p:spPr>
          <a:xfrm>
            <a:off x="1874278" y="3059165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708A978-1CC0-E9A5-C693-AAACDF7A76BA}"/>
              </a:ext>
            </a:extLst>
          </p:cNvPr>
          <p:cNvSpPr txBox="1"/>
          <p:nvPr/>
        </p:nvSpPr>
        <p:spPr>
          <a:xfrm>
            <a:off x="6648181" y="3919404"/>
            <a:ext cx="3389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Note: exchange with Payer CDS should be the same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with or without the </a:t>
            </a:r>
            <a:r>
              <a:rPr lang="en-US" sz="1200" dirty="0" err="1">
                <a:solidFill>
                  <a:srgbClr val="FF0000"/>
                </a:solidFill>
              </a:rPr>
              <a:t>ePA</a:t>
            </a:r>
            <a:r>
              <a:rPr lang="en-US" sz="1200" dirty="0">
                <a:solidFill>
                  <a:srgbClr val="FF0000"/>
                </a:solidFill>
              </a:rPr>
              <a:t> Coordinator</a:t>
            </a:r>
          </a:p>
        </p:txBody>
      </p:sp>
      <p:sp>
        <p:nvSpPr>
          <p:cNvPr id="71" name="Callout: Right Arrow 70">
            <a:extLst>
              <a:ext uri="{FF2B5EF4-FFF2-40B4-BE49-F238E27FC236}">
                <a16:creationId xmlns:a16="http://schemas.microsoft.com/office/drawing/2014/main" id="{F578E38F-082A-F5BC-6D1C-46472F9EE9D4}"/>
              </a:ext>
            </a:extLst>
          </p:cNvPr>
          <p:cNvSpPr/>
          <p:nvPr/>
        </p:nvSpPr>
        <p:spPr>
          <a:xfrm>
            <a:off x="4564132" y="1103149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BC2A4-BE85-B611-C44F-E038CB602BE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2" y="1390844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D6743D-54AC-FAF7-0701-D6553CCB80A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883392" y="1887649"/>
            <a:ext cx="1716191" cy="37173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Hexagon 77">
            <a:extLst>
              <a:ext uri="{FF2B5EF4-FFF2-40B4-BE49-F238E27FC236}">
                <a16:creationId xmlns:a16="http://schemas.microsoft.com/office/drawing/2014/main" id="{227F002C-1E9A-525A-91E8-E8959A45B85B}"/>
              </a:ext>
            </a:extLst>
          </p:cNvPr>
          <p:cNvSpPr/>
          <p:nvPr/>
        </p:nvSpPr>
        <p:spPr>
          <a:xfrm>
            <a:off x="5529607" y="1458732"/>
            <a:ext cx="208045" cy="175282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9" name="Hexagon 78">
            <a:extLst>
              <a:ext uri="{FF2B5EF4-FFF2-40B4-BE49-F238E27FC236}">
                <a16:creationId xmlns:a16="http://schemas.microsoft.com/office/drawing/2014/main" id="{4BDD89CE-D9EC-766C-3E48-956B9ADBAA6A}"/>
              </a:ext>
            </a:extLst>
          </p:cNvPr>
          <p:cNvSpPr/>
          <p:nvPr/>
        </p:nvSpPr>
        <p:spPr>
          <a:xfrm>
            <a:off x="5791676" y="1864700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52964E-B821-DA46-F186-5F2305445E1B}"/>
              </a:ext>
            </a:extLst>
          </p:cNvPr>
          <p:cNvCxnSpPr>
            <a:cxnSpLocks/>
          </p:cNvCxnSpPr>
          <p:nvPr/>
        </p:nvCxnSpPr>
        <p:spPr>
          <a:xfrm flipV="1">
            <a:off x="4553707" y="3102084"/>
            <a:ext cx="1101184" cy="47574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Hexagon 82">
            <a:extLst>
              <a:ext uri="{FF2B5EF4-FFF2-40B4-BE49-F238E27FC236}">
                <a16:creationId xmlns:a16="http://schemas.microsoft.com/office/drawing/2014/main" id="{9441E228-63FC-82AB-056D-02967DDD6832}"/>
              </a:ext>
            </a:extLst>
          </p:cNvPr>
          <p:cNvSpPr/>
          <p:nvPr/>
        </p:nvSpPr>
        <p:spPr>
          <a:xfrm>
            <a:off x="5579324" y="2259381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4" name="Hexagon 83">
            <a:extLst>
              <a:ext uri="{FF2B5EF4-FFF2-40B4-BE49-F238E27FC236}">
                <a16:creationId xmlns:a16="http://schemas.microsoft.com/office/drawing/2014/main" id="{07A81744-CC79-00CF-60B2-64454C7CBCDF}"/>
              </a:ext>
            </a:extLst>
          </p:cNvPr>
          <p:cNvSpPr/>
          <p:nvPr/>
        </p:nvSpPr>
        <p:spPr>
          <a:xfrm>
            <a:off x="5126443" y="3322439"/>
            <a:ext cx="208045" cy="167909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0" name="Callout: Left Arrow 29">
            <a:extLst>
              <a:ext uri="{FF2B5EF4-FFF2-40B4-BE49-F238E27FC236}">
                <a16:creationId xmlns:a16="http://schemas.microsoft.com/office/drawing/2014/main" id="{8B0E39A8-8184-6F4A-C946-A1B8AE4D8D3C}"/>
              </a:ext>
            </a:extLst>
          </p:cNvPr>
          <p:cNvSpPr/>
          <p:nvPr/>
        </p:nvSpPr>
        <p:spPr>
          <a:xfrm>
            <a:off x="6492240" y="2062931"/>
            <a:ext cx="304114" cy="1205663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1A3A1B4-9512-972E-D97B-D1D5EAC776DC}"/>
              </a:ext>
            </a:extLst>
          </p:cNvPr>
          <p:cNvSpPr/>
          <p:nvPr/>
        </p:nvSpPr>
        <p:spPr>
          <a:xfrm>
            <a:off x="5191450" y="2162666"/>
            <a:ext cx="1031793" cy="93941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Questionnaire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440D18-08F7-D631-7D29-244DD302BECB}"/>
              </a:ext>
            </a:extLst>
          </p:cNvPr>
          <p:cNvCxnSpPr>
            <a:cxnSpLocks/>
          </p:cNvCxnSpPr>
          <p:nvPr/>
        </p:nvCxnSpPr>
        <p:spPr>
          <a:xfrm flipV="1">
            <a:off x="4553707" y="2971733"/>
            <a:ext cx="788390" cy="8743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4A48-4E15-0472-9B98-5C40CD79769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230396" y="2665763"/>
            <a:ext cx="261844" cy="6385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4166245-7EC1-219F-D088-51C88BF181E3}"/>
              </a:ext>
            </a:extLst>
          </p:cNvPr>
          <p:cNvCxnSpPr>
            <a:cxnSpLocks/>
          </p:cNvCxnSpPr>
          <p:nvPr/>
        </p:nvCxnSpPr>
        <p:spPr>
          <a:xfrm>
            <a:off x="5743152" y="850112"/>
            <a:ext cx="0" cy="2458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BB4605-512D-4A0C-8CE9-F26FE9E7439C}"/>
              </a:ext>
            </a:extLst>
          </p:cNvPr>
          <p:cNvSpPr txBox="1"/>
          <p:nvPr/>
        </p:nvSpPr>
        <p:spPr>
          <a:xfrm>
            <a:off x="4572146" y="803549"/>
            <a:ext cx="108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CRD </a:t>
            </a:r>
            <a:r>
              <a:rPr lang="en-US" sz="1200" dirty="0" err="1"/>
              <a:t>ePA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34985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76EA-C1B9-B52A-4138-E2076CBF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1567"/>
          </a:xfrm>
        </p:spPr>
        <p:txBody>
          <a:bodyPr>
            <a:normAutofit fontScale="90000"/>
          </a:bodyPr>
          <a:lstStyle/>
          <a:p>
            <a:r>
              <a:rPr lang="en-US" dirty="0"/>
              <a:t>Provider </a:t>
            </a:r>
            <a:r>
              <a:rPr lang="en-US" dirty="0" err="1"/>
              <a:t>ePA</a:t>
            </a:r>
            <a:r>
              <a:rPr lang="en-US" dirty="0"/>
              <a:t> Coordinator detail – DTR (internal)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99EB-63CB-E523-31D6-69784F774763}"/>
              </a:ext>
            </a:extLst>
          </p:cNvPr>
          <p:cNvSpPr/>
          <p:nvPr/>
        </p:nvSpPr>
        <p:spPr>
          <a:xfrm>
            <a:off x="4553707" y="1088606"/>
            <a:ext cx="2246251" cy="2786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Provider </a:t>
            </a:r>
            <a:r>
              <a:rPr lang="en-US" dirty="0" err="1">
                <a:solidFill>
                  <a:srgbClr val="0070C0"/>
                </a:solidFill>
              </a:rPr>
              <a:t>ePA</a:t>
            </a:r>
            <a:r>
              <a:rPr lang="en-US" dirty="0">
                <a:solidFill>
                  <a:srgbClr val="0070C0"/>
                </a:solidFill>
              </a:rPr>
              <a:t> Coord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Pre-populate</a:t>
            </a:r>
          </a:p>
          <a:p>
            <a:pPr algn="ctr"/>
            <a:r>
              <a:rPr lang="en-US" sz="700" dirty="0">
                <a:solidFill>
                  <a:srgbClr val="0070C0"/>
                </a:solidFill>
              </a:rPr>
              <a:t>UI Interactions</a:t>
            </a: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  <a:p>
            <a:pPr algn="ctr"/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1D74EA-1837-E294-E765-D4EAC3FCC7DB}"/>
              </a:ext>
            </a:extLst>
          </p:cNvPr>
          <p:cNvSpPr txBox="1"/>
          <p:nvPr/>
        </p:nvSpPr>
        <p:spPr>
          <a:xfrm>
            <a:off x="2166207" y="1110910"/>
            <a:ext cx="2123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Initiate DTR (authenticate and context)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79AE1A-D3B1-BD27-157D-C23134B36303}"/>
              </a:ext>
            </a:extLst>
          </p:cNvPr>
          <p:cNvSpPr txBox="1"/>
          <p:nvPr/>
        </p:nvSpPr>
        <p:spPr>
          <a:xfrm>
            <a:off x="2293438" y="1642603"/>
            <a:ext cx="2253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to FHIR API</a:t>
            </a:r>
          </a:p>
          <a:p>
            <a:r>
              <a:rPr lang="en-US" sz="1200" dirty="0"/>
              <a:t>(token or separate authorization)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E4C633-FF00-E34B-3897-5E23F0182A3F}"/>
              </a:ext>
            </a:extLst>
          </p:cNvPr>
          <p:cNvSpPr txBox="1"/>
          <p:nvPr/>
        </p:nvSpPr>
        <p:spPr>
          <a:xfrm>
            <a:off x="2433892" y="2162666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context</a:t>
            </a:r>
          </a:p>
          <a:p>
            <a:endParaRPr lang="en-US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640AA95-AE48-CAED-15D3-18BEFF8B7D97}"/>
              </a:ext>
            </a:extLst>
          </p:cNvPr>
          <p:cNvCxnSpPr>
            <a:cxnSpLocks/>
          </p:cNvCxnSpPr>
          <p:nvPr/>
        </p:nvCxnSpPr>
        <p:spPr>
          <a:xfrm flipH="1">
            <a:off x="1883096" y="3535858"/>
            <a:ext cx="265986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7BA9B-9D8B-EF91-3D34-BFE391E80342}"/>
              </a:ext>
            </a:extLst>
          </p:cNvPr>
          <p:cNvCxnSpPr>
            <a:cxnSpLocks/>
          </p:cNvCxnSpPr>
          <p:nvPr/>
        </p:nvCxnSpPr>
        <p:spPr>
          <a:xfrm>
            <a:off x="1892718" y="1350216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BAAD09-33F4-C57B-E236-7ADB86EBBF82}"/>
              </a:ext>
            </a:extLst>
          </p:cNvPr>
          <p:cNvCxnSpPr>
            <a:cxnSpLocks/>
          </p:cNvCxnSpPr>
          <p:nvPr/>
        </p:nvCxnSpPr>
        <p:spPr>
          <a:xfrm>
            <a:off x="1883096" y="2427290"/>
            <a:ext cx="26653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A38875B-EA01-B5EA-2A29-2AC4205D8A18}"/>
              </a:ext>
            </a:extLst>
          </p:cNvPr>
          <p:cNvSpPr txBox="1"/>
          <p:nvPr/>
        </p:nvSpPr>
        <p:spPr>
          <a:xfrm>
            <a:off x="2232631" y="3300827"/>
            <a:ext cx="2034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</a:t>
            </a:r>
            <a:r>
              <a:rPr lang="en-US" sz="1200" dirty="0" err="1"/>
              <a:t>QuestionnaireResponse</a:t>
            </a:r>
            <a:endParaRPr lang="en-US" sz="1200" dirty="0"/>
          </a:p>
          <a:p>
            <a:r>
              <a:rPr lang="en-US" sz="1200" dirty="0"/>
              <a:t>With references to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83F99F-6543-D583-39A6-65209F4CC2C9}"/>
              </a:ext>
            </a:extLst>
          </p:cNvPr>
          <p:cNvCxnSpPr>
            <a:cxnSpLocks/>
          </p:cNvCxnSpPr>
          <p:nvPr/>
        </p:nvCxnSpPr>
        <p:spPr>
          <a:xfrm flipH="1">
            <a:off x="1924414" y="1864962"/>
            <a:ext cx="264773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9C84C44-BCD2-090A-5473-47ADBFF7DA94}"/>
              </a:ext>
            </a:extLst>
          </p:cNvPr>
          <p:cNvSpPr txBox="1"/>
          <p:nvPr/>
        </p:nvSpPr>
        <p:spPr>
          <a:xfrm>
            <a:off x="2379975" y="2806933"/>
            <a:ext cx="1829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Retrieve clinical and</a:t>
            </a:r>
          </a:p>
          <a:p>
            <a:r>
              <a:rPr lang="en-US" sz="1200" dirty="0"/>
              <a:t>Administrative info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095B3DB-7D30-B5DA-AD70-65DBC5D7D8FD}"/>
              </a:ext>
            </a:extLst>
          </p:cNvPr>
          <p:cNvCxnSpPr>
            <a:cxnSpLocks/>
          </p:cNvCxnSpPr>
          <p:nvPr/>
        </p:nvCxnSpPr>
        <p:spPr>
          <a:xfrm>
            <a:off x="1874278" y="3059165"/>
            <a:ext cx="2679429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llout: Right Arrow 70">
            <a:extLst>
              <a:ext uri="{FF2B5EF4-FFF2-40B4-BE49-F238E27FC236}">
                <a16:creationId xmlns:a16="http://schemas.microsoft.com/office/drawing/2014/main" id="{F578E38F-082A-F5BC-6D1C-46472F9EE9D4}"/>
              </a:ext>
            </a:extLst>
          </p:cNvPr>
          <p:cNvSpPr/>
          <p:nvPr/>
        </p:nvSpPr>
        <p:spPr>
          <a:xfrm>
            <a:off x="4564132" y="1103149"/>
            <a:ext cx="319260" cy="1568999"/>
          </a:xfrm>
          <a:prstGeom prst="righ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Setup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F0BC2A4-BE85-B611-C44F-E038CB602BEB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4883392" y="1390844"/>
            <a:ext cx="1930695" cy="49680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ED6743D-54AC-FAF7-0701-D6553CCB80AE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4883392" y="1887649"/>
            <a:ext cx="1700288" cy="354985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052964E-B821-DA46-F186-5F2305445E1B}"/>
              </a:ext>
            </a:extLst>
          </p:cNvPr>
          <p:cNvCxnSpPr>
            <a:cxnSpLocks/>
          </p:cNvCxnSpPr>
          <p:nvPr/>
        </p:nvCxnSpPr>
        <p:spPr>
          <a:xfrm flipV="1">
            <a:off x="4564132" y="3102084"/>
            <a:ext cx="1090759" cy="433774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llout: Left Arrow 29">
            <a:extLst>
              <a:ext uri="{FF2B5EF4-FFF2-40B4-BE49-F238E27FC236}">
                <a16:creationId xmlns:a16="http://schemas.microsoft.com/office/drawing/2014/main" id="{8B0E39A8-8184-6F4A-C946-A1B8AE4D8D3C}"/>
              </a:ext>
            </a:extLst>
          </p:cNvPr>
          <p:cNvSpPr/>
          <p:nvPr/>
        </p:nvSpPr>
        <p:spPr>
          <a:xfrm>
            <a:off x="6492240" y="2062931"/>
            <a:ext cx="304114" cy="1205663"/>
          </a:xfrm>
          <a:prstGeom prst="leftArrow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Repeat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B1A3A1B4-9512-972E-D97B-D1D5EAC776DC}"/>
              </a:ext>
            </a:extLst>
          </p:cNvPr>
          <p:cNvSpPr/>
          <p:nvPr/>
        </p:nvSpPr>
        <p:spPr>
          <a:xfrm>
            <a:off x="5191450" y="2162666"/>
            <a:ext cx="1031793" cy="939418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Process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Questionnaire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440D18-08F7-D631-7D29-244DD302BECB}"/>
              </a:ext>
            </a:extLst>
          </p:cNvPr>
          <p:cNvCxnSpPr>
            <a:cxnSpLocks/>
          </p:cNvCxnSpPr>
          <p:nvPr/>
        </p:nvCxnSpPr>
        <p:spPr>
          <a:xfrm flipV="1">
            <a:off x="4542960" y="2971733"/>
            <a:ext cx="788390" cy="87432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724A48-4E15-0472-9B98-5C40CD797695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6246181" y="2665763"/>
            <a:ext cx="246059" cy="6385"/>
          </a:xfrm>
          <a:prstGeom prst="straightConnector1">
            <a:avLst/>
          </a:prstGeom>
          <a:ln w="222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D592715-5C6A-E636-B9E7-E65241201320}"/>
              </a:ext>
            </a:extLst>
          </p:cNvPr>
          <p:cNvSpPr/>
          <p:nvPr/>
        </p:nvSpPr>
        <p:spPr>
          <a:xfrm>
            <a:off x="773982" y="1088605"/>
            <a:ext cx="1118736" cy="9209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Scheduling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Orders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9B3B35-E698-A9C6-7719-2448AC82504C}"/>
              </a:ext>
            </a:extLst>
          </p:cNvPr>
          <p:cNvSpPr/>
          <p:nvPr/>
        </p:nvSpPr>
        <p:spPr>
          <a:xfrm>
            <a:off x="778293" y="866533"/>
            <a:ext cx="1114425" cy="1815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rgbClr val="0070C0"/>
                </a:solidFill>
              </a:rPr>
              <a:t>Provider System(s)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7756AF-7888-5813-A9B3-8B060DBDDDC7}"/>
              </a:ext>
            </a:extLst>
          </p:cNvPr>
          <p:cNvSpPr/>
          <p:nvPr/>
        </p:nvSpPr>
        <p:spPr>
          <a:xfrm>
            <a:off x="754940" y="2122548"/>
            <a:ext cx="1118736" cy="5017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Registration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04CC3B-7939-7B20-4246-F951D93E8503}"/>
              </a:ext>
            </a:extLst>
          </p:cNvPr>
          <p:cNvSpPr/>
          <p:nvPr/>
        </p:nvSpPr>
        <p:spPr>
          <a:xfrm>
            <a:off x="754940" y="2719992"/>
            <a:ext cx="1118736" cy="5969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DS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PACS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C79FF-D380-7E20-E5C3-145A63417CBB}"/>
              </a:ext>
            </a:extLst>
          </p:cNvPr>
          <p:cNvSpPr/>
          <p:nvPr/>
        </p:nvSpPr>
        <p:spPr>
          <a:xfrm>
            <a:off x="773982" y="3374720"/>
            <a:ext cx="1118736" cy="4241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rgbClr val="0070C0"/>
              </a:solidFill>
            </a:endParaRP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EHR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DS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71E77A-D917-ACC1-4DF8-A10990A5ECB1}"/>
              </a:ext>
            </a:extLst>
          </p:cNvPr>
          <p:cNvCxnSpPr>
            <a:cxnSpLocks/>
          </p:cNvCxnSpPr>
          <p:nvPr/>
        </p:nvCxnSpPr>
        <p:spPr>
          <a:xfrm>
            <a:off x="5743152" y="850112"/>
            <a:ext cx="0" cy="24587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EC1DCA-F8CD-8648-A5E8-6EA8E1327E6E}"/>
              </a:ext>
            </a:extLst>
          </p:cNvPr>
          <p:cNvSpPr txBox="1"/>
          <p:nvPr/>
        </p:nvSpPr>
        <p:spPr>
          <a:xfrm>
            <a:off x="4572146" y="803549"/>
            <a:ext cx="108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CRD </a:t>
            </a:r>
            <a:r>
              <a:rPr lang="en-US" sz="1200" dirty="0" err="1"/>
              <a:t>ePA</a:t>
            </a:r>
            <a:endParaRPr lang="en-US" sz="12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390E9788-D10D-7B36-32D4-FA5E8FB742A6}"/>
              </a:ext>
            </a:extLst>
          </p:cNvPr>
          <p:cNvSpPr/>
          <p:nvPr/>
        </p:nvSpPr>
        <p:spPr>
          <a:xfrm>
            <a:off x="1984020" y="1254018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B4D662EF-DD0D-67F6-A386-2A7D918F8A2A}"/>
              </a:ext>
            </a:extLst>
          </p:cNvPr>
          <p:cNvSpPr/>
          <p:nvPr/>
        </p:nvSpPr>
        <p:spPr>
          <a:xfrm>
            <a:off x="2028454" y="1764601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052E661-B063-56A7-C818-01589A3144CC}"/>
              </a:ext>
            </a:extLst>
          </p:cNvPr>
          <p:cNvSpPr/>
          <p:nvPr/>
        </p:nvSpPr>
        <p:spPr>
          <a:xfrm>
            <a:off x="1990524" y="2345039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1ADF4C2A-6063-AAD6-1034-9FB59FEB6C33}"/>
              </a:ext>
            </a:extLst>
          </p:cNvPr>
          <p:cNvSpPr/>
          <p:nvPr/>
        </p:nvSpPr>
        <p:spPr>
          <a:xfrm>
            <a:off x="1984020" y="2955983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258AF68-5F95-9D15-6ABD-581FF835F48F}"/>
              </a:ext>
            </a:extLst>
          </p:cNvPr>
          <p:cNvSpPr/>
          <p:nvPr/>
        </p:nvSpPr>
        <p:spPr>
          <a:xfrm>
            <a:off x="1993487" y="3431745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aphicFrame>
        <p:nvGraphicFramePr>
          <p:cNvPr id="37" name="Table 52">
            <a:extLst>
              <a:ext uri="{FF2B5EF4-FFF2-40B4-BE49-F238E27FC236}">
                <a16:creationId xmlns:a16="http://schemas.microsoft.com/office/drawing/2014/main" id="{D3591E4F-D184-A663-3011-E66387BA2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061507"/>
              </p:ext>
            </p:extLst>
          </p:nvPr>
        </p:nvGraphicFramePr>
        <p:xfrm>
          <a:off x="586782" y="4402884"/>
          <a:ext cx="1062294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525">
                  <a:extLst>
                    <a:ext uri="{9D8B030D-6E8A-4147-A177-3AD203B41FA5}">
                      <a16:colId xmlns:a16="http://schemas.microsoft.com/office/drawing/2014/main" val="1838337621"/>
                    </a:ext>
                  </a:extLst>
                </a:gridCol>
                <a:gridCol w="2320455">
                  <a:extLst>
                    <a:ext uri="{9D8B030D-6E8A-4147-A177-3AD203B41FA5}">
                      <a16:colId xmlns:a16="http://schemas.microsoft.com/office/drawing/2014/main" val="2759112837"/>
                    </a:ext>
                  </a:extLst>
                </a:gridCol>
                <a:gridCol w="2342985">
                  <a:extLst>
                    <a:ext uri="{9D8B030D-6E8A-4147-A177-3AD203B41FA5}">
                      <a16:colId xmlns:a16="http://schemas.microsoft.com/office/drawing/2014/main" val="2469035275"/>
                    </a:ext>
                  </a:extLst>
                </a:gridCol>
                <a:gridCol w="1693628">
                  <a:extLst>
                    <a:ext uri="{9D8B030D-6E8A-4147-A177-3AD203B41FA5}">
                      <a16:colId xmlns:a16="http://schemas.microsoft.com/office/drawing/2014/main" val="730302725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1288595353"/>
                    </a:ext>
                  </a:extLst>
                </a:gridCol>
                <a:gridCol w="1502794">
                  <a:extLst>
                    <a:ext uri="{9D8B030D-6E8A-4147-A177-3AD203B41FA5}">
                      <a16:colId xmlns:a16="http://schemas.microsoft.com/office/drawing/2014/main" val="1592953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System(s)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Provider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ePA</a:t>
                      </a:r>
                      <a:r>
                        <a:rPr lang="en-US" dirty="0"/>
                        <a:t> Coord API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5545"/>
                  </a:ext>
                </a:extLst>
              </a:tr>
              <a:tr h="30774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Initiate with Context (depends on launch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</a:t>
                      </a:r>
                    </a:p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No equivalent  </a:t>
                      </a:r>
                    </a:p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(Launch requirements)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89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Access to FHIR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753503"/>
                  </a:ext>
                </a:extLst>
              </a:tr>
              <a:tr h="18979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443045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Retrieve clinical and Administrative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Support for 21</a:t>
                      </a:r>
                      <a:r>
                        <a:rPr lang="en-US" sz="1000" baseline="30000" dirty="0">
                          <a:solidFill>
                            <a:schemeClr val="tx1"/>
                          </a:solidFill>
                        </a:rPr>
                        <a:t>st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Century APIs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54758"/>
                  </a:ext>
                </a:extLst>
              </a:tr>
              <a:tr h="177869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 </a:t>
                      </a:r>
                      <a:r>
                        <a:rPr lang="en-US" sz="1000" dirty="0" err="1"/>
                        <a:t>QuestionnaireResponse</a:t>
                      </a:r>
                      <a:r>
                        <a:rPr lang="en-US" sz="1000" dirty="0"/>
                        <a:t> with references to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Scheduling, EHR, DS, Orders, 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with SMART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Same as SMART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046272"/>
                  </a:ext>
                </a:extLst>
              </a:tr>
            </a:tbl>
          </a:graphicData>
        </a:graphic>
      </p:graphicFrame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B79A6C16-461D-75A3-7CE0-31364D50F603}"/>
              </a:ext>
            </a:extLst>
          </p:cNvPr>
          <p:cNvSpPr/>
          <p:nvPr/>
        </p:nvSpPr>
        <p:spPr>
          <a:xfrm>
            <a:off x="1005389" y="5154864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A68F693-52D7-1DC1-1308-7B92DFAF5DA8}"/>
              </a:ext>
            </a:extLst>
          </p:cNvPr>
          <p:cNvSpPr/>
          <p:nvPr/>
        </p:nvSpPr>
        <p:spPr>
          <a:xfrm>
            <a:off x="997969" y="544580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608EDF75-4AE0-8AAC-00FA-DD84A7AD74CD}"/>
              </a:ext>
            </a:extLst>
          </p:cNvPr>
          <p:cNvSpPr/>
          <p:nvPr/>
        </p:nvSpPr>
        <p:spPr>
          <a:xfrm>
            <a:off x="996809" y="5715614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2404A182-1B88-40FE-6AB5-5ACE78B546D6}"/>
              </a:ext>
            </a:extLst>
          </p:cNvPr>
          <p:cNvSpPr/>
          <p:nvPr/>
        </p:nvSpPr>
        <p:spPr>
          <a:xfrm>
            <a:off x="996424" y="5978990"/>
            <a:ext cx="210709" cy="199828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D2BFF691-A81A-F053-2488-874F918051A8}"/>
              </a:ext>
            </a:extLst>
          </p:cNvPr>
          <p:cNvSpPr/>
          <p:nvPr/>
        </p:nvSpPr>
        <p:spPr>
          <a:xfrm>
            <a:off x="982278" y="6257324"/>
            <a:ext cx="210709" cy="21570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FE8E14-381B-00CB-8EBA-820C18E50A2C}"/>
              </a:ext>
            </a:extLst>
          </p:cNvPr>
          <p:cNvCxnSpPr>
            <a:cxnSpLocks/>
          </p:cNvCxnSpPr>
          <p:nvPr/>
        </p:nvCxnSpPr>
        <p:spPr>
          <a:xfrm>
            <a:off x="5716814" y="3893507"/>
            <a:ext cx="0" cy="442890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A3A119-9451-7F98-0267-CBDBE840E6E7}"/>
              </a:ext>
            </a:extLst>
          </p:cNvPr>
          <p:cNvSpPr txBox="1"/>
          <p:nvPr/>
        </p:nvSpPr>
        <p:spPr>
          <a:xfrm>
            <a:off x="4367341" y="3884633"/>
            <a:ext cx="13494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Continue to PAS</a:t>
            </a:r>
          </a:p>
          <a:p>
            <a:pPr algn="ctr"/>
            <a:r>
              <a:rPr lang="en-US" sz="1400" dirty="0"/>
              <a:t>If appropriate</a:t>
            </a:r>
          </a:p>
        </p:txBody>
      </p:sp>
    </p:spTree>
    <p:extLst>
      <p:ext uri="{BB962C8B-B14F-4D97-AF65-F5344CB8AC3E}">
        <p14:creationId xmlns:p14="http://schemas.microsoft.com/office/powerpoint/2010/main" val="263246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720</Words>
  <Application>Microsoft Office PowerPoint</Application>
  <PresentationFormat>Widescreen</PresentationFormat>
  <Paragraphs>271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Provider ePA Coordinator detail – DTR (internal)</vt:lpstr>
      <vt:lpstr>Provider ePA Coordinator detail – DTR (internal)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Buitendijk</dc:creator>
  <cp:lastModifiedBy>Robert Dieterle</cp:lastModifiedBy>
  <cp:revision>39</cp:revision>
  <dcterms:created xsi:type="dcterms:W3CDTF">2022-06-29T12:03:35Z</dcterms:created>
  <dcterms:modified xsi:type="dcterms:W3CDTF">2023-09-01T15:18:45Z</dcterms:modified>
</cp:coreProperties>
</file>