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46" r:id="rId3"/>
    <p:sldId id="2747" r:id="rId4"/>
    <p:sldId id="2748" r:id="rId5"/>
    <p:sldId id="2752" r:id="rId6"/>
    <p:sldId id="2753" r:id="rId7"/>
    <p:sldId id="2749" r:id="rId8"/>
    <p:sldId id="27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4F4F"/>
    <a:srgbClr val="873F1E"/>
    <a:srgbClr val="E41F26"/>
    <a:srgbClr val="D6843C"/>
    <a:srgbClr val="E4E6EB"/>
    <a:srgbClr val="516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672"/>
  </p:normalViewPr>
  <p:slideViewPr>
    <p:cSldViewPr snapToGrid="0" snapToObjects="1">
      <p:cViewPr varScale="1">
        <p:scale>
          <a:sx n="108" d="100"/>
          <a:sy n="108" d="100"/>
        </p:scale>
        <p:origin x="23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38CFA-C6C9-4C45-9C37-70745DBF3692}" type="datetimeFigureOut">
              <a:rPr lang="en-US" smtClean="0"/>
              <a:t>11/30/21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5352-6E72-4018-95F0-9018E69AE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1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Roadmap for supplemental example guides to flesh out specific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Roadmap for supplemental example guides to flesh out specific use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5352-6E72-4018-95F0-9018E69AE9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0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2733276"/>
            <a:ext cx="6051135" cy="1676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9663153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1259" y="333037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70384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>
          <p15:clr>
            <a:srgbClr val="FBAE40"/>
          </p15:clr>
        </p15:guide>
        <p15:guide id="3" orient="horz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1260" y="333037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81259" y="688754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799FA4-5449-4C65-8909-B05DC7AEC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9E306B-62FD-41CB-8E83-0812C2025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8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600"/>
            </a:lvl2pPr>
            <a:lvl3pPr>
              <a:lnSpc>
                <a:spcPct val="100000"/>
              </a:lnSpc>
              <a:buClr>
                <a:schemeClr val="accent3"/>
              </a:buClr>
              <a:defRPr sz="14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200"/>
            </a:lvl4pPr>
            <a:lvl5pPr>
              <a:lnSpc>
                <a:spcPct val="100000"/>
              </a:lnSpc>
              <a:buClr>
                <a:schemeClr val="bg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47713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299327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1559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3180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3894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81259" y="333036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8917962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No L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AA745FE-AEA1-4154-BE8D-73BBA19C10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81259" y="333037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6956695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 preserve="1">
  <p:cSld name="1_Main Slide 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8FA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Update as of January 27, 2021​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8FA1B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8FA1B8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8FA1B8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4298535" cy="189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016271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79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nessa.candelora@pocp.com" TargetMode="External"/><Relationship Id="rId2" Type="http://schemas.openxmlformats.org/officeDocument/2006/relationships/hyperlink" Target="mailto:dana.marcelonis@pocp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lobal.gotomeeting.com/join/514633709&#160;" TargetMode="External"/><Relationship Id="rId5" Type="http://schemas.openxmlformats.org/officeDocument/2006/relationships/hyperlink" Target="https://confluence.hl7.org/pages/viewpage.action?pageId=40738757" TargetMode="External"/><Relationship Id="rId4" Type="http://schemas.openxmlformats.org/officeDocument/2006/relationships/hyperlink" Target="mailto:ehaas@healthedatainc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ehaas@healthedatainc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9E2CDE-DAEE-354C-B425-8A9A23C5C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9046" y="4075587"/>
            <a:ext cx="6051550" cy="1676400"/>
          </a:xfrm>
        </p:spPr>
        <p:txBody>
          <a:bodyPr/>
          <a:lstStyle/>
          <a:p>
            <a:r>
              <a:rPr lang="en-US" dirty="0"/>
              <a:t>September 2021 HL7 WGM</a:t>
            </a:r>
          </a:p>
          <a:p>
            <a:r>
              <a:rPr lang="en-US" dirty="0"/>
              <a:t>Thursday, September 23</a:t>
            </a:r>
          </a:p>
          <a:p>
            <a:r>
              <a:rPr lang="en-US" dirty="0"/>
              <a:t>Eric M Haas, DVM, 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5F0C8-3BE5-0341-A419-31A98565D19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124696" y="1547668"/>
            <a:ext cx="5181601" cy="1240827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Update </a:t>
            </a:r>
            <a:r>
              <a:rPr lang="en-US" b="1"/>
              <a:t>on </a:t>
            </a:r>
            <a:br>
              <a:rPr lang="en-US" b="1"/>
            </a:br>
            <a:r>
              <a:rPr lang="en-US" b="1"/>
              <a:t>Da </a:t>
            </a:r>
            <a:r>
              <a:rPr lang="en-US" b="1" dirty="0"/>
              <a:t>Vinci CDEX</a:t>
            </a:r>
          </a:p>
        </p:txBody>
      </p:sp>
    </p:spTree>
    <p:extLst>
      <p:ext uri="{BB962C8B-B14F-4D97-AF65-F5344CB8AC3E}">
        <p14:creationId xmlns:p14="http://schemas.microsoft.com/office/powerpoint/2010/main" val="589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A323A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Clinical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A323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/>
              </a:rPr>
              <a:t>Data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A323A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Exchange (CDex)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A323A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16AC67AB-792A-4EFD-BC66-6925F86ED5CF}"/>
              </a:ext>
            </a:extLst>
          </p:cNvPr>
          <p:cNvSpPr/>
          <p:nvPr/>
        </p:nvSpPr>
        <p:spPr>
          <a:xfrm>
            <a:off x="3864422" y="5853954"/>
            <a:ext cx="2002155" cy="67257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4. </a:t>
            </a: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Provider</a:t>
            </a:r>
            <a:r>
              <a:rPr lang="en-US" sz="1400" b="1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 System </a:t>
            </a:r>
          </a:p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Returns Data</a:t>
            </a: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A55D160C-A3F9-49E6-9ACD-7D9CCF8C9F81}"/>
              </a:ext>
            </a:extLst>
          </p:cNvPr>
          <p:cNvSpPr/>
          <p:nvPr/>
        </p:nvSpPr>
        <p:spPr>
          <a:xfrm>
            <a:off x="454664" y="4158318"/>
            <a:ext cx="2129559" cy="58799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  <a:cs typeface="Calibri" panose="020F0502020204030204" pitchFamily="34" charset="0"/>
                <a:sym typeface="Arial"/>
              </a:rPr>
              <a:t>1. Payer or External </a:t>
            </a: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Provider</a:t>
            </a:r>
            <a:r>
              <a:rPr lang="en-US" sz="1400" b="1" kern="0" dirty="0">
                <a:solidFill>
                  <a:prstClr val="black"/>
                </a:solidFill>
                <a:latin typeface="Arial"/>
                <a:cs typeface="Calibri" panose="020F0502020204030204" pitchFamily="34" charset="0"/>
                <a:sym typeface="Arial"/>
              </a:rPr>
              <a:t> System Initiates Request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0244F1-4875-4663-89D6-D34F9B6E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8621" y="3435450"/>
            <a:ext cx="647551" cy="9779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EF21BA-6952-4F6D-8024-33666987BC02}"/>
              </a:ext>
            </a:extLst>
          </p:cNvPr>
          <p:cNvCxnSpPr>
            <a:cxnSpLocks/>
          </p:cNvCxnSpPr>
          <p:nvPr/>
        </p:nvCxnSpPr>
        <p:spPr>
          <a:xfrm flipH="1">
            <a:off x="2051113" y="3928375"/>
            <a:ext cx="4317142" cy="0"/>
          </a:xfrm>
          <a:prstGeom prst="straightConnector1">
            <a:avLst/>
          </a:prstGeom>
          <a:noFill/>
          <a:ln w="38100" cap="flat" cmpd="sng" algn="ctr">
            <a:solidFill>
              <a:srgbClr val="474749"/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670631A8-124E-4AFC-9A73-59EB816DF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5648" y="3301343"/>
            <a:ext cx="654628" cy="723536"/>
          </a:xfrm>
          <a:prstGeom prst="rect">
            <a:avLst/>
          </a:prstGeom>
        </p:spPr>
      </p:pic>
      <p:sp>
        <p:nvSpPr>
          <p:cNvPr id="13" name="Rounded Rectangle 3">
            <a:extLst>
              <a:ext uri="{FF2B5EF4-FFF2-40B4-BE49-F238E27FC236}">
                <a16:creationId xmlns:a16="http://schemas.microsoft.com/office/drawing/2014/main" id="{65EE09D9-8784-41A8-BAE0-B8334FBDA59C}"/>
              </a:ext>
            </a:extLst>
          </p:cNvPr>
          <p:cNvSpPr/>
          <p:nvPr/>
        </p:nvSpPr>
        <p:spPr>
          <a:xfrm>
            <a:off x="5930882" y="4109939"/>
            <a:ext cx="1843392" cy="7274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buFont typeface="Arial"/>
              <a:buNone/>
              <a:defRPr/>
            </a:pPr>
            <a:r>
              <a:rPr lang="en-US" sz="1400" b="1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2. </a:t>
            </a:r>
            <a:r>
              <a:rPr lang="en-US" sz="1400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Provider</a:t>
            </a:r>
            <a:r>
              <a:rPr lang="en-US" sz="1400" b="1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 System Retrieves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2C32E9-0735-4976-A1EA-ACBC6830EA74}"/>
              </a:ext>
            </a:extLst>
          </p:cNvPr>
          <p:cNvGrpSpPr/>
          <p:nvPr/>
        </p:nvGrpSpPr>
        <p:grpSpPr>
          <a:xfrm>
            <a:off x="2372511" y="1346589"/>
            <a:ext cx="3665523" cy="2455653"/>
            <a:chOff x="2607729" y="1636408"/>
            <a:chExt cx="3232914" cy="216583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1BDA3D1-DDF4-4AF2-A649-8DF836C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216BDC2-2040-4EF5-868C-06CF40F79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ECC3393-37C1-4757-BCBF-351D2A9B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</p:spPr>
        </p:pic>
      </p:grp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A620EF60-DEE4-43CF-9049-58D01F81F8CE}"/>
              </a:ext>
            </a:extLst>
          </p:cNvPr>
          <p:cNvSpPr/>
          <p:nvPr/>
        </p:nvSpPr>
        <p:spPr>
          <a:xfrm>
            <a:off x="2547239" y="2829410"/>
            <a:ext cx="1360721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eg, </a:t>
            </a: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What are the patient’s HbA1C results </a:t>
            </a: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after </a:t>
            </a:r>
            <a:b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2020-01-01</a:t>
            </a: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?</a:t>
            </a:r>
          </a:p>
        </p:txBody>
      </p: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0013C576-FAB6-4AF5-AEBD-183738E4604F}"/>
              </a:ext>
            </a:extLst>
          </p:cNvPr>
          <p:cNvSpPr/>
          <p:nvPr/>
        </p:nvSpPr>
        <p:spPr>
          <a:xfrm>
            <a:off x="3455361" y="1518625"/>
            <a:ext cx="1509103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eg, </a:t>
            </a: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What are </a:t>
            </a:r>
            <a:b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the patient’s </a:t>
            </a:r>
            <a:b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</a:b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active conditions?</a:t>
            </a: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8C897466-58F3-4515-B3FE-DE8117B2BAC3}"/>
              </a:ext>
            </a:extLst>
          </p:cNvPr>
          <p:cNvSpPr/>
          <p:nvPr/>
        </p:nvSpPr>
        <p:spPr>
          <a:xfrm>
            <a:off x="4462481" y="2803689"/>
            <a:ext cx="1509103" cy="814249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>
                <a:solidFill>
                  <a:prstClr val="black"/>
                </a:solidFill>
                <a:latin typeface="Arial"/>
                <a:cs typeface="Arial"/>
                <a:sym typeface="Arial"/>
              </a:rPr>
              <a:t>eg, </a:t>
            </a: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Send the patient’s latest History &amp; Physical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C28A0F1-58C9-4800-9FDB-9206867D2766}"/>
              </a:ext>
            </a:extLst>
          </p:cNvPr>
          <p:cNvCxnSpPr>
            <a:cxnSpLocks/>
          </p:cNvCxnSpPr>
          <p:nvPr/>
        </p:nvCxnSpPr>
        <p:spPr>
          <a:xfrm rot="5400000">
            <a:off x="9212036" y="4158364"/>
            <a:ext cx="567022" cy="2102661"/>
          </a:xfrm>
          <a:prstGeom prst="bentConnector2">
            <a:avLst/>
          </a:prstGeom>
          <a:noFill/>
          <a:ln w="38100" cap="flat" cmpd="sng" algn="ctr">
            <a:solidFill>
              <a:srgbClr val="474749"/>
            </a:solidFill>
            <a:prstDash val="dash"/>
            <a:headEnd type="none" w="med" len="med"/>
            <a:tailEnd type="triangle" w="med" len="med"/>
          </a:ln>
          <a:effectLst/>
        </p:spPr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20EBD1AC-F216-448F-ABC2-19E0AEEE2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83433" y="5259890"/>
            <a:ext cx="761674" cy="627933"/>
          </a:xfrm>
          <a:prstGeom prst="rect">
            <a:avLst/>
          </a:prstGeom>
        </p:spPr>
      </p:pic>
      <p:cxnSp>
        <p:nvCxnSpPr>
          <p:cNvPr id="22" name="Connector: Elbow 14">
            <a:extLst>
              <a:ext uri="{FF2B5EF4-FFF2-40B4-BE49-F238E27FC236}">
                <a16:creationId xmlns:a16="http://schemas.microsoft.com/office/drawing/2014/main" id="{42A198C9-100E-426F-992C-86D5E2CAD66E}"/>
              </a:ext>
            </a:extLst>
          </p:cNvPr>
          <p:cNvCxnSpPr>
            <a:cxnSpLocks/>
          </p:cNvCxnSpPr>
          <p:nvPr/>
        </p:nvCxnSpPr>
        <p:spPr>
          <a:xfrm rot="10800000">
            <a:off x="1519444" y="4912567"/>
            <a:ext cx="2849768" cy="627937"/>
          </a:xfrm>
          <a:prstGeom prst="bentConnector2">
            <a:avLst/>
          </a:prstGeom>
          <a:noFill/>
          <a:ln w="38100" cap="flat" cmpd="sng" algn="ctr">
            <a:solidFill>
              <a:srgbClr val="474749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3" name="Rounded Rectangle 3">
            <a:extLst>
              <a:ext uri="{FF2B5EF4-FFF2-40B4-BE49-F238E27FC236}">
                <a16:creationId xmlns:a16="http://schemas.microsoft.com/office/drawing/2014/main" id="{730E9F61-FD2F-4EA8-A630-E52A08664DEC}"/>
              </a:ext>
            </a:extLst>
          </p:cNvPr>
          <p:cNvSpPr/>
          <p:nvPr/>
        </p:nvSpPr>
        <p:spPr>
          <a:xfrm>
            <a:off x="9455510" y="4409918"/>
            <a:ext cx="2301498" cy="516265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buFont typeface="Arial"/>
              <a:buNone/>
              <a:defRPr/>
            </a:pPr>
            <a:r>
              <a:rPr lang="en-US" sz="1400" b="1" kern="0" dirty="0">
                <a:solidFill>
                  <a:srgbClr val="474749"/>
                </a:solidFill>
                <a:latin typeface="Arial"/>
                <a:cs typeface="Arial"/>
                <a:sym typeface="Arial"/>
              </a:rPr>
              <a:t>3. </a:t>
            </a:r>
            <a:r>
              <a:rPr lang="en-US" sz="1400" b="1" kern="0" dirty="0">
                <a:solidFill>
                  <a:srgbClr val="474749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Practitioner</a:t>
            </a:r>
            <a:r>
              <a:rPr lang="en-US" sz="1400" b="1" kern="0" dirty="0">
                <a:solidFill>
                  <a:srgbClr val="474749"/>
                </a:solidFill>
                <a:latin typeface="Arial"/>
                <a:cs typeface="Arial"/>
                <a:sym typeface="Arial"/>
              </a:rPr>
              <a:t> Intervention (if required)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D3775D-A923-4FA0-B3AA-10D44AEFC29B}"/>
              </a:ext>
            </a:extLst>
          </p:cNvPr>
          <p:cNvCxnSpPr>
            <a:cxnSpLocks/>
          </p:cNvCxnSpPr>
          <p:nvPr/>
        </p:nvCxnSpPr>
        <p:spPr>
          <a:xfrm flipV="1">
            <a:off x="8472553" y="3915991"/>
            <a:ext cx="1753561" cy="12384"/>
          </a:xfrm>
          <a:prstGeom prst="straightConnector1">
            <a:avLst/>
          </a:prstGeom>
          <a:noFill/>
          <a:ln w="38100" cap="flat" cmpd="sng" algn="ctr">
            <a:solidFill>
              <a:srgbClr val="474749"/>
            </a:solidFill>
            <a:prstDash val="dash"/>
            <a:tailEnd type="triangle"/>
          </a:ln>
          <a:effectLst/>
        </p:spPr>
      </p:cxnSp>
      <p:cxnSp>
        <p:nvCxnSpPr>
          <p:cNvPr id="25" name="Connector: Elbow 14">
            <a:extLst>
              <a:ext uri="{FF2B5EF4-FFF2-40B4-BE49-F238E27FC236}">
                <a16:creationId xmlns:a16="http://schemas.microsoft.com/office/drawing/2014/main" id="{4C2401B9-6E3F-4010-BE10-E1AAFAF79A50}"/>
              </a:ext>
            </a:extLst>
          </p:cNvPr>
          <p:cNvCxnSpPr>
            <a:cxnSpLocks/>
          </p:cNvCxnSpPr>
          <p:nvPr/>
        </p:nvCxnSpPr>
        <p:spPr>
          <a:xfrm flipH="1">
            <a:off x="5332183" y="3928375"/>
            <a:ext cx="1876912" cy="1583036"/>
          </a:xfrm>
          <a:prstGeom prst="bentConnector3">
            <a:avLst>
              <a:gd name="adj1" fmla="val -62703"/>
            </a:avLst>
          </a:prstGeom>
          <a:noFill/>
          <a:ln w="38100" cap="flat" cmpd="sng" algn="ctr">
            <a:solidFill>
              <a:srgbClr val="474749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239F17BD-1F5F-434A-A703-1F1E94981E5B}"/>
              </a:ext>
            </a:extLst>
          </p:cNvPr>
          <p:cNvSpPr/>
          <p:nvPr/>
        </p:nvSpPr>
        <p:spPr>
          <a:xfrm>
            <a:off x="5093337" y="4076112"/>
            <a:ext cx="889297" cy="123055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6B936A18-DB99-4994-BAEA-CFAFF2349C6B}"/>
              </a:ext>
            </a:extLst>
          </p:cNvPr>
          <p:cNvSpPr/>
          <p:nvPr/>
        </p:nvSpPr>
        <p:spPr>
          <a:xfrm>
            <a:off x="8521381" y="4088786"/>
            <a:ext cx="889297" cy="123055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05325-758A-4243-BE05-B52B3D69D360}"/>
              </a:ext>
            </a:extLst>
          </p:cNvPr>
          <p:cNvSpPr txBox="1"/>
          <p:nvPr/>
        </p:nvSpPr>
        <p:spPr>
          <a:xfrm>
            <a:off x="6447421" y="1451134"/>
            <a:ext cx="3381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Direct Query or Task </a:t>
            </a:r>
            <a:r>
              <a:rPr lang="en-US"/>
              <a:t>Based Approach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Task Based Approach</a:t>
            </a: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CC0A04E3-28BC-422A-816F-2DD18B3446CD}"/>
              </a:ext>
            </a:extLst>
          </p:cNvPr>
          <p:cNvSpPr/>
          <p:nvPr/>
        </p:nvSpPr>
        <p:spPr>
          <a:xfrm>
            <a:off x="6554273" y="1493239"/>
            <a:ext cx="287177" cy="37467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7281D516-E5A4-4B72-994A-D4FEDB0E2D9A}"/>
              </a:ext>
            </a:extLst>
          </p:cNvPr>
          <p:cNvSpPr/>
          <p:nvPr/>
        </p:nvSpPr>
        <p:spPr>
          <a:xfrm>
            <a:off x="6554272" y="2294422"/>
            <a:ext cx="287177" cy="374670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69BD1E2-C489-45E1-BDE3-E643F1296D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0980" y="3560976"/>
            <a:ext cx="761674" cy="6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3283F-5847-8E40-9254-14EBC4857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68" y="2470524"/>
            <a:ext cx="5054600" cy="3429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47872" y="333037"/>
            <a:ext cx="7957987" cy="365125"/>
          </a:xfrm>
        </p:spPr>
        <p:txBody>
          <a:bodyPr/>
          <a:lstStyle/>
          <a:p>
            <a:r>
              <a:rPr lang="en-US" dirty="0"/>
              <a:t>Da Vinci CDEX January 2021 Ballot Progress Report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4D6C0F3-71F3-48AD-8A1A-913D559C02B3}"/>
              </a:ext>
            </a:extLst>
          </p:cNvPr>
          <p:cNvSpPr/>
          <p:nvPr/>
        </p:nvSpPr>
        <p:spPr>
          <a:xfrm>
            <a:off x="10517645" y="4901889"/>
            <a:ext cx="1511994" cy="832207"/>
          </a:xfrm>
          <a:prstGeom prst="wedgeRoundRectCallout">
            <a:avLst>
              <a:gd name="adj1" fmla="val -87307"/>
              <a:gd name="adj2" fmla="val -68277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  remaining to resolve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EFCCCD-8BF2-5A46-BFFA-CF5D5BBC9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358" y="2262446"/>
            <a:ext cx="4561327" cy="38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1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899" y="2085975"/>
            <a:ext cx="8688285" cy="4105275"/>
          </a:xfrm>
        </p:spPr>
        <p:txBody>
          <a:bodyPr/>
          <a:lstStyle/>
          <a:p>
            <a:r>
              <a:rPr lang="en-US" sz="2400" dirty="0"/>
              <a:t>Finish Ballot Reconciliation and apply updates to IG</a:t>
            </a:r>
          </a:p>
          <a:p>
            <a:pPr lvl="1"/>
            <a:r>
              <a:rPr lang="en-US" sz="2400" dirty="0"/>
              <a:t>Anticipate resolution of final items and block vote in October</a:t>
            </a:r>
          </a:p>
          <a:p>
            <a:pPr lvl="2"/>
            <a:r>
              <a:rPr lang="en-US" sz="2200" dirty="0"/>
              <a:t>Digital Signature requirements</a:t>
            </a:r>
          </a:p>
          <a:p>
            <a:pPr lvl="2"/>
            <a:r>
              <a:rPr lang="en-US" sz="2200" dirty="0"/>
              <a:t>Purpose of Use</a:t>
            </a:r>
          </a:p>
          <a:p>
            <a:pPr lvl="2"/>
            <a:r>
              <a:rPr lang="en-US" sz="2200" dirty="0"/>
              <a:t>Work Queue hints</a:t>
            </a:r>
          </a:p>
          <a:p>
            <a:pPr lvl="1"/>
            <a:r>
              <a:rPr lang="en-US" sz="2400" dirty="0"/>
              <a:t>Tentative Goal is Publication of Version 1.0.0  by end of October</a:t>
            </a:r>
          </a:p>
        </p:txBody>
      </p:sp>
    </p:spTree>
    <p:extLst>
      <p:ext uri="{BB962C8B-B14F-4D97-AF65-F5344CB8AC3E}">
        <p14:creationId xmlns:p14="http://schemas.microsoft.com/office/powerpoint/2010/main" val="47249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A323A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Future of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A323A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CDe</a:t>
            </a:r>
            <a:r>
              <a:rPr lang="en-US" dirty="0">
                <a:solidFill>
                  <a:srgbClr val="2A323A"/>
                </a:solidFill>
                <a:latin typeface="Arial"/>
                <a:cs typeface="Arial"/>
                <a:sym typeface="Arial"/>
              </a:rPr>
              <a:t>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A323A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9" name="Rounded Rectangle 15">
            <a:extLst>
              <a:ext uri="{FF2B5EF4-FFF2-40B4-BE49-F238E27FC236}">
                <a16:creationId xmlns:a16="http://schemas.microsoft.com/office/drawing/2014/main" id="{A55D160C-A3F9-49E6-9ACD-7D9CCF8C9F81}"/>
              </a:ext>
            </a:extLst>
          </p:cNvPr>
          <p:cNvSpPr/>
          <p:nvPr/>
        </p:nvSpPr>
        <p:spPr>
          <a:xfrm>
            <a:off x="207674" y="4463696"/>
            <a:ext cx="2977346" cy="106967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>
              <a:defRPr/>
            </a:pPr>
            <a:r>
              <a:rPr lang="en-US" dirty="0">
                <a:sym typeface="Arial"/>
              </a:rPr>
              <a:t>Provider Submits Supporting Information for Claim + Claim Reattachment Data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60244F1-4875-4663-89D6-D34F9B6E5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9073" y="3282635"/>
            <a:ext cx="647551" cy="97793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70631A8-124E-4AFC-9A73-59EB816DF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9892" y="3282635"/>
            <a:ext cx="654628" cy="72353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DF2C32E9-0735-4976-A1EA-ACBC6830EA74}"/>
              </a:ext>
            </a:extLst>
          </p:cNvPr>
          <p:cNvGrpSpPr/>
          <p:nvPr/>
        </p:nvGrpSpPr>
        <p:grpSpPr>
          <a:xfrm>
            <a:off x="3715352" y="3292711"/>
            <a:ext cx="3854556" cy="1104697"/>
            <a:chOff x="2381184" y="2765502"/>
            <a:chExt cx="3459459" cy="105448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1BDA3D1-DDF4-4AF2-A649-8DF836CBA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216BDC2-2040-4EF5-868C-06CF40F79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81184" y="2783250"/>
              <a:ext cx="1562412" cy="1036739"/>
            </a:xfrm>
            <a:prstGeom prst="rect">
              <a:avLst/>
            </a:prstGeom>
          </p:spPr>
        </p:pic>
      </p:grpSp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0013C576-FAB6-4AF5-AEBD-183738E4604F}"/>
              </a:ext>
            </a:extLst>
          </p:cNvPr>
          <p:cNvSpPr/>
          <p:nvPr/>
        </p:nvSpPr>
        <p:spPr>
          <a:xfrm>
            <a:off x="4019046" y="3476979"/>
            <a:ext cx="1398414" cy="776083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Patient demographics, identifier, claim date, amount, </a:t>
            </a:r>
            <a:r>
              <a:rPr lang="en-US" sz="1100" kern="0" dirty="0" err="1">
                <a:solidFill>
                  <a:prstClr val="black"/>
                </a:solidFill>
                <a:latin typeface="Arial"/>
                <a:cs typeface="Arial"/>
                <a:sym typeface="Arial"/>
              </a:rPr>
              <a:t>etc</a:t>
            </a:r>
            <a:endParaRPr lang="en-US" sz="1100" kern="0" dirty="0">
              <a:solidFill>
                <a:prstClr val="black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" name="Rounded Rectangle 15">
            <a:extLst>
              <a:ext uri="{FF2B5EF4-FFF2-40B4-BE49-F238E27FC236}">
                <a16:creationId xmlns:a16="http://schemas.microsoft.com/office/drawing/2014/main" id="{8C897466-58F3-4515-B3FE-DE8117B2BAC3}"/>
              </a:ext>
            </a:extLst>
          </p:cNvPr>
          <p:cNvSpPr/>
          <p:nvPr/>
        </p:nvSpPr>
        <p:spPr>
          <a:xfrm>
            <a:off x="6096000" y="3476979"/>
            <a:ext cx="1181735" cy="780675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>
              <a:defRPr/>
            </a:pPr>
            <a:r>
              <a:rPr lang="en-US" sz="1100" kern="0" dirty="0">
                <a:solidFill>
                  <a:prstClr val="black"/>
                </a:solidFill>
                <a:latin typeface="Arial"/>
                <a:cs typeface="Arial"/>
                <a:sym typeface="Arial"/>
              </a:rPr>
              <a:t>the patient’s latest History &amp; Physical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705325-758A-4243-BE05-B52B3D69D360}"/>
              </a:ext>
            </a:extLst>
          </p:cNvPr>
          <p:cNvSpPr txBox="1"/>
          <p:nvPr/>
        </p:nvSpPr>
        <p:spPr>
          <a:xfrm>
            <a:off x="2779809" y="1486012"/>
            <a:ext cx="71934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New Functionality - </a:t>
            </a:r>
            <a:r>
              <a:rPr lang="en-US" sz="2400" b="1" i="1" dirty="0"/>
              <a:t>Unsolicited</a:t>
            </a:r>
            <a:r>
              <a:rPr lang="en-US" sz="2400" b="1" dirty="0"/>
              <a:t> Push for Attachments and Preauthorization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BDE5F3-21D5-C549-B778-1FCD00F8CCB1}"/>
              </a:ext>
            </a:extLst>
          </p:cNvPr>
          <p:cNvSpPr txBox="1"/>
          <p:nvPr/>
        </p:nvSpPr>
        <p:spPr>
          <a:xfrm>
            <a:off x="8233155" y="4552885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Payer Processes Claim Data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97F4B948-76B5-C744-84AB-200C4E6686FA}"/>
              </a:ext>
            </a:extLst>
          </p:cNvPr>
          <p:cNvSpPr/>
          <p:nvPr/>
        </p:nvSpPr>
        <p:spPr>
          <a:xfrm>
            <a:off x="3574941" y="4552885"/>
            <a:ext cx="426829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899" y="2085975"/>
            <a:ext cx="8688285" cy="4105275"/>
          </a:xfrm>
        </p:spPr>
        <p:txBody>
          <a:bodyPr/>
          <a:lstStyle/>
          <a:p>
            <a:r>
              <a:rPr lang="en-US" sz="2400" dirty="0"/>
              <a:t>Include in Publication of Version 1.0.0 </a:t>
            </a:r>
            <a:r>
              <a:rPr lang="en-US" sz="2400" i="1" dirty="0"/>
              <a:t>as Draft content</a:t>
            </a:r>
            <a:r>
              <a:rPr lang="en-US" sz="2400" dirty="0"/>
              <a:t>.</a:t>
            </a:r>
          </a:p>
          <a:p>
            <a:pPr lvl="1"/>
            <a:r>
              <a:rPr lang="en-US" sz="2200" dirty="0"/>
              <a:t>Tentative decision</a:t>
            </a:r>
          </a:p>
          <a:p>
            <a:r>
              <a:rPr lang="en-US" sz="2400" dirty="0"/>
              <a:t>Test at future </a:t>
            </a:r>
            <a:r>
              <a:rPr lang="en-US" sz="2400" dirty="0" err="1"/>
              <a:t>Connectathons</a:t>
            </a:r>
            <a:endParaRPr lang="en-US" sz="2400" dirty="0"/>
          </a:p>
          <a:p>
            <a:r>
              <a:rPr lang="en-US" sz="2400" dirty="0"/>
              <a:t>January 2022 Ballot for Community Input and Review</a:t>
            </a:r>
          </a:p>
        </p:txBody>
      </p:sp>
    </p:spTree>
    <p:extLst>
      <p:ext uri="{BB962C8B-B14F-4D97-AF65-F5344CB8AC3E}">
        <p14:creationId xmlns:p14="http://schemas.microsoft.com/office/powerpoint/2010/main" val="12347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Resources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E65DE-0B3F-492A-B4C4-B0DB86622A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899" y="2085975"/>
            <a:ext cx="8688285" cy="4105275"/>
          </a:xfrm>
        </p:spPr>
        <p:txBody>
          <a:bodyPr/>
          <a:lstStyle/>
          <a:p>
            <a:r>
              <a:rPr lang="en-US"/>
              <a:t>Vanessa Candelora (Project Manager): </a:t>
            </a:r>
            <a:r>
              <a:rPr lang="en-US">
                <a:hlinkClick r:id="rId2"/>
              </a:rPr>
              <a:t>v</a:t>
            </a:r>
            <a:r>
              <a:rPr lang="en-US">
                <a:hlinkClick r:id="rId3"/>
              </a:rPr>
              <a:t>anessa.candelora@pocp.com</a:t>
            </a:r>
            <a:r>
              <a:rPr lang="en-US"/>
              <a:t> </a:t>
            </a:r>
          </a:p>
          <a:p>
            <a:r>
              <a:rPr lang="en-US"/>
              <a:t>Eric Haas (Implementation Guide Lead): </a:t>
            </a:r>
            <a:r>
              <a:rPr lang="en-US" u="sng">
                <a:hlinkClick r:id="rId4"/>
              </a:rPr>
              <a:t>ehaas@healthedatainc.com</a:t>
            </a:r>
            <a:endParaRPr lang="en-US" u="sng"/>
          </a:p>
          <a:p>
            <a:r>
              <a:rPr lang="en-US">
                <a:hlinkClick r:id="rId5"/>
              </a:rPr>
              <a:t>Confluence Page</a:t>
            </a:r>
            <a:endParaRPr lang="en-US"/>
          </a:p>
          <a:p>
            <a:r>
              <a:rPr lang="en-US"/>
              <a:t>Conference Calls: Wednesdays at 2pm Eastern</a:t>
            </a:r>
          </a:p>
          <a:p>
            <a:pPr lvl="1"/>
            <a:r>
              <a:rPr lang="en-US">
                <a:hlinkClick r:id="rId6"/>
              </a:rPr>
              <a:t>https://global.gotomeeting.com/join/514633709 </a:t>
            </a:r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Join us! All our 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A7BC-BBD8-D046-9572-8DC19649CA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81259" y="333037"/>
            <a:ext cx="6324599" cy="365125"/>
          </a:xfrm>
        </p:spPr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CC5C7-2EC1-4FED-8871-F4AB729DBA14}"/>
              </a:ext>
            </a:extLst>
          </p:cNvPr>
          <p:cNvSpPr txBox="1"/>
          <p:nvPr/>
        </p:nvSpPr>
        <p:spPr>
          <a:xfrm>
            <a:off x="2737944" y="4154305"/>
            <a:ext cx="6716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dirty="0"/>
              <a:t>For Questions Contact me at:  </a:t>
            </a:r>
            <a:r>
              <a:rPr lang="en-US" dirty="0">
                <a:hlinkClick r:id="rId2"/>
              </a:rPr>
              <a:t>ehaas@healthedatainc.com</a:t>
            </a:r>
            <a:endParaRPr lang="en-US" dirty="0"/>
          </a:p>
          <a:p>
            <a:endParaRPr lang="en-US" dirty="0"/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C0A6F681-4DFE-4682-8B31-1B47F5A0671A}"/>
              </a:ext>
            </a:extLst>
          </p:cNvPr>
          <p:cNvGrpSpPr/>
          <p:nvPr/>
        </p:nvGrpSpPr>
        <p:grpSpPr>
          <a:xfrm>
            <a:off x="4924304" y="2065967"/>
            <a:ext cx="2090305" cy="1975601"/>
            <a:chOff x="4924304" y="2469729"/>
            <a:chExt cx="1799327" cy="17005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24C273-142D-40CB-9DE1-F22FBE0E5A27}"/>
                </a:ext>
              </a:extLst>
            </p:cNvPr>
            <p:cNvSpPr/>
            <p:nvPr/>
          </p:nvSpPr>
          <p:spPr>
            <a:xfrm>
              <a:off x="5747156" y="3007184"/>
              <a:ext cx="976476" cy="1159464"/>
            </a:xfrm>
            <a:custGeom>
              <a:avLst/>
              <a:gdLst>
                <a:gd name="connsiteX0" fmla="*/ 741011 w 976476"/>
                <a:gd name="connsiteY0" fmla="*/ 968595 h 1159464"/>
                <a:gd name="connsiteX1" fmla="*/ 745206 w 976476"/>
                <a:gd name="connsiteY1" fmla="*/ 1159465 h 1159464"/>
                <a:gd name="connsiteX2" fmla="*/ 634826 w 976476"/>
                <a:gd name="connsiteY2" fmla="*/ 1075566 h 1159464"/>
                <a:gd name="connsiteX3" fmla="*/ 507929 w 976476"/>
                <a:gd name="connsiteY3" fmla="*/ 978820 h 1159464"/>
                <a:gd name="connsiteX4" fmla="*/ 481973 w 976476"/>
                <a:gd name="connsiteY4" fmla="*/ 972266 h 1159464"/>
                <a:gd name="connsiteX5" fmla="*/ 233684 w 976476"/>
                <a:gd name="connsiteY5" fmla="*/ 977509 h 1159464"/>
                <a:gd name="connsiteX6" fmla="*/ 21578 w 976476"/>
                <a:gd name="connsiteY6" fmla="*/ 825705 h 1159464"/>
                <a:gd name="connsiteX7" fmla="*/ 12401 w 976476"/>
                <a:gd name="connsiteY7" fmla="*/ 764878 h 1159464"/>
                <a:gd name="connsiteX8" fmla="*/ 78 w 976476"/>
                <a:gd name="connsiteY8" fmla="*/ 232382 h 1159464"/>
                <a:gd name="connsiteX9" fmla="*/ 211399 w 976476"/>
                <a:gd name="connsiteY9" fmla="*/ 11886 h 1159464"/>
                <a:gd name="connsiteX10" fmla="*/ 753333 w 976476"/>
                <a:gd name="connsiteY10" fmla="*/ 87 h 1159464"/>
                <a:gd name="connsiteX11" fmla="*/ 964654 w 976476"/>
                <a:gd name="connsiteY11" fmla="*/ 199871 h 1159464"/>
                <a:gd name="connsiteX12" fmla="*/ 976452 w 976476"/>
                <a:gd name="connsiteY12" fmla="*/ 768024 h 1159464"/>
                <a:gd name="connsiteX13" fmla="*/ 814947 w 976476"/>
                <a:gd name="connsiteY13" fmla="*/ 959419 h 1159464"/>
                <a:gd name="connsiteX14" fmla="*/ 741011 w 976476"/>
                <a:gd name="connsiteY14" fmla="*/ 968595 h 1159464"/>
                <a:gd name="connsiteX15" fmla="*/ 355338 w 976476"/>
                <a:gd name="connsiteY15" fmla="*/ 255454 h 1159464"/>
                <a:gd name="connsiteX16" fmla="*/ 355338 w 976476"/>
                <a:gd name="connsiteY16" fmla="*/ 340140 h 1159464"/>
                <a:gd name="connsiteX17" fmla="*/ 380508 w 976476"/>
                <a:gd name="connsiteY17" fmla="*/ 343548 h 1159464"/>
                <a:gd name="connsiteX18" fmla="*/ 291103 w 976476"/>
                <a:gd name="connsiteY18" fmla="*/ 633524 h 1159464"/>
                <a:gd name="connsiteX19" fmla="*/ 247842 w 976476"/>
                <a:gd name="connsiteY19" fmla="*/ 633524 h 1159464"/>
                <a:gd name="connsiteX20" fmla="*/ 247842 w 976476"/>
                <a:gd name="connsiteY20" fmla="*/ 716898 h 1159464"/>
                <a:gd name="connsiteX21" fmla="*/ 455230 w 976476"/>
                <a:gd name="connsiteY21" fmla="*/ 716898 h 1159464"/>
                <a:gd name="connsiteX22" fmla="*/ 455230 w 976476"/>
                <a:gd name="connsiteY22" fmla="*/ 632737 h 1159464"/>
                <a:gd name="connsiteX23" fmla="*/ 409086 w 976476"/>
                <a:gd name="connsiteY23" fmla="*/ 632737 h 1159464"/>
                <a:gd name="connsiteX24" fmla="*/ 453132 w 976476"/>
                <a:gd name="connsiteY24" fmla="*/ 588166 h 1159464"/>
                <a:gd name="connsiteX25" fmla="*/ 519989 w 976476"/>
                <a:gd name="connsiteY25" fmla="*/ 587117 h 1159464"/>
                <a:gd name="connsiteX26" fmla="*/ 564299 w 976476"/>
                <a:gd name="connsiteY26" fmla="*/ 633524 h 1159464"/>
                <a:gd name="connsiteX27" fmla="*/ 507142 w 976476"/>
                <a:gd name="connsiteY27" fmla="*/ 633524 h 1159464"/>
                <a:gd name="connsiteX28" fmla="*/ 507142 w 976476"/>
                <a:gd name="connsiteY28" fmla="*/ 717423 h 1159464"/>
                <a:gd name="connsiteX29" fmla="*/ 770637 w 976476"/>
                <a:gd name="connsiteY29" fmla="*/ 717423 h 1159464"/>
                <a:gd name="connsiteX30" fmla="*/ 770637 w 976476"/>
                <a:gd name="connsiteY30" fmla="*/ 633786 h 1159464"/>
                <a:gd name="connsiteX31" fmla="*/ 755955 w 976476"/>
                <a:gd name="connsiteY31" fmla="*/ 632999 h 1159464"/>
                <a:gd name="connsiteX32" fmla="*/ 714530 w 976476"/>
                <a:gd name="connsiteY32" fmla="*/ 601800 h 1159464"/>
                <a:gd name="connsiteX33" fmla="*/ 613589 w 976476"/>
                <a:gd name="connsiteY33" fmla="*/ 276167 h 1159464"/>
                <a:gd name="connsiteX34" fmla="*/ 596285 w 976476"/>
                <a:gd name="connsiteY34" fmla="*/ 256503 h 1159464"/>
                <a:gd name="connsiteX35" fmla="*/ 355338 w 976476"/>
                <a:gd name="connsiteY35" fmla="*/ 255454 h 115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76476" h="1159464">
                  <a:moveTo>
                    <a:pt x="741011" y="968595"/>
                  </a:moveTo>
                  <a:cubicBezTo>
                    <a:pt x="742322" y="1031519"/>
                    <a:pt x="743895" y="1093132"/>
                    <a:pt x="745206" y="1159465"/>
                  </a:cubicBezTo>
                  <a:cubicBezTo>
                    <a:pt x="706140" y="1129838"/>
                    <a:pt x="670221" y="1102833"/>
                    <a:pt x="634826" y="1075566"/>
                  </a:cubicBezTo>
                  <a:cubicBezTo>
                    <a:pt x="592614" y="1043317"/>
                    <a:pt x="550665" y="1010282"/>
                    <a:pt x="507929" y="978820"/>
                  </a:cubicBezTo>
                  <a:cubicBezTo>
                    <a:pt x="501112" y="973839"/>
                    <a:pt x="490625" y="972003"/>
                    <a:pt x="481973" y="972266"/>
                  </a:cubicBezTo>
                  <a:cubicBezTo>
                    <a:pt x="399123" y="973576"/>
                    <a:pt x="316535" y="975674"/>
                    <a:pt x="233684" y="977509"/>
                  </a:cubicBezTo>
                  <a:cubicBezTo>
                    <a:pt x="129335" y="979869"/>
                    <a:pt x="52253" y="925335"/>
                    <a:pt x="21578" y="825705"/>
                  </a:cubicBezTo>
                  <a:cubicBezTo>
                    <a:pt x="15547" y="806303"/>
                    <a:pt x="12925" y="785328"/>
                    <a:pt x="12401" y="764878"/>
                  </a:cubicBezTo>
                  <a:cubicBezTo>
                    <a:pt x="7944" y="587379"/>
                    <a:pt x="4273" y="409881"/>
                    <a:pt x="78" y="232382"/>
                  </a:cubicBezTo>
                  <a:cubicBezTo>
                    <a:pt x="-3330" y="93425"/>
                    <a:pt x="104952" y="12410"/>
                    <a:pt x="211399" y="11886"/>
                  </a:cubicBezTo>
                  <a:cubicBezTo>
                    <a:pt x="392044" y="10837"/>
                    <a:pt x="572688" y="5593"/>
                    <a:pt x="753333" y="87"/>
                  </a:cubicBezTo>
                  <a:cubicBezTo>
                    <a:pt x="868694" y="-3321"/>
                    <a:pt x="963343" y="93687"/>
                    <a:pt x="964654" y="199871"/>
                  </a:cubicBezTo>
                  <a:cubicBezTo>
                    <a:pt x="967013" y="389430"/>
                    <a:pt x="973044" y="578727"/>
                    <a:pt x="976452" y="768024"/>
                  </a:cubicBezTo>
                  <a:cubicBezTo>
                    <a:pt x="978025" y="857167"/>
                    <a:pt x="903040" y="944736"/>
                    <a:pt x="814947" y="959419"/>
                  </a:cubicBezTo>
                  <a:cubicBezTo>
                    <a:pt x="791612" y="963351"/>
                    <a:pt x="768016" y="965449"/>
                    <a:pt x="741011" y="968595"/>
                  </a:cubicBezTo>
                  <a:close/>
                  <a:moveTo>
                    <a:pt x="355338" y="255454"/>
                  </a:moveTo>
                  <a:cubicBezTo>
                    <a:pt x="355338" y="285606"/>
                    <a:pt x="355338" y="312873"/>
                    <a:pt x="355338" y="340140"/>
                  </a:cubicBezTo>
                  <a:cubicBezTo>
                    <a:pt x="364514" y="341451"/>
                    <a:pt x="371855" y="342500"/>
                    <a:pt x="380508" y="343548"/>
                  </a:cubicBezTo>
                  <a:cubicBezTo>
                    <a:pt x="350618" y="441081"/>
                    <a:pt x="320992" y="536516"/>
                    <a:pt x="291103" y="633524"/>
                  </a:cubicBezTo>
                  <a:cubicBezTo>
                    <a:pt x="275634" y="633524"/>
                    <a:pt x="261738" y="633524"/>
                    <a:pt x="247842" y="633524"/>
                  </a:cubicBezTo>
                  <a:cubicBezTo>
                    <a:pt x="247842" y="663151"/>
                    <a:pt x="247842" y="690418"/>
                    <a:pt x="247842" y="716898"/>
                  </a:cubicBezTo>
                  <a:cubicBezTo>
                    <a:pt x="318370" y="716898"/>
                    <a:pt x="387062" y="716898"/>
                    <a:pt x="455230" y="716898"/>
                  </a:cubicBezTo>
                  <a:cubicBezTo>
                    <a:pt x="455230" y="688058"/>
                    <a:pt x="455230" y="661315"/>
                    <a:pt x="455230" y="632737"/>
                  </a:cubicBezTo>
                  <a:cubicBezTo>
                    <a:pt x="438975" y="632737"/>
                    <a:pt x="424292" y="632737"/>
                    <a:pt x="409086" y="632737"/>
                  </a:cubicBezTo>
                  <a:cubicBezTo>
                    <a:pt x="411970" y="591312"/>
                    <a:pt x="415116" y="588428"/>
                    <a:pt x="453132" y="588166"/>
                  </a:cubicBezTo>
                  <a:cubicBezTo>
                    <a:pt x="475418" y="588166"/>
                    <a:pt x="497704" y="587379"/>
                    <a:pt x="519989" y="587117"/>
                  </a:cubicBezTo>
                  <a:cubicBezTo>
                    <a:pt x="558530" y="586855"/>
                    <a:pt x="562725" y="591312"/>
                    <a:pt x="564299" y="633524"/>
                  </a:cubicBezTo>
                  <a:cubicBezTo>
                    <a:pt x="545421" y="633524"/>
                    <a:pt x="526806" y="633524"/>
                    <a:pt x="507142" y="633524"/>
                  </a:cubicBezTo>
                  <a:cubicBezTo>
                    <a:pt x="507142" y="663151"/>
                    <a:pt x="507142" y="690418"/>
                    <a:pt x="507142" y="717423"/>
                  </a:cubicBezTo>
                  <a:cubicBezTo>
                    <a:pt x="596285" y="717423"/>
                    <a:pt x="683330" y="717423"/>
                    <a:pt x="770637" y="717423"/>
                  </a:cubicBezTo>
                  <a:cubicBezTo>
                    <a:pt x="770637" y="688845"/>
                    <a:pt x="770637" y="662102"/>
                    <a:pt x="770637" y="633786"/>
                  </a:cubicBezTo>
                  <a:cubicBezTo>
                    <a:pt x="765132" y="633524"/>
                    <a:pt x="760150" y="631951"/>
                    <a:pt x="755955" y="632999"/>
                  </a:cubicBezTo>
                  <a:cubicBezTo>
                    <a:pt x="729474" y="639030"/>
                    <a:pt x="721347" y="624085"/>
                    <a:pt x="714530" y="601800"/>
                  </a:cubicBezTo>
                  <a:cubicBezTo>
                    <a:pt x="681757" y="492993"/>
                    <a:pt x="647935" y="384449"/>
                    <a:pt x="613589" y="276167"/>
                  </a:cubicBezTo>
                  <a:cubicBezTo>
                    <a:pt x="610967" y="268301"/>
                    <a:pt x="602315" y="256503"/>
                    <a:pt x="596285" y="256503"/>
                  </a:cubicBezTo>
                  <a:cubicBezTo>
                    <a:pt x="517105" y="254930"/>
                    <a:pt x="437401" y="255454"/>
                    <a:pt x="355338" y="255454"/>
                  </a:cubicBezTo>
                  <a:close/>
                </a:path>
              </a:pathLst>
            </a:custGeom>
            <a:solidFill>
              <a:schemeClr val="bg2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6147512-44BA-449A-9C0F-A2B8A21CD235}"/>
                </a:ext>
              </a:extLst>
            </p:cNvPr>
            <p:cNvSpPr/>
            <p:nvPr/>
          </p:nvSpPr>
          <p:spPr>
            <a:xfrm>
              <a:off x="4924304" y="2469729"/>
              <a:ext cx="1417942" cy="1700590"/>
            </a:xfrm>
            <a:custGeom>
              <a:avLst/>
              <a:gdLst>
                <a:gd name="connsiteX0" fmla="*/ 356243 w 1417942"/>
                <a:gd name="connsiteY0" fmla="*/ 1700591 h 1700590"/>
                <a:gd name="connsiteX1" fmla="*/ 356243 w 1417942"/>
                <a:gd name="connsiteY1" fmla="*/ 1420841 h 1700590"/>
                <a:gd name="connsiteX2" fmla="*/ 258448 w 1417942"/>
                <a:gd name="connsiteY2" fmla="*/ 1413237 h 1700590"/>
                <a:gd name="connsiteX3" fmla="*/ 3605 w 1417942"/>
                <a:gd name="connsiteY3" fmla="*/ 1145810 h 1700590"/>
                <a:gd name="connsiteX4" fmla="*/ 197 w 1417942"/>
                <a:gd name="connsiteY4" fmla="*/ 1074496 h 1700590"/>
                <a:gd name="connsiteX5" fmla="*/ 197 w 1417942"/>
                <a:gd name="connsiteY5" fmla="*/ 310229 h 1700590"/>
                <a:gd name="connsiteX6" fmla="*/ 52109 w 1417942"/>
                <a:gd name="connsiteY6" fmla="*/ 135090 h 1700590"/>
                <a:gd name="connsiteX7" fmla="*/ 304330 w 1417942"/>
                <a:gd name="connsiteY7" fmla="*/ 1114 h 1700590"/>
                <a:gd name="connsiteX8" fmla="*/ 1111857 w 1417942"/>
                <a:gd name="connsiteY8" fmla="*/ 852 h 1700590"/>
                <a:gd name="connsiteX9" fmla="*/ 1417826 w 1417942"/>
                <a:gd name="connsiteY9" fmla="*/ 308656 h 1700590"/>
                <a:gd name="connsiteX10" fmla="*/ 1417826 w 1417942"/>
                <a:gd name="connsiteY10" fmla="*/ 460985 h 1700590"/>
                <a:gd name="connsiteX11" fmla="*/ 1285423 w 1417942"/>
                <a:gd name="connsiteY11" fmla="*/ 460985 h 1700590"/>
                <a:gd name="connsiteX12" fmla="*/ 1285423 w 1417942"/>
                <a:gd name="connsiteY12" fmla="*/ 436602 h 1700590"/>
                <a:gd name="connsiteX13" fmla="*/ 1284374 w 1417942"/>
                <a:gd name="connsiteY13" fmla="*/ 290828 h 1700590"/>
                <a:gd name="connsiteX14" fmla="*/ 1118674 w 1417942"/>
                <a:gd name="connsiteY14" fmla="*/ 132993 h 1700590"/>
                <a:gd name="connsiteX15" fmla="*/ 301708 w 1417942"/>
                <a:gd name="connsiteY15" fmla="*/ 132993 h 1700590"/>
                <a:gd name="connsiteX16" fmla="*/ 132337 w 1417942"/>
                <a:gd name="connsiteY16" fmla="*/ 301839 h 1700590"/>
                <a:gd name="connsiteX17" fmla="*/ 132600 w 1417942"/>
                <a:gd name="connsiteY17" fmla="*/ 1121164 h 1700590"/>
                <a:gd name="connsiteX18" fmla="*/ 294629 w 1417942"/>
                <a:gd name="connsiteY18" fmla="*/ 1284767 h 1700590"/>
                <a:gd name="connsiteX19" fmla="*/ 484975 w 1417942"/>
                <a:gd name="connsiteY19" fmla="*/ 1285029 h 1700590"/>
                <a:gd name="connsiteX20" fmla="*/ 484975 w 1417942"/>
                <a:gd name="connsiteY20" fmla="*/ 1429493 h 1700590"/>
                <a:gd name="connsiteX21" fmla="*/ 557600 w 1417942"/>
                <a:gd name="connsiteY21" fmla="*/ 1372861 h 1700590"/>
                <a:gd name="connsiteX22" fmla="*/ 644121 w 1417942"/>
                <a:gd name="connsiteY22" fmla="*/ 1301809 h 1700590"/>
                <a:gd name="connsiteX23" fmla="*/ 712813 w 1417942"/>
                <a:gd name="connsiteY23" fmla="*/ 1285816 h 1700590"/>
                <a:gd name="connsiteX24" fmla="*/ 753976 w 1417942"/>
                <a:gd name="connsiteY24" fmla="*/ 1324619 h 1700590"/>
                <a:gd name="connsiteX25" fmla="*/ 770493 w 1417942"/>
                <a:gd name="connsiteY25" fmla="*/ 1416121 h 1700590"/>
                <a:gd name="connsiteX26" fmla="*/ 769183 w 1417942"/>
                <a:gd name="connsiteY26" fmla="*/ 1417170 h 1700590"/>
                <a:gd name="connsiteX27" fmla="*/ 629701 w 1417942"/>
                <a:gd name="connsiteY27" fmla="*/ 1482978 h 1700590"/>
                <a:gd name="connsiteX28" fmla="*/ 377217 w 1417942"/>
                <a:gd name="connsiteY28" fmla="*/ 1685909 h 1700590"/>
                <a:gd name="connsiteX29" fmla="*/ 356243 w 1417942"/>
                <a:gd name="connsiteY29" fmla="*/ 1700591 h 1700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417942" h="1700590">
                  <a:moveTo>
                    <a:pt x="356243" y="1700591"/>
                  </a:moveTo>
                  <a:cubicBezTo>
                    <a:pt x="356243" y="1604369"/>
                    <a:pt x="356243" y="1512867"/>
                    <a:pt x="356243" y="1420841"/>
                  </a:cubicBezTo>
                  <a:cubicBezTo>
                    <a:pt x="322683" y="1418481"/>
                    <a:pt x="290172" y="1417694"/>
                    <a:pt x="258448" y="1413237"/>
                  </a:cubicBezTo>
                  <a:cubicBezTo>
                    <a:pt x="121588" y="1394622"/>
                    <a:pt x="15403" y="1282932"/>
                    <a:pt x="3605" y="1145810"/>
                  </a:cubicBezTo>
                  <a:cubicBezTo>
                    <a:pt x="1508" y="1121951"/>
                    <a:pt x="197" y="1098092"/>
                    <a:pt x="197" y="1074496"/>
                  </a:cubicBezTo>
                  <a:cubicBezTo>
                    <a:pt x="-66" y="819915"/>
                    <a:pt x="-66" y="565072"/>
                    <a:pt x="197" y="310229"/>
                  </a:cubicBezTo>
                  <a:cubicBezTo>
                    <a:pt x="197" y="247043"/>
                    <a:pt x="15928" y="187527"/>
                    <a:pt x="52109" y="135090"/>
                  </a:cubicBezTo>
                  <a:cubicBezTo>
                    <a:pt x="112936" y="47521"/>
                    <a:pt x="198146" y="1639"/>
                    <a:pt x="304330" y="1114"/>
                  </a:cubicBezTo>
                  <a:cubicBezTo>
                    <a:pt x="573593" y="-459"/>
                    <a:pt x="842594" y="-197"/>
                    <a:pt x="1111857" y="852"/>
                  </a:cubicBezTo>
                  <a:cubicBezTo>
                    <a:pt x="1284374" y="1376"/>
                    <a:pt x="1417039" y="136139"/>
                    <a:pt x="1417826" y="308656"/>
                  </a:cubicBezTo>
                  <a:cubicBezTo>
                    <a:pt x="1418088" y="358733"/>
                    <a:pt x="1417826" y="408810"/>
                    <a:pt x="1417826" y="460985"/>
                  </a:cubicBezTo>
                  <a:cubicBezTo>
                    <a:pt x="1374303" y="460985"/>
                    <a:pt x="1331830" y="460985"/>
                    <a:pt x="1285423" y="460985"/>
                  </a:cubicBezTo>
                  <a:cubicBezTo>
                    <a:pt x="1285423" y="453382"/>
                    <a:pt x="1285423" y="444992"/>
                    <a:pt x="1285423" y="436602"/>
                  </a:cubicBezTo>
                  <a:cubicBezTo>
                    <a:pt x="1285161" y="388098"/>
                    <a:pt x="1286472" y="339332"/>
                    <a:pt x="1284374" y="290828"/>
                  </a:cubicBezTo>
                  <a:cubicBezTo>
                    <a:pt x="1280704" y="204045"/>
                    <a:pt x="1205719" y="133255"/>
                    <a:pt x="1118674" y="132993"/>
                  </a:cubicBezTo>
                  <a:cubicBezTo>
                    <a:pt x="846265" y="132731"/>
                    <a:pt x="574118" y="132731"/>
                    <a:pt x="301708" y="132993"/>
                  </a:cubicBezTo>
                  <a:cubicBezTo>
                    <a:pt x="207322" y="132993"/>
                    <a:pt x="132337" y="207715"/>
                    <a:pt x="132337" y="301839"/>
                  </a:cubicBezTo>
                  <a:cubicBezTo>
                    <a:pt x="132337" y="575035"/>
                    <a:pt x="132337" y="848231"/>
                    <a:pt x="132600" y="1121164"/>
                  </a:cubicBezTo>
                  <a:cubicBezTo>
                    <a:pt x="132600" y="1208734"/>
                    <a:pt x="207322" y="1283718"/>
                    <a:pt x="294629" y="1284767"/>
                  </a:cubicBezTo>
                  <a:cubicBezTo>
                    <a:pt x="357291" y="1285554"/>
                    <a:pt x="420216" y="1285029"/>
                    <a:pt x="484975" y="1285029"/>
                  </a:cubicBezTo>
                  <a:cubicBezTo>
                    <a:pt x="484975" y="1332747"/>
                    <a:pt x="484975" y="1377580"/>
                    <a:pt x="484975" y="1429493"/>
                  </a:cubicBezTo>
                  <a:cubicBezTo>
                    <a:pt x="512242" y="1408256"/>
                    <a:pt x="535052" y="1390690"/>
                    <a:pt x="557600" y="1372861"/>
                  </a:cubicBezTo>
                  <a:cubicBezTo>
                    <a:pt x="586702" y="1349527"/>
                    <a:pt x="616854" y="1327241"/>
                    <a:pt x="644121" y="1301809"/>
                  </a:cubicBezTo>
                  <a:cubicBezTo>
                    <a:pt x="665095" y="1282145"/>
                    <a:pt x="688430" y="1285029"/>
                    <a:pt x="712813" y="1285816"/>
                  </a:cubicBezTo>
                  <a:cubicBezTo>
                    <a:pt x="752141" y="1287127"/>
                    <a:pt x="750305" y="1286865"/>
                    <a:pt x="753976" y="1324619"/>
                  </a:cubicBezTo>
                  <a:cubicBezTo>
                    <a:pt x="756860" y="1355033"/>
                    <a:pt x="764725" y="1384921"/>
                    <a:pt x="770493" y="1416121"/>
                  </a:cubicBezTo>
                  <a:cubicBezTo>
                    <a:pt x="771018" y="1415597"/>
                    <a:pt x="769969" y="1417432"/>
                    <a:pt x="769183" y="1417170"/>
                  </a:cubicBezTo>
                  <a:cubicBezTo>
                    <a:pt x="706258" y="1404323"/>
                    <a:pt x="670863" y="1450467"/>
                    <a:pt x="629701" y="1482978"/>
                  </a:cubicBezTo>
                  <a:cubicBezTo>
                    <a:pt x="545015" y="1550097"/>
                    <a:pt x="461378" y="1618265"/>
                    <a:pt x="377217" y="1685909"/>
                  </a:cubicBezTo>
                  <a:cubicBezTo>
                    <a:pt x="371711" y="1690366"/>
                    <a:pt x="365681" y="1694036"/>
                    <a:pt x="356243" y="170059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29C229E-3357-468C-A4D3-CF3158D18FA5}"/>
                </a:ext>
              </a:extLst>
            </p:cNvPr>
            <p:cNvSpPr/>
            <p:nvPr/>
          </p:nvSpPr>
          <p:spPr>
            <a:xfrm>
              <a:off x="5165044" y="2708523"/>
              <a:ext cx="533571" cy="595863"/>
            </a:xfrm>
            <a:custGeom>
              <a:avLst/>
              <a:gdLst>
                <a:gd name="connsiteX0" fmla="*/ 484396 w 533571"/>
                <a:gd name="connsiteY0" fmla="*/ 439804 h 595863"/>
                <a:gd name="connsiteX1" fmla="*/ 528967 w 533571"/>
                <a:gd name="connsiteY1" fmla="*/ 439804 h 595863"/>
                <a:gd name="connsiteX2" fmla="*/ 474433 w 533571"/>
                <a:gd name="connsiteY2" fmla="*/ 584791 h 595863"/>
                <a:gd name="connsiteX3" fmla="*/ 321842 w 533571"/>
                <a:gd name="connsiteY3" fmla="*/ 536287 h 595863"/>
                <a:gd name="connsiteX4" fmla="*/ 281203 w 533571"/>
                <a:gd name="connsiteY4" fmla="*/ 514788 h 595863"/>
                <a:gd name="connsiteX5" fmla="*/ 165842 w 533571"/>
                <a:gd name="connsiteY5" fmla="*/ 505088 h 595863"/>
                <a:gd name="connsiteX6" fmla="*/ 2502 w 533571"/>
                <a:gd name="connsiteY6" fmla="*/ 300846 h 595863"/>
                <a:gd name="connsiteX7" fmla="*/ 26885 w 533571"/>
                <a:gd name="connsiteY7" fmla="*/ 131475 h 595863"/>
                <a:gd name="connsiteX8" fmla="*/ 282776 w 533571"/>
                <a:gd name="connsiteY8" fmla="*/ 1956 h 595863"/>
                <a:gd name="connsiteX9" fmla="*/ 347798 w 533571"/>
                <a:gd name="connsiteY9" fmla="*/ 15066 h 595863"/>
                <a:gd name="connsiteX10" fmla="*/ 474957 w 533571"/>
                <a:gd name="connsiteY10" fmla="*/ 130951 h 595863"/>
                <a:gd name="connsiteX11" fmla="*/ 469451 w 533571"/>
                <a:gd name="connsiteY11" fmla="*/ 400738 h 595863"/>
                <a:gd name="connsiteX12" fmla="*/ 451099 w 533571"/>
                <a:gd name="connsiteY12" fmla="*/ 431152 h 595863"/>
                <a:gd name="connsiteX13" fmla="*/ 456867 w 533571"/>
                <a:gd name="connsiteY13" fmla="*/ 487521 h 595863"/>
                <a:gd name="connsiteX14" fmla="*/ 484134 w 533571"/>
                <a:gd name="connsiteY14" fmla="*/ 477820 h 595863"/>
                <a:gd name="connsiteX15" fmla="*/ 484396 w 533571"/>
                <a:gd name="connsiteY15" fmla="*/ 439804 h 595863"/>
                <a:gd name="connsiteX16" fmla="*/ 336000 w 533571"/>
                <a:gd name="connsiteY16" fmla="*/ 289310 h 595863"/>
                <a:gd name="connsiteX17" fmla="*/ 298770 w 533571"/>
                <a:gd name="connsiteY17" fmla="*/ 134097 h 595863"/>
                <a:gd name="connsiteX18" fmla="*/ 214609 w 533571"/>
                <a:gd name="connsiteY18" fmla="*/ 118890 h 595863"/>
                <a:gd name="connsiteX19" fmla="*/ 168726 w 533571"/>
                <a:gd name="connsiteY19" fmla="*/ 291932 h 595863"/>
                <a:gd name="connsiteX20" fmla="*/ 336000 w 533571"/>
                <a:gd name="connsiteY20" fmla="*/ 289310 h 595863"/>
                <a:gd name="connsiteX21" fmla="*/ 202548 w 533571"/>
                <a:gd name="connsiteY21" fmla="*/ 381337 h 595863"/>
                <a:gd name="connsiteX22" fmla="*/ 277533 w 533571"/>
                <a:gd name="connsiteY22" fmla="*/ 400476 h 595863"/>
                <a:gd name="connsiteX23" fmla="*/ 287758 w 533571"/>
                <a:gd name="connsiteY23" fmla="*/ 370849 h 595863"/>
                <a:gd name="connsiteX24" fmla="*/ 252625 w 533571"/>
                <a:gd name="connsiteY24" fmla="*/ 329686 h 595863"/>
                <a:gd name="connsiteX25" fmla="*/ 202548 w 533571"/>
                <a:gd name="connsiteY25" fmla="*/ 381337 h 5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3571" h="595863">
                  <a:moveTo>
                    <a:pt x="484396" y="439804"/>
                  </a:moveTo>
                  <a:cubicBezTo>
                    <a:pt x="502224" y="439804"/>
                    <a:pt x="515596" y="439804"/>
                    <a:pt x="528967" y="439804"/>
                  </a:cubicBezTo>
                  <a:cubicBezTo>
                    <a:pt x="543912" y="506923"/>
                    <a:pt x="521626" y="562768"/>
                    <a:pt x="474433" y="584791"/>
                  </a:cubicBezTo>
                  <a:cubicBezTo>
                    <a:pt x="419374" y="610485"/>
                    <a:pt x="352780" y="590297"/>
                    <a:pt x="321842" y="536287"/>
                  </a:cubicBezTo>
                  <a:cubicBezTo>
                    <a:pt x="311617" y="518459"/>
                    <a:pt x="300343" y="515051"/>
                    <a:pt x="281203" y="514788"/>
                  </a:cubicBezTo>
                  <a:cubicBezTo>
                    <a:pt x="242662" y="514264"/>
                    <a:pt x="202810" y="514526"/>
                    <a:pt x="165842" y="505088"/>
                  </a:cubicBezTo>
                  <a:cubicBezTo>
                    <a:pt x="60444" y="478083"/>
                    <a:pt x="12465" y="397330"/>
                    <a:pt x="2502" y="300846"/>
                  </a:cubicBezTo>
                  <a:cubicBezTo>
                    <a:pt x="-3529" y="242904"/>
                    <a:pt x="142" y="185223"/>
                    <a:pt x="26885" y="131475"/>
                  </a:cubicBezTo>
                  <a:cubicBezTo>
                    <a:pt x="78797" y="27388"/>
                    <a:pt x="182622" y="-9318"/>
                    <a:pt x="282776" y="1956"/>
                  </a:cubicBezTo>
                  <a:cubicBezTo>
                    <a:pt x="304538" y="4316"/>
                    <a:pt x="326823" y="8249"/>
                    <a:pt x="347798" y="15066"/>
                  </a:cubicBezTo>
                  <a:cubicBezTo>
                    <a:pt x="407314" y="34205"/>
                    <a:pt x="452147" y="71697"/>
                    <a:pt x="474957" y="130951"/>
                  </a:cubicBezTo>
                  <a:cubicBezTo>
                    <a:pt x="509566" y="221404"/>
                    <a:pt x="510090" y="311596"/>
                    <a:pt x="469451" y="400738"/>
                  </a:cubicBezTo>
                  <a:cubicBezTo>
                    <a:pt x="464470" y="411488"/>
                    <a:pt x="457915" y="421451"/>
                    <a:pt x="451099" y="431152"/>
                  </a:cubicBezTo>
                  <a:cubicBezTo>
                    <a:pt x="438252" y="448980"/>
                    <a:pt x="440349" y="473625"/>
                    <a:pt x="456867" y="487521"/>
                  </a:cubicBezTo>
                  <a:cubicBezTo>
                    <a:pt x="469451" y="498271"/>
                    <a:pt x="481774" y="494338"/>
                    <a:pt x="484134" y="477820"/>
                  </a:cubicBezTo>
                  <a:cubicBezTo>
                    <a:pt x="485445" y="466022"/>
                    <a:pt x="484396" y="453962"/>
                    <a:pt x="484396" y="439804"/>
                  </a:cubicBezTo>
                  <a:close/>
                  <a:moveTo>
                    <a:pt x="336000" y="289310"/>
                  </a:moveTo>
                  <a:cubicBezTo>
                    <a:pt x="337835" y="230843"/>
                    <a:pt x="333640" y="178668"/>
                    <a:pt x="298770" y="134097"/>
                  </a:cubicBezTo>
                  <a:cubicBezTo>
                    <a:pt x="276746" y="105781"/>
                    <a:pt x="239516" y="99751"/>
                    <a:pt x="214609" y="118890"/>
                  </a:cubicBezTo>
                  <a:cubicBezTo>
                    <a:pt x="172659" y="151401"/>
                    <a:pt x="148538" y="241855"/>
                    <a:pt x="168726" y="291932"/>
                  </a:cubicBezTo>
                  <a:cubicBezTo>
                    <a:pt x="221687" y="249982"/>
                    <a:pt x="276484" y="254702"/>
                    <a:pt x="336000" y="289310"/>
                  </a:cubicBezTo>
                  <a:close/>
                  <a:moveTo>
                    <a:pt x="202548" y="381337"/>
                  </a:moveTo>
                  <a:cubicBezTo>
                    <a:pt x="227980" y="407555"/>
                    <a:pt x="252625" y="412537"/>
                    <a:pt x="277533" y="400476"/>
                  </a:cubicBezTo>
                  <a:cubicBezTo>
                    <a:pt x="292477" y="393135"/>
                    <a:pt x="290904" y="381599"/>
                    <a:pt x="287758" y="370849"/>
                  </a:cubicBezTo>
                  <a:cubicBezTo>
                    <a:pt x="282514" y="352234"/>
                    <a:pt x="278057" y="329424"/>
                    <a:pt x="252625" y="329686"/>
                  </a:cubicBezTo>
                  <a:cubicBezTo>
                    <a:pt x="219852" y="330211"/>
                    <a:pt x="213560" y="358789"/>
                    <a:pt x="202548" y="381337"/>
                  </a:cubicBezTo>
                  <a:close/>
                </a:path>
              </a:pathLst>
            </a:custGeom>
            <a:solidFill>
              <a:schemeClr val="accent1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B7EA31-30C7-4117-8F3A-FF8C4B4741B8}"/>
                </a:ext>
              </a:extLst>
            </p:cNvPr>
            <p:cNvSpPr/>
            <p:nvPr/>
          </p:nvSpPr>
          <p:spPr>
            <a:xfrm>
              <a:off x="6191636" y="3380360"/>
              <a:ext cx="85471" cy="133976"/>
            </a:xfrm>
            <a:custGeom>
              <a:avLst/>
              <a:gdLst>
                <a:gd name="connsiteX0" fmla="*/ 0 w 85471"/>
                <a:gd name="connsiteY0" fmla="*/ 133976 h 133976"/>
                <a:gd name="connsiteX1" fmla="*/ 85472 w 85471"/>
                <a:gd name="connsiteY1" fmla="*/ 133976 h 133976"/>
                <a:gd name="connsiteX2" fmla="*/ 44309 w 85471"/>
                <a:gd name="connsiteY2" fmla="*/ 0 h 133976"/>
                <a:gd name="connsiteX3" fmla="*/ 39852 w 85471"/>
                <a:gd name="connsiteY3" fmla="*/ 262 h 133976"/>
                <a:gd name="connsiteX4" fmla="*/ 0 w 85471"/>
                <a:gd name="connsiteY4" fmla="*/ 133976 h 13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471" h="133976">
                  <a:moveTo>
                    <a:pt x="0" y="133976"/>
                  </a:moveTo>
                  <a:cubicBezTo>
                    <a:pt x="29627" y="133976"/>
                    <a:pt x="56107" y="133976"/>
                    <a:pt x="85472" y="133976"/>
                  </a:cubicBezTo>
                  <a:cubicBezTo>
                    <a:pt x="71314" y="88094"/>
                    <a:pt x="57943" y="44047"/>
                    <a:pt x="44309" y="0"/>
                  </a:cubicBezTo>
                  <a:cubicBezTo>
                    <a:pt x="42736" y="0"/>
                    <a:pt x="41425" y="262"/>
                    <a:pt x="39852" y="262"/>
                  </a:cubicBezTo>
                  <a:cubicBezTo>
                    <a:pt x="27005" y="44047"/>
                    <a:pt x="13634" y="88094"/>
                    <a:pt x="0" y="133976"/>
                  </a:cubicBezTo>
                  <a:close/>
                </a:path>
              </a:pathLst>
            </a:custGeom>
            <a:solidFill>
              <a:srgbClr val="FFFFFF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E338FD-7086-4038-9260-86617DAAFC6B}"/>
                </a:ext>
              </a:extLst>
            </p:cNvPr>
            <p:cNvSpPr/>
            <p:nvPr/>
          </p:nvSpPr>
          <p:spPr>
            <a:xfrm>
              <a:off x="6191636" y="3380360"/>
              <a:ext cx="85734" cy="133976"/>
            </a:xfrm>
            <a:custGeom>
              <a:avLst/>
              <a:gdLst>
                <a:gd name="connsiteX0" fmla="*/ 0 w 85734"/>
                <a:gd name="connsiteY0" fmla="*/ 133976 h 133976"/>
                <a:gd name="connsiteX1" fmla="*/ 40114 w 85734"/>
                <a:gd name="connsiteY1" fmla="*/ 262 h 133976"/>
                <a:gd name="connsiteX2" fmla="*/ 44571 w 85734"/>
                <a:gd name="connsiteY2" fmla="*/ 0 h 133976"/>
                <a:gd name="connsiteX3" fmla="*/ 85734 w 85734"/>
                <a:gd name="connsiteY3" fmla="*/ 133976 h 133976"/>
                <a:gd name="connsiteX4" fmla="*/ 0 w 85734"/>
                <a:gd name="connsiteY4" fmla="*/ 133976 h 133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34" h="133976">
                  <a:moveTo>
                    <a:pt x="0" y="133976"/>
                  </a:moveTo>
                  <a:cubicBezTo>
                    <a:pt x="13634" y="88356"/>
                    <a:pt x="26743" y="44309"/>
                    <a:pt x="40114" y="262"/>
                  </a:cubicBezTo>
                  <a:cubicBezTo>
                    <a:pt x="41687" y="262"/>
                    <a:pt x="42998" y="0"/>
                    <a:pt x="44571" y="0"/>
                  </a:cubicBezTo>
                  <a:cubicBezTo>
                    <a:pt x="57943" y="44047"/>
                    <a:pt x="71576" y="88094"/>
                    <a:pt x="85734" y="133976"/>
                  </a:cubicBezTo>
                  <a:cubicBezTo>
                    <a:pt x="56107" y="133976"/>
                    <a:pt x="29627" y="133976"/>
                    <a:pt x="0" y="133976"/>
                  </a:cubicBezTo>
                  <a:close/>
                </a:path>
              </a:pathLst>
            </a:custGeom>
            <a:solidFill>
              <a:schemeClr val="bg2"/>
            </a:solidFill>
            <a:ln w="260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7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3273</TotalTime>
  <Words>309</Words>
  <Application>Microsoft Macintosh PowerPoint</Application>
  <PresentationFormat>Widescreen</PresentationFormat>
  <Paragraphs>52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2_Office Theme</vt:lpstr>
      <vt:lpstr>Update on  Da Vinci CDEX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Da Vinci CDEX</dc:title>
  <dc:creator>Eric Haas</dc:creator>
  <cp:lastModifiedBy>Eric Haas</cp:lastModifiedBy>
  <cp:revision>32</cp:revision>
  <dcterms:created xsi:type="dcterms:W3CDTF">2021-01-21T20:59:50Z</dcterms:created>
  <dcterms:modified xsi:type="dcterms:W3CDTF">2021-11-30T23:34:16Z</dcterms:modified>
</cp:coreProperties>
</file>