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  <p:sldMasterId id="2147483668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94"/>
  </p:normalViewPr>
  <p:slideViewPr>
    <p:cSldViewPr snapToGrid="0">
      <p:cViewPr varScale="1">
        <p:scale>
          <a:sx n="156" d="100"/>
          <a:sy n="156" d="100"/>
        </p:scale>
        <p:origin x="50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3c0b97e4d_2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103c0b97e4d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3c0b97e4d_2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103c0b97e4d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70222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3486150" y="2049957"/>
            <a:ext cx="4538351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 Text">
  <p:cSld name="Main Slide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3960944" y="249778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828675" y="1564481"/>
            <a:ext cx="3471863" cy="307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‒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3"/>
          </p:nvPr>
        </p:nvSpPr>
        <p:spPr>
          <a:xfrm>
            <a:off x="4843463" y="1564481"/>
            <a:ext cx="3471863" cy="307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‒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490">
          <p15:clr>
            <a:srgbClr val="FBAE40"/>
          </p15:clr>
        </p15:guide>
        <p15:guide id="3" orient="horz" pos="14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 Subtitle">
  <p:cSld name="Main Slide Sub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960945" y="249778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2"/>
          </p:nvPr>
        </p:nvSpPr>
        <p:spPr>
          <a:xfrm>
            <a:off x="3960944" y="516566"/>
            <a:ext cx="474358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6"/>
          <p:cNvSpPr txBox="1">
            <a:spLocks noGrp="1"/>
          </p:cNvSpPr>
          <p:nvPr>
            <p:ph type="body" idx="3"/>
          </p:nvPr>
        </p:nvSpPr>
        <p:spPr>
          <a:xfrm>
            <a:off x="828675" y="1564481"/>
            <a:ext cx="3471863" cy="307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‒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4"/>
          </p:nvPr>
        </p:nvSpPr>
        <p:spPr>
          <a:xfrm>
            <a:off x="4843463" y="1564481"/>
            <a:ext cx="3471863" cy="307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‒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">
  <p:cSld name="Section Slid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13901" y="0"/>
            <a:ext cx="40300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1456148" y="2244954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1456147" y="2511742"/>
            <a:ext cx="474358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2" name="Google Shape;7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 No Subtitle">
  <p:cSld name="Section Slide No Sub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13901" y="0"/>
            <a:ext cx="40300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1456148" y="2488509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 Blank">
  <p:cSld name="Main Slide 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960944" y="249777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 No Link">
  <p:cSld name="Main Slide No Li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0"/>
          <p:cNvSpPr txBox="1">
            <a:spLocks noGrp="1"/>
          </p:cNvSpPr>
          <p:nvPr>
            <p:ph type="body" idx="1"/>
          </p:nvPr>
        </p:nvSpPr>
        <p:spPr>
          <a:xfrm>
            <a:off x="3960944" y="249778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 Blank">
  <p:cSld name="1_Main Slide 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ftr" idx="11"/>
          </p:nvPr>
        </p:nvSpPr>
        <p:spPr>
          <a:xfrm>
            <a:off x="3028950" y="486727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1100"/>
              <a:buFont typeface="Arial"/>
              <a:buNone/>
              <a:defRPr sz="800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>
            <a:off x="3571876" y="361862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endParaRPr dirty="0"/>
          </a:p>
        </p:txBody>
      </p:sp>
      <p:sp>
        <p:nvSpPr>
          <p:cNvPr id="95" name="Google Shape;95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/>
          <p:nvPr/>
        </p:nvSpPr>
        <p:spPr>
          <a:xfrm>
            <a:off x="6391036" y="3066589"/>
            <a:ext cx="666973" cy="922913"/>
          </a:xfrm>
          <a:prstGeom prst="curvedLeftArrow">
            <a:avLst>
              <a:gd name="adj1" fmla="val 15143"/>
              <a:gd name="adj2" fmla="val 50000"/>
              <a:gd name="adj3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>
            <a:off x="2829025" y="249775"/>
            <a:ext cx="59517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Clinical Data Exchange: </a:t>
            </a:r>
            <a:r>
              <a:rPr lang="en">
                <a:solidFill>
                  <a:srgbClr val="2A323A"/>
                </a:solidFill>
              </a:rPr>
              <a:t>Direct Query </a:t>
            </a:r>
            <a:endParaRPr>
              <a:solidFill>
                <a:srgbClr val="2A323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rgbClr val="2A323A"/>
                </a:solidFill>
              </a:rPr>
              <a:t>and Task Based Exchange</a:t>
            </a:r>
            <a:endParaRPr sz="1800" b="1" i="0" u="none" strike="noStrike" cap="none">
              <a:solidFill>
                <a:srgbClr val="2A32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3"/>
          <p:cNvSpPr/>
          <p:nvPr/>
        </p:nvSpPr>
        <p:spPr>
          <a:xfrm>
            <a:off x="2898316" y="4390465"/>
            <a:ext cx="1501616" cy="5044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Provider System 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Data</a:t>
            </a:r>
            <a:endParaRPr sz="1100"/>
          </a:p>
        </p:txBody>
      </p:sp>
      <p:pic>
        <p:nvPicPr>
          <p:cNvPr id="103" name="Google Shape;10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4516" y="2670713"/>
            <a:ext cx="485663" cy="7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3"/>
          <p:cNvSpPr/>
          <p:nvPr/>
        </p:nvSpPr>
        <p:spPr>
          <a:xfrm>
            <a:off x="340998" y="3118738"/>
            <a:ext cx="1597169" cy="44099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Payer or External Provider System Initiates Request</a:t>
            </a:r>
            <a:endParaRPr sz="1100"/>
          </a:p>
        </p:txBody>
      </p:sp>
      <p:cxnSp>
        <p:nvCxnSpPr>
          <p:cNvPr id="105" name="Google Shape;105;p23"/>
          <p:cNvCxnSpPr/>
          <p:nvPr/>
        </p:nvCxnSpPr>
        <p:spPr>
          <a:xfrm rot="10800000">
            <a:off x="1538335" y="2946281"/>
            <a:ext cx="3237857" cy="0"/>
          </a:xfrm>
          <a:prstGeom prst="straightConnector1">
            <a:avLst/>
          </a:prstGeom>
          <a:noFill/>
          <a:ln w="38100" cap="flat" cmpd="sng">
            <a:solidFill>
              <a:srgbClr val="474749"/>
            </a:solidFill>
            <a:prstDash val="solid"/>
            <a:round/>
            <a:headEnd type="triangle" w="med" len="med"/>
            <a:tailEnd type="none" w="sm" len="sm"/>
          </a:ln>
        </p:spPr>
      </p:cxnSp>
      <p:pic>
        <p:nvPicPr>
          <p:cNvPr id="106" name="Google Shape;106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4236" y="2476007"/>
            <a:ext cx="490971" cy="54265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3"/>
          <p:cNvSpPr/>
          <p:nvPr/>
        </p:nvSpPr>
        <p:spPr>
          <a:xfrm>
            <a:off x="4410099" y="3179104"/>
            <a:ext cx="1382400" cy="545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Provider System Retrieves Data</a:t>
            </a:r>
            <a:endParaRPr sz="1100"/>
          </a:p>
        </p:txBody>
      </p:sp>
      <p:grpSp>
        <p:nvGrpSpPr>
          <p:cNvPr id="108" name="Google Shape;108;p23"/>
          <p:cNvGrpSpPr/>
          <p:nvPr/>
        </p:nvGrpSpPr>
        <p:grpSpPr>
          <a:xfrm>
            <a:off x="1779383" y="1009942"/>
            <a:ext cx="2749142" cy="1841740"/>
            <a:chOff x="2607729" y="1636408"/>
            <a:chExt cx="3232914" cy="2165834"/>
          </a:xfrm>
        </p:grpSpPr>
        <p:pic>
          <p:nvPicPr>
            <p:cNvPr id="109" name="Google Shape;109;p2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278231" y="2765502"/>
              <a:ext cx="1562412" cy="1036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2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388934" y="1636408"/>
              <a:ext cx="1562412" cy="1036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2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607729" y="2758473"/>
              <a:ext cx="1562412" cy="10367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23"/>
          <p:cNvSpPr/>
          <p:nvPr/>
        </p:nvSpPr>
        <p:spPr>
          <a:xfrm>
            <a:off x="1910429" y="2122057"/>
            <a:ext cx="1020541" cy="61068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eg, What are the patient’s HbA1C results after </a:t>
            </a:r>
            <a:b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2020-01-01?</a:t>
            </a:r>
            <a:endParaRPr sz="1100"/>
          </a:p>
        </p:txBody>
      </p:sp>
      <p:sp>
        <p:nvSpPr>
          <p:cNvPr id="113" name="Google Shape;113;p23"/>
          <p:cNvSpPr/>
          <p:nvPr/>
        </p:nvSpPr>
        <p:spPr>
          <a:xfrm>
            <a:off x="2591521" y="1138969"/>
            <a:ext cx="1131827" cy="61068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eg, What are </a:t>
            </a:r>
            <a:b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patient’s </a:t>
            </a:r>
            <a:b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 conditions?</a:t>
            </a:r>
            <a:endParaRPr sz="1100"/>
          </a:p>
        </p:txBody>
      </p:sp>
      <p:sp>
        <p:nvSpPr>
          <p:cNvPr id="114" name="Google Shape;114;p23"/>
          <p:cNvSpPr/>
          <p:nvPr/>
        </p:nvSpPr>
        <p:spPr>
          <a:xfrm>
            <a:off x="3346861" y="2102767"/>
            <a:ext cx="1131827" cy="61068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eg, Send the patient’s latest History &amp; Physical</a:t>
            </a:r>
            <a:endParaRPr sz="1100"/>
          </a:p>
        </p:txBody>
      </p:sp>
      <p:pic>
        <p:nvPicPr>
          <p:cNvPr id="115" name="Google Shape;115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62575" y="3944917"/>
            <a:ext cx="571255" cy="470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3"/>
          <p:cNvCxnSpPr/>
          <p:nvPr/>
        </p:nvCxnSpPr>
        <p:spPr>
          <a:xfrm rot="10800000">
            <a:off x="1139634" y="3684453"/>
            <a:ext cx="2137275" cy="470925"/>
          </a:xfrm>
          <a:prstGeom prst="bentConnector2">
            <a:avLst/>
          </a:prstGeom>
          <a:noFill/>
          <a:ln w="38100" cap="flat" cmpd="sng">
            <a:solidFill>
              <a:srgbClr val="47474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7" name="Google Shape;117;p23"/>
          <p:cNvCxnSpPr/>
          <p:nvPr/>
        </p:nvCxnSpPr>
        <p:spPr>
          <a:xfrm rot="10800000" flipH="1">
            <a:off x="6354415" y="2936993"/>
            <a:ext cx="1315171" cy="9288"/>
          </a:xfrm>
          <a:prstGeom prst="straightConnector1">
            <a:avLst/>
          </a:prstGeom>
          <a:noFill/>
          <a:ln w="38100" cap="flat" cmpd="sng">
            <a:solidFill>
              <a:srgbClr val="474749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18" name="Google Shape;118;p23"/>
          <p:cNvCxnSpPr/>
          <p:nvPr/>
        </p:nvCxnSpPr>
        <p:spPr>
          <a:xfrm flipH="1">
            <a:off x="3999222" y="2946281"/>
            <a:ext cx="1407600" cy="1187325"/>
          </a:xfrm>
          <a:prstGeom prst="bentConnector3">
            <a:avLst>
              <a:gd name="adj1" fmla="val -62707"/>
            </a:avLst>
          </a:prstGeom>
          <a:noFill/>
          <a:ln w="38100" cap="flat" cmpd="sng">
            <a:solidFill>
              <a:srgbClr val="47474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9" name="Google Shape;119;p23"/>
          <p:cNvSpPr/>
          <p:nvPr/>
        </p:nvSpPr>
        <p:spPr>
          <a:xfrm>
            <a:off x="3820003" y="3057084"/>
            <a:ext cx="666973" cy="922913"/>
          </a:xfrm>
          <a:prstGeom prst="curvedLeftArrow">
            <a:avLst>
              <a:gd name="adj1" fmla="val 15143"/>
              <a:gd name="adj2" fmla="val 5000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4835566" y="1088350"/>
            <a:ext cx="2536042" cy="90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 Query or Task Based Approach</a:t>
            </a:r>
            <a:endParaRPr sz="1100"/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Based Approach</a:t>
            </a:r>
            <a:endParaRPr sz="1100"/>
          </a:p>
        </p:txBody>
      </p:sp>
      <p:sp>
        <p:nvSpPr>
          <p:cNvPr id="121" name="Google Shape;121;p23"/>
          <p:cNvSpPr/>
          <p:nvPr/>
        </p:nvSpPr>
        <p:spPr>
          <a:xfrm>
            <a:off x="4915704" y="1119929"/>
            <a:ext cx="215383" cy="281002"/>
          </a:xfrm>
          <a:prstGeom prst="curvedLeftArrow">
            <a:avLst>
              <a:gd name="adj1" fmla="val 15143"/>
              <a:gd name="adj2" fmla="val 5000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3"/>
          <p:cNvSpPr/>
          <p:nvPr/>
        </p:nvSpPr>
        <p:spPr>
          <a:xfrm>
            <a:off x="4915704" y="1720817"/>
            <a:ext cx="215383" cy="281002"/>
          </a:xfrm>
          <a:prstGeom prst="curvedLeftArrow">
            <a:avLst>
              <a:gd name="adj1" fmla="val 15143"/>
              <a:gd name="adj2" fmla="val 50000"/>
              <a:gd name="adj3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15735" y="2670732"/>
            <a:ext cx="571255" cy="470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23"/>
          <p:cNvCxnSpPr>
            <a:stCxn id="125" idx="2"/>
          </p:cNvCxnSpPr>
          <p:nvPr/>
        </p:nvCxnSpPr>
        <p:spPr>
          <a:xfrm rot="5400000">
            <a:off x="7012550" y="3073788"/>
            <a:ext cx="358200" cy="1752000"/>
          </a:xfrm>
          <a:prstGeom prst="bentConnector2">
            <a:avLst/>
          </a:prstGeom>
          <a:noFill/>
          <a:ln w="38100" cap="flat" cmpd="sng">
            <a:solidFill>
              <a:srgbClr val="474749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25" name="Google Shape;125;p23"/>
          <p:cNvSpPr/>
          <p:nvPr/>
        </p:nvSpPr>
        <p:spPr>
          <a:xfrm>
            <a:off x="7159550" y="3266388"/>
            <a:ext cx="1816200" cy="504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74749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474749"/>
                </a:solidFill>
                <a:latin typeface="Arial"/>
                <a:ea typeface="Arial"/>
                <a:cs typeface="Arial"/>
                <a:sym typeface="Arial"/>
              </a:rPr>
              <a:t>3. Practitioner Intervention (if required)</a:t>
            </a:r>
            <a:endParaRPr sz="1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25050" y="249775"/>
            <a:ext cx="55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Clinical Data Exchange</a:t>
            </a:r>
            <a:r>
              <a:rPr lang="en">
                <a:solidFill>
                  <a:srgbClr val="2A323A"/>
                </a:solidFill>
              </a:rPr>
              <a:t>: Attachments for Claims and Prior Authorization </a:t>
            </a:r>
            <a:endParaRPr sz="1800" b="1" i="0" u="none" strike="noStrike" cap="none">
              <a:solidFill>
                <a:srgbClr val="2A32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331004" y="3419214"/>
            <a:ext cx="2232900" cy="802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" sz="1400" b="1" i="0" u="none" strike="noStrike" cap="none" dirty="0">
                <a:solidFill>
                  <a:schemeClr val="dk1"/>
                </a:solidFill>
              </a:rPr>
              <a:t>1. Provider System Submits</a:t>
            </a:r>
            <a:r>
              <a:rPr lang="en" b="1" dirty="0">
                <a:solidFill>
                  <a:schemeClr val="dk1"/>
                </a:solidFill>
              </a:rPr>
              <a:t> Attachments</a:t>
            </a:r>
            <a:endParaRPr sz="1100" b="1" dirty="0"/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4387" y="2646224"/>
            <a:ext cx="663605" cy="7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78613" y="2629207"/>
            <a:ext cx="1479083" cy="94281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/>
          <p:nvPr/>
        </p:nvSpPr>
        <p:spPr>
          <a:xfrm>
            <a:off x="4574704" y="2765221"/>
            <a:ext cx="1086900" cy="673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r>
              <a:rPr lang="en-US" sz="1000" dirty="0"/>
              <a:t>missing information (provider details)</a:t>
            </a:r>
          </a:p>
        </p:txBody>
      </p:sp>
      <p:sp>
        <p:nvSpPr>
          <p:cNvPr id="136" name="Google Shape;136;p24"/>
          <p:cNvSpPr txBox="1"/>
          <p:nvPr/>
        </p:nvSpPr>
        <p:spPr>
          <a:xfrm>
            <a:off x="5950939" y="3570264"/>
            <a:ext cx="23505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" sz="1400" b="1" i="0" u="none" strike="noStrike" cap="none" dirty="0">
                <a:solidFill>
                  <a:schemeClr val="dk1"/>
                </a:solidFill>
              </a:rPr>
              <a:t>2. Payer System 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" b="1" dirty="0">
                <a:solidFill>
                  <a:schemeClr val="dk1"/>
                </a:solidFill>
              </a:rPr>
              <a:t>Accepts Attachments</a:t>
            </a:r>
            <a:endParaRPr sz="1100" b="1" dirty="0"/>
          </a:p>
        </p:txBody>
      </p:sp>
      <p:sp>
        <p:nvSpPr>
          <p:cNvPr id="137" name="Google Shape;137;p24"/>
          <p:cNvSpPr/>
          <p:nvPr/>
        </p:nvSpPr>
        <p:spPr>
          <a:xfrm>
            <a:off x="2555667" y="3681864"/>
            <a:ext cx="3547336" cy="276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7B161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123;p23">
            <a:extLst>
              <a:ext uri="{FF2B5EF4-FFF2-40B4-BE49-F238E27FC236}">
                <a16:creationId xmlns:a16="http://schemas.microsoft.com/office/drawing/2014/main" id="{8BE9A7B3-143D-F47A-61CD-4A0246699161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8027" y="2742590"/>
            <a:ext cx="878854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34;p24">
            <a:extLst>
              <a:ext uri="{FF2B5EF4-FFF2-40B4-BE49-F238E27FC236}">
                <a16:creationId xmlns:a16="http://schemas.microsoft.com/office/drawing/2014/main" id="{F0BFA278-8D91-B6D5-5645-F5A81FDD12A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39071" y="1643442"/>
            <a:ext cx="1479083" cy="94281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35;p24">
            <a:extLst>
              <a:ext uri="{FF2B5EF4-FFF2-40B4-BE49-F238E27FC236}">
                <a16:creationId xmlns:a16="http://schemas.microsoft.com/office/drawing/2014/main" id="{A546656B-724C-1E80-1F62-E979BEC78456}"/>
              </a:ext>
            </a:extLst>
          </p:cNvPr>
          <p:cNvSpPr/>
          <p:nvPr/>
        </p:nvSpPr>
        <p:spPr>
          <a:xfrm>
            <a:off x="3835162" y="1779456"/>
            <a:ext cx="1086900" cy="673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e.g., documents such as History &amp; Physical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4;p24">
            <a:extLst>
              <a:ext uri="{FF2B5EF4-FFF2-40B4-BE49-F238E27FC236}">
                <a16:creationId xmlns:a16="http://schemas.microsoft.com/office/drawing/2014/main" id="{C61FB977-6AAB-800B-5725-D621BDDE339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3572" y="2629207"/>
            <a:ext cx="1479083" cy="94281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35;p24">
            <a:extLst>
              <a:ext uri="{FF2B5EF4-FFF2-40B4-BE49-F238E27FC236}">
                <a16:creationId xmlns:a16="http://schemas.microsoft.com/office/drawing/2014/main" id="{E8D0997D-EA8B-9BC5-ACDE-618B241083EE}"/>
              </a:ext>
            </a:extLst>
          </p:cNvPr>
          <p:cNvSpPr/>
          <p:nvPr/>
        </p:nvSpPr>
        <p:spPr>
          <a:xfrm>
            <a:off x="3019663" y="2765221"/>
            <a:ext cx="1086900" cy="673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/>
            <a:r>
              <a:rPr lang="en-US" sz="1000" dirty="0"/>
              <a:t>study report (pathology, radiology, etc.)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6">
      <a:dk1>
        <a:srgbClr val="474749"/>
      </a:dk1>
      <a:lt1>
        <a:srgbClr val="FFFFFF"/>
      </a:lt1>
      <a:dk2>
        <a:srgbClr val="2A323A"/>
      </a:dk2>
      <a:lt2>
        <a:srgbClr val="51657F"/>
      </a:lt2>
      <a:accent1>
        <a:srgbClr val="A91F24"/>
      </a:accent1>
      <a:accent2>
        <a:srgbClr val="DFD5A9"/>
      </a:accent2>
      <a:accent3>
        <a:srgbClr val="D6843C"/>
      </a:accent3>
      <a:accent4>
        <a:srgbClr val="873F1E"/>
      </a:accent4>
      <a:accent5>
        <a:srgbClr val="E41F26"/>
      </a:accent5>
      <a:accent6>
        <a:srgbClr val="785B4D"/>
      </a:accent6>
      <a:hlink>
        <a:srgbClr val="D6843C"/>
      </a:hlink>
      <a:folHlink>
        <a:srgbClr val="D684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128</Words>
  <Application>Microsoft Macintosh PowerPoint</Application>
  <PresentationFormat>On-screen Show (16:9)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Simple Light</vt:lpstr>
      <vt:lpstr>2_Office Theme</vt:lpstr>
      <vt:lpstr>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Eric Haas</cp:lastModifiedBy>
  <cp:revision>5</cp:revision>
  <dcterms:modified xsi:type="dcterms:W3CDTF">2022-06-08T01:04:09Z</dcterms:modified>
</cp:coreProperties>
</file>