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c0b97e4d_2_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03c0b97e4d_2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0b97e4d_2_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03c0b97e4d_2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7022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486150" y="2049957"/>
            <a:ext cx="4538351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Text">
  <p:cSld name="Main Slide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5490">
          <p15:clr>
            <a:srgbClr val="FBAE40"/>
          </p15:clr>
        </p15:guide>
        <p15:guide id="3" orient="horz" pos="1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Subtitle">
  <p:cSld name="Main Slide Sub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960945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3960944" y="516566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idx="3" type="body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4" type="body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1456148" y="2244954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1456147" y="2511742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 No Subtitle">
  <p:cSld name="Section Slide No Sub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1456148" y="2488509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Blank">
  <p:cSld name="Main Slide 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960944" y="249777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No Link">
  <p:cSld name="Main Slide No Li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>
            <p:ph idx="1" type="body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Slide Blank">
  <p:cSld name="1_Main Slide 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3028950" y="486727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1100"/>
              <a:buFont typeface="Arial"/>
              <a:buNone/>
              <a:defRPr sz="8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3571876" y="361862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6391036" y="3066589"/>
            <a:ext cx="666973" cy="922913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2829025" y="249775"/>
            <a:ext cx="5951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Exchange: </a:t>
            </a:r>
            <a:r>
              <a:rPr lang="en">
                <a:solidFill>
                  <a:srgbClr val="2A323A"/>
                </a:solidFill>
              </a:rPr>
              <a:t>Direct Query </a:t>
            </a:r>
            <a:endParaRPr>
              <a:solidFill>
                <a:srgbClr val="2A323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2A323A"/>
                </a:solidFill>
              </a:rPr>
              <a:t>and Task Based Exchange</a:t>
            </a:r>
            <a:endParaRPr b="1" i="0" sz="1800" u="none" cap="none" strike="noStrik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898316" y="4390465"/>
            <a:ext cx="1501616" cy="504432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Provider System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Data</a:t>
            </a:r>
            <a:endParaRPr sz="1100"/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4516" y="2670713"/>
            <a:ext cx="485663" cy="7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/>
          <p:nvPr/>
        </p:nvSpPr>
        <p:spPr>
          <a:xfrm>
            <a:off x="340998" y="3118738"/>
            <a:ext cx="1597169" cy="44099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Payer or External Provider System Initiates Request</a:t>
            </a:r>
            <a:endParaRPr sz="1100"/>
          </a:p>
        </p:txBody>
      </p:sp>
      <p:cxnSp>
        <p:nvCxnSpPr>
          <p:cNvPr id="105" name="Google Shape;105;p23"/>
          <p:cNvCxnSpPr/>
          <p:nvPr/>
        </p:nvCxnSpPr>
        <p:spPr>
          <a:xfrm rot="10800000">
            <a:off x="1538335" y="2946281"/>
            <a:ext cx="3237857" cy="0"/>
          </a:xfrm>
          <a:prstGeom prst="straightConnector1">
            <a:avLst/>
          </a:prstGeom>
          <a:noFill/>
          <a:ln cap="flat" cmpd="sng" w="38100">
            <a:solidFill>
              <a:srgbClr val="474749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4236" y="2476007"/>
            <a:ext cx="490971" cy="54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4410099" y="3179104"/>
            <a:ext cx="1382400" cy="5457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Provider System Retrieves Data</a:t>
            </a:r>
            <a:endParaRPr sz="1100"/>
          </a:p>
        </p:txBody>
      </p:sp>
      <p:grpSp>
        <p:nvGrpSpPr>
          <p:cNvPr id="108" name="Google Shape;108;p23"/>
          <p:cNvGrpSpPr/>
          <p:nvPr/>
        </p:nvGrpSpPr>
        <p:grpSpPr>
          <a:xfrm>
            <a:off x="1779383" y="1009942"/>
            <a:ext cx="2749142" cy="1841740"/>
            <a:chOff x="2607729" y="1636408"/>
            <a:chExt cx="3232914" cy="2165834"/>
          </a:xfrm>
        </p:grpSpPr>
        <p:pic>
          <p:nvPicPr>
            <p:cNvPr id="109" name="Google Shape;109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3"/>
          <p:cNvSpPr/>
          <p:nvPr/>
        </p:nvSpPr>
        <p:spPr>
          <a:xfrm>
            <a:off x="1910429" y="2122057"/>
            <a:ext cx="1020541" cy="6106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the patient’s HbA1C results after </a:t>
            </a:r>
            <a:b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2020-01-01?</a:t>
            </a:r>
            <a:endParaRPr sz="1100"/>
          </a:p>
        </p:txBody>
      </p:sp>
      <p:sp>
        <p:nvSpPr>
          <p:cNvPr id="113" name="Google Shape;113;p23"/>
          <p:cNvSpPr/>
          <p:nvPr/>
        </p:nvSpPr>
        <p:spPr>
          <a:xfrm>
            <a:off x="2591521" y="1138969"/>
            <a:ext cx="1131827" cy="6106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</a:t>
            </a:r>
            <a:b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patient’s </a:t>
            </a:r>
            <a:b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conditions?</a:t>
            </a:r>
            <a:endParaRPr sz="1100"/>
          </a:p>
        </p:txBody>
      </p:sp>
      <p:sp>
        <p:nvSpPr>
          <p:cNvPr id="114" name="Google Shape;114;p23"/>
          <p:cNvSpPr/>
          <p:nvPr/>
        </p:nvSpPr>
        <p:spPr>
          <a:xfrm>
            <a:off x="3346861" y="2102767"/>
            <a:ext cx="1131827" cy="610687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Send the patient’s latest History &amp; Physical</a:t>
            </a:r>
            <a:endParaRPr sz="1100"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62575" y="3944917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3"/>
          <p:cNvCxnSpPr/>
          <p:nvPr/>
        </p:nvCxnSpPr>
        <p:spPr>
          <a:xfrm rot="10800000">
            <a:off x="1139634" y="3684453"/>
            <a:ext cx="2137275" cy="470925"/>
          </a:xfrm>
          <a:prstGeom prst="bentConnector2">
            <a:avLst/>
          </a:prstGeom>
          <a:noFill/>
          <a:ln cap="flat" cmpd="sng" w="38100">
            <a:solidFill>
              <a:srgbClr val="47474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23"/>
          <p:cNvCxnSpPr/>
          <p:nvPr/>
        </p:nvCxnSpPr>
        <p:spPr>
          <a:xfrm flipH="1" rot="10800000">
            <a:off x="6354415" y="2936993"/>
            <a:ext cx="1315171" cy="9288"/>
          </a:xfrm>
          <a:prstGeom prst="straightConnector1">
            <a:avLst/>
          </a:prstGeom>
          <a:noFill/>
          <a:ln cap="flat" cmpd="sng" w="38100">
            <a:solidFill>
              <a:srgbClr val="474749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23"/>
          <p:cNvCxnSpPr/>
          <p:nvPr/>
        </p:nvCxnSpPr>
        <p:spPr>
          <a:xfrm flipH="1">
            <a:off x="3999222" y="2946281"/>
            <a:ext cx="1407600" cy="1187325"/>
          </a:xfrm>
          <a:prstGeom prst="bentConnector3">
            <a:avLst>
              <a:gd fmla="val -62707" name="adj1"/>
            </a:avLst>
          </a:prstGeom>
          <a:noFill/>
          <a:ln cap="flat" cmpd="sng" w="38100">
            <a:solidFill>
              <a:srgbClr val="47474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23"/>
          <p:cNvSpPr/>
          <p:nvPr/>
        </p:nvSpPr>
        <p:spPr>
          <a:xfrm>
            <a:off x="3820003" y="3057084"/>
            <a:ext cx="666973" cy="922913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835566" y="1088350"/>
            <a:ext cx="2536042" cy="9002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Query or Task Based Approach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Based Approach</a:t>
            </a:r>
            <a:endParaRPr sz="1100"/>
          </a:p>
        </p:txBody>
      </p:sp>
      <p:sp>
        <p:nvSpPr>
          <p:cNvPr id="121" name="Google Shape;121;p23"/>
          <p:cNvSpPr/>
          <p:nvPr/>
        </p:nvSpPr>
        <p:spPr>
          <a:xfrm>
            <a:off x="4915704" y="1119929"/>
            <a:ext cx="215383" cy="281002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915704" y="1720817"/>
            <a:ext cx="215383" cy="281002"/>
          </a:xfrm>
          <a:prstGeom prst="curvedLeftArrow">
            <a:avLst>
              <a:gd fmla="val 15143" name="adj1"/>
              <a:gd fmla="val 5000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15735" y="2670732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>
            <a:stCxn id="125" idx="2"/>
          </p:cNvCxnSpPr>
          <p:nvPr/>
        </p:nvCxnSpPr>
        <p:spPr>
          <a:xfrm rot="5400000">
            <a:off x="7012550" y="3073788"/>
            <a:ext cx="358200" cy="1752000"/>
          </a:xfrm>
          <a:prstGeom prst="bentConnector2">
            <a:avLst/>
          </a:prstGeom>
          <a:noFill/>
          <a:ln cap="flat" cmpd="sng" w="38100">
            <a:solidFill>
              <a:srgbClr val="474749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25" name="Google Shape;125;p23"/>
          <p:cNvSpPr/>
          <p:nvPr/>
        </p:nvSpPr>
        <p:spPr>
          <a:xfrm>
            <a:off x="7159550" y="3266388"/>
            <a:ext cx="1816200" cy="5043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74749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474749"/>
                </a:solidFill>
                <a:latin typeface="Arial"/>
                <a:ea typeface="Arial"/>
                <a:cs typeface="Arial"/>
                <a:sym typeface="Arial"/>
              </a:rPr>
              <a:t>3. Practitioner Intervention (if required)</a:t>
            </a:r>
            <a:endParaRPr sz="11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25050" y="249775"/>
            <a:ext cx="5579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</a:t>
            </a:r>
            <a:r>
              <a:rPr lang="en">
                <a:solidFill>
                  <a:srgbClr val="2A323A"/>
                </a:solidFill>
              </a:rPr>
              <a:t>: </a:t>
            </a:r>
            <a:r>
              <a:rPr lang="en">
                <a:solidFill>
                  <a:srgbClr val="2A323A"/>
                </a:solidFill>
              </a:rPr>
              <a:t>Attachments for Claims and Prior Authorization </a:t>
            </a:r>
            <a:endParaRPr b="1" i="0" sz="1800" u="none" cap="none" strike="noStrik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308331" y="3033672"/>
            <a:ext cx="2232900" cy="8022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1. </a:t>
            </a:r>
            <a:r>
              <a:rPr b="1" i="0" lang="en" sz="1400" u="none" cap="none" strike="noStrike">
                <a:solidFill>
                  <a:schemeClr val="dk1"/>
                </a:solidFill>
              </a:rPr>
              <a:t>Provider Submits Supporting Information + Reattachment Data </a:t>
            </a:r>
            <a:r>
              <a:rPr b="1" lang="en">
                <a:solidFill>
                  <a:schemeClr val="dk1"/>
                </a:solidFill>
              </a:rPr>
              <a:t>Elements</a:t>
            </a:r>
            <a:endParaRPr b="1" sz="1100"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287" y="2157500"/>
            <a:ext cx="548615" cy="8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1527" y="2109624"/>
            <a:ext cx="663605" cy="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8908" y="1985474"/>
            <a:ext cx="1353362" cy="9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3660393" y="2112049"/>
            <a:ext cx="1086900" cy="67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</a:t>
            </a:r>
            <a:r>
              <a:rPr lang="en" sz="1100"/>
              <a:t>atient’s latest History &amp; Physical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6174866" y="3033664"/>
            <a:ext cx="2350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</a:t>
            </a:r>
            <a:r>
              <a:rPr b="1" i="0" lang="en" sz="1400" u="none" cap="none" strike="noStrike">
                <a:solidFill>
                  <a:schemeClr val="dk1"/>
                </a:solidFill>
              </a:rPr>
              <a:t>Payer Processes Claim Data</a:t>
            </a:r>
            <a:endParaRPr b="1" sz="1100"/>
          </a:p>
        </p:txBody>
      </p:sp>
      <p:sp>
        <p:nvSpPr>
          <p:cNvPr id="137" name="Google Shape;137;p24"/>
          <p:cNvSpPr/>
          <p:nvPr/>
        </p:nvSpPr>
        <p:spPr>
          <a:xfrm>
            <a:off x="2681206" y="3033664"/>
            <a:ext cx="32013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7B161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Custom 6">
      <a:dk1>
        <a:srgbClr val="474749"/>
      </a:dk1>
      <a:lt1>
        <a:srgbClr val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D6843C"/>
      </a:hlink>
      <a:folHlink>
        <a:srgbClr val="D68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