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9" r:id="rId2"/>
  </p:sldMasterIdLst>
  <p:notesMasterIdLst>
    <p:notesMasterId r:id="rId4"/>
  </p:notesMasterIdLst>
  <p:handoutMasterIdLst>
    <p:handoutMasterId r:id="rId5"/>
  </p:handoutMasterIdLst>
  <p:sldIdLst>
    <p:sldId id="289" r:id="rId3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495"/>
    <a:srgbClr val="D66508"/>
    <a:srgbClr val="005984"/>
    <a:srgbClr val="CBECF9"/>
    <a:srgbClr val="B3E2F7"/>
    <a:srgbClr val="9AD8F4"/>
    <a:srgbClr val="006086"/>
    <a:srgbClr val="003359"/>
    <a:srgbClr val="022F58"/>
    <a:srgbClr val="009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30" autoAdjust="0"/>
    <p:restoredTop sz="74789" autoAdjust="0"/>
  </p:normalViewPr>
  <p:slideViewPr>
    <p:cSldViewPr snapToGrid="0" showGuides="1">
      <p:cViewPr varScale="1">
        <p:scale>
          <a:sx n="165" d="100"/>
          <a:sy n="165" d="100"/>
        </p:scale>
        <p:origin x="3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04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2235" y="125112"/>
            <a:ext cx="3037840" cy="465138"/>
          </a:xfrm>
          <a:prstGeom prst="rect">
            <a:avLst/>
          </a:prstGeom>
        </p:spPr>
        <p:txBody>
          <a:bodyPr vert="horz" lIns="92215" tIns="46107" rIns="92215" bIns="46107" rtlCol="0"/>
          <a:lstStyle>
            <a:lvl1pPr algn="l">
              <a:defRPr sz="1200"/>
            </a:lvl1pPr>
          </a:lstStyle>
          <a:p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70326" y="125112"/>
            <a:ext cx="3037840" cy="465138"/>
          </a:xfrm>
          <a:prstGeom prst="rect">
            <a:avLst/>
          </a:prstGeom>
        </p:spPr>
        <p:txBody>
          <a:bodyPr vert="horz" lIns="92215" tIns="46107" rIns="92215" bIns="46107" rtlCol="0"/>
          <a:lstStyle>
            <a:lvl1pPr algn="r">
              <a:defRPr sz="1200"/>
            </a:lvl1pPr>
          </a:lstStyle>
          <a:p>
            <a:fld id="{5FCD84DF-3D5E-447C-9017-6081511AD754}" type="datetimeFigureOut">
              <a:rPr lang="en-US" sz="1100">
                <a:latin typeface="Arial" pitchFamily="34" charset="0"/>
                <a:cs typeface="Arial" pitchFamily="34" charset="0"/>
              </a:rPr>
              <a:pPr/>
              <a:t>4/24/24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9209" y="8779936"/>
            <a:ext cx="3037840" cy="465138"/>
          </a:xfrm>
          <a:prstGeom prst="rect">
            <a:avLst/>
          </a:prstGeom>
        </p:spPr>
        <p:txBody>
          <a:bodyPr vert="horz" lIns="92215" tIns="46107" rIns="92215" bIns="46107" rtlCol="0" anchor="b"/>
          <a:lstStyle>
            <a:lvl1pPr algn="l">
              <a:defRPr sz="1200"/>
            </a:lvl1pPr>
          </a:lstStyle>
          <a:p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43351" y="8779936"/>
            <a:ext cx="3037840" cy="465138"/>
          </a:xfrm>
          <a:prstGeom prst="rect">
            <a:avLst/>
          </a:prstGeom>
        </p:spPr>
        <p:txBody>
          <a:bodyPr vert="horz" lIns="92215" tIns="46107" rIns="92215" bIns="46107" rtlCol="0" anchor="b"/>
          <a:lstStyle>
            <a:lvl1pPr algn="r">
              <a:defRPr sz="1200"/>
            </a:lvl1pPr>
          </a:lstStyle>
          <a:p>
            <a:fld id="{4BBBD9DB-8FEE-4657-AB47-5860687FEFB0}" type="slidenum">
              <a:rPr lang="en-US" sz="110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65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2235" y="125428"/>
            <a:ext cx="3037840" cy="464820"/>
          </a:xfrm>
          <a:prstGeom prst="rect">
            <a:avLst/>
          </a:prstGeom>
        </p:spPr>
        <p:txBody>
          <a:bodyPr vert="horz" lIns="92215" tIns="46107" rIns="92215" bIns="46107" rtlCol="0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0326" y="125428"/>
            <a:ext cx="3037840" cy="464820"/>
          </a:xfrm>
          <a:prstGeom prst="rect">
            <a:avLst/>
          </a:prstGeom>
        </p:spPr>
        <p:txBody>
          <a:bodyPr vert="horz" lIns="92215" tIns="46107" rIns="92215" bIns="46107" rtlCol="0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3B53EE49-5E2F-4CCD-A6EC-E4A5F806204B}" type="datetimeFigureOut">
              <a:rPr lang="en-US" smtClean="0"/>
              <a:pPr/>
              <a:t>4/24/24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39750"/>
            <a:ext cx="7480300" cy="4208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15" tIns="46107" rIns="92215" bIns="4610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959955"/>
            <a:ext cx="5608320" cy="3612149"/>
          </a:xfrm>
          <a:prstGeom prst="rect">
            <a:avLst/>
          </a:prstGeom>
          <a:ln>
            <a:noFill/>
          </a:ln>
        </p:spPr>
        <p:txBody>
          <a:bodyPr vert="horz" lIns="92215" tIns="46107" rIns="92215" bIns="4610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5"/>
            <a:r>
              <a:rPr lang="en-US" dirty="0"/>
              <a:t>Second level</a:t>
            </a:r>
          </a:p>
          <a:p>
            <a:pPr lvl="6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02235" y="8779934"/>
            <a:ext cx="3037840" cy="464820"/>
          </a:xfrm>
          <a:prstGeom prst="rect">
            <a:avLst/>
          </a:prstGeom>
        </p:spPr>
        <p:txBody>
          <a:bodyPr vert="horz" lIns="92215" tIns="46107" rIns="92215" bIns="46107" rtlCol="0" anchor="b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0326" y="8779934"/>
            <a:ext cx="3037840" cy="464820"/>
          </a:xfrm>
          <a:prstGeom prst="rect">
            <a:avLst/>
          </a:prstGeom>
        </p:spPr>
        <p:txBody>
          <a:bodyPr vert="horz" lIns="92215" tIns="46107" rIns="92215" bIns="46107" rtlCol="0" anchor="b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378C9D3E-BC22-4B65-B6EC-1512CE9E44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4625" indent="-174625" algn="l" defTabSz="914400" rtl="0" eaLnBrk="1" latinLnBrk="0" hangingPunct="1">
      <a:spcBef>
        <a:spcPts val="1200"/>
      </a:spcBef>
      <a:buFont typeface="Arial" pitchFamily="34" charset="0"/>
      <a:buChar char="•"/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74625" indent="-1746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74625" indent="-174625" algn="l" defTabSz="914400" rtl="0" eaLnBrk="1" latinLnBrk="0" hangingPunct="1">
      <a:buFont typeface="Arial" pitchFamily="34" charset="0"/>
      <a:buNone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74625" indent="-1746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74625" indent="-1746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400050" indent="-225425" algn="l" defTabSz="914400" rtl="0" eaLnBrk="1" latinLnBrk="0" hangingPunct="1">
      <a:spcBef>
        <a:spcPts val="600"/>
      </a:spcBef>
      <a:buFont typeface="Calibri" pitchFamily="34" charset="0"/>
      <a:buChar char="–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576263" indent="-176213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Conserv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white">
          <a:xfrm>
            <a:off x="0" y="0"/>
            <a:ext cx="9144000" cy="3200400"/>
          </a:xfrm>
          <a:prstGeom prst="rect">
            <a:avLst/>
          </a:prstGeom>
          <a:gradFill flip="none" rotWithShape="1">
            <a:gsLst>
              <a:gs pos="0">
                <a:srgbClr val="0085CA">
                  <a:shade val="30000"/>
                  <a:satMod val="115000"/>
                </a:srgbClr>
              </a:gs>
              <a:gs pos="29000">
                <a:srgbClr val="0085CA">
                  <a:shade val="67500"/>
                  <a:satMod val="115000"/>
                </a:srgbClr>
              </a:gs>
              <a:gs pos="61000">
                <a:srgbClr val="0085C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0" y="3257550"/>
            <a:ext cx="9144000" cy="1885950"/>
          </a:xfrm>
          <a:prstGeom prst="rect">
            <a:avLst/>
          </a:prstGeom>
          <a:solidFill>
            <a:srgbClr val="B9D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252354" y="4682629"/>
            <a:ext cx="4959691" cy="369332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Blue Cross Blue Shield Association is an association of independent Blue Cross and Blue Shield companies.</a:t>
            </a:r>
          </a:p>
          <a:p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424" y="576406"/>
            <a:ext cx="6429375" cy="1103169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bg1"/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7424" y="1854200"/>
            <a:ext cx="6429375" cy="379325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Arial Black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257425" y="2246428"/>
            <a:ext cx="6219825" cy="279234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256444" y="2594062"/>
            <a:ext cx="6430355" cy="376238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Speaker Name/Title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1" y="3633853"/>
            <a:ext cx="2357334" cy="777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Title (Cap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1101272" y="971550"/>
            <a:ext cx="7454900" cy="686990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00000"/>
              </a:lnSpc>
              <a:defRPr sz="2200" b="0" cap="all" baseline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62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12" userDrawn="1">
          <p15:clr>
            <a:srgbClr val="FBAE40"/>
          </p15:clr>
        </p15:guide>
        <p15:guide id="2" pos="69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564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D21FA-50DA-4FED-99E2-219F3D045E35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0B7B-7EE6-47EC-87AF-23C96EA4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35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06901"/>
            <a:ext cx="9144000" cy="4436599"/>
          </a:xfrm>
          <a:prstGeom prst="rect">
            <a:avLst/>
          </a:prstGeom>
          <a:solidFill>
            <a:srgbClr val="D8E8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84218" y="1012576"/>
            <a:ext cx="6766560" cy="3533299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3600">
                <a:solidFill>
                  <a:srgbClr val="006086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2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06901"/>
            <a:ext cx="9144000" cy="443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31900" y="992982"/>
            <a:ext cx="7004050" cy="3533299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3600">
                <a:solidFill>
                  <a:schemeClr val="accent2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03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06902"/>
            <a:ext cx="9144000" cy="4436599"/>
          </a:xfrm>
          <a:prstGeom prst="rect">
            <a:avLst/>
          </a:prstGeom>
          <a:solidFill>
            <a:srgbClr val="F6E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31900" y="992982"/>
            <a:ext cx="7004050" cy="3533299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36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195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06902"/>
            <a:ext cx="9144000" cy="44365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31900" y="992982"/>
            <a:ext cx="7004050" cy="3533299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3600">
                <a:solidFill>
                  <a:schemeClr val="bg1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7914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06902"/>
            <a:ext cx="9144000" cy="443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31900" y="992982"/>
            <a:ext cx="7004050" cy="3533299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3600">
                <a:solidFill>
                  <a:schemeClr val="bg1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85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Full Page Photo/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06902"/>
            <a:ext cx="9144000" cy="4436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871003" y="278670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FULL PAGE PHOTO OR VIDEO</a:t>
            </a:r>
          </a:p>
        </p:txBody>
      </p:sp>
    </p:spTree>
    <p:extLst>
      <p:ext uri="{BB962C8B-B14F-4D97-AF65-F5344CB8AC3E}">
        <p14:creationId xmlns:p14="http://schemas.microsoft.com/office/powerpoint/2010/main" val="31130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419100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95000"/>
              </a:lnSpc>
              <a:defRPr sz="2000" b="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Title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22860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700" baseline="0">
                <a:latin typeface="Arial" pitchFamily="34" charset="0"/>
                <a:cs typeface="Arial" pitchFamily="34" charset="0"/>
              </a:defRPr>
            </a:lvl1pPr>
            <a:lvl2pPr marL="519113" indent="-292100">
              <a:spcBef>
                <a:spcPts val="600"/>
              </a:spcBef>
              <a:defRPr sz="1800">
                <a:latin typeface="Arial" pitchFamily="34" charset="0"/>
                <a:cs typeface="Arial" pitchFamily="34" charset="0"/>
              </a:defRPr>
            </a:lvl2pPr>
            <a:lvl3pPr marL="801688" indent="-282575">
              <a:spcBef>
                <a:spcPts val="600"/>
              </a:spcBef>
              <a:defRPr sz="1600">
                <a:latin typeface="Arial" pitchFamily="34" charset="0"/>
                <a:cs typeface="Arial" pitchFamily="34" charset="0"/>
              </a:defRPr>
            </a:lvl3pPr>
            <a:lvl4pPr marL="1084263" indent="-282575">
              <a:spcBef>
                <a:spcPts val="600"/>
              </a:spcBef>
              <a:buNone/>
              <a:defRPr sz="1400">
                <a:latin typeface="Arial" pitchFamily="34" charset="0"/>
                <a:cs typeface="Arial" pitchFamily="34" charset="0"/>
              </a:defRPr>
            </a:lvl4pPr>
            <a:lvl5pPr marL="1376363" indent="-292100">
              <a:spcBef>
                <a:spcPts val="600"/>
              </a:spcBef>
              <a:buFont typeface="Arial" pitchFamily="34" charset="0"/>
              <a:buChar char="&gt;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419100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95000"/>
              </a:lnSpc>
              <a:defRPr sz="2000" b="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196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Title, Tag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22860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700" baseline="0">
                <a:latin typeface="Arial" pitchFamily="34" charset="0"/>
                <a:cs typeface="Arial" pitchFamily="34" charset="0"/>
              </a:defRPr>
            </a:lvl1pPr>
            <a:lvl2pPr marL="519113" indent="-292100">
              <a:spcBef>
                <a:spcPts val="600"/>
              </a:spcBef>
              <a:defRPr sz="1800">
                <a:latin typeface="Arial" pitchFamily="34" charset="0"/>
                <a:cs typeface="Arial" pitchFamily="34" charset="0"/>
              </a:defRPr>
            </a:lvl2pPr>
            <a:lvl3pPr marL="801688" indent="-282575">
              <a:spcBef>
                <a:spcPts val="600"/>
              </a:spcBef>
              <a:defRPr sz="1600">
                <a:latin typeface="Arial" pitchFamily="34" charset="0"/>
                <a:cs typeface="Arial" pitchFamily="34" charset="0"/>
              </a:defRPr>
            </a:lvl3pPr>
            <a:lvl4pPr marL="1084263" indent="-282575">
              <a:spcBef>
                <a:spcPts val="600"/>
              </a:spcBef>
              <a:buNone/>
              <a:defRPr sz="1400">
                <a:latin typeface="Arial" pitchFamily="34" charset="0"/>
                <a:cs typeface="Arial" pitchFamily="34" charset="0"/>
              </a:defRPr>
            </a:lvl4pPr>
            <a:lvl5pPr marL="1376363" indent="-292100">
              <a:spcBef>
                <a:spcPts val="600"/>
              </a:spcBef>
              <a:buFont typeface="Arial" pitchFamily="34" charset="0"/>
              <a:buChar char="&gt;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457200" y="1657350"/>
            <a:ext cx="8229600" cy="3134917"/>
          </a:xfrm>
          <a:prstGeom prst="rect">
            <a:avLst/>
          </a:prstGeom>
        </p:spPr>
        <p:txBody>
          <a:bodyPr lIns="0" tIns="0"/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700"/>
            </a:lvl1pPr>
            <a:lvl2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1600"/>
            </a:lvl2pPr>
            <a:lvl3pPr marL="682625" indent="-1682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defRPr sz="1400"/>
            </a:lvl3pPr>
            <a:lvl4pPr marL="914400" indent="-231775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&gt;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419100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95000"/>
              </a:lnSpc>
              <a:defRPr sz="2000" b="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1428750"/>
            <a:ext cx="8229600" cy="3454004"/>
          </a:xfrm>
          <a:prstGeom prst="rect">
            <a:avLst/>
          </a:prstGeom>
        </p:spPr>
        <p:txBody>
          <a:bodyPr lIns="0" tIns="0"/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700"/>
            </a:lvl1pPr>
            <a:lvl2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1600"/>
            </a:lvl2pPr>
            <a:lvl3pPr marL="682625" indent="-1682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defRPr sz="1400"/>
            </a:lvl3pPr>
            <a:lvl4pPr marL="914400" indent="-231775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419100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95000"/>
              </a:lnSpc>
              <a:defRPr sz="2000" b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flipH="1">
            <a:off x="1094740" y="2508524"/>
            <a:ext cx="2425700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all" baseline="0" dirty="0">
                <a:solidFill>
                  <a:srgbClr val="0F4A77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Right Arrow 5"/>
          <p:cNvSpPr/>
          <p:nvPr userDrawn="1"/>
        </p:nvSpPr>
        <p:spPr>
          <a:xfrm>
            <a:off x="3315688" y="1528180"/>
            <a:ext cx="637344" cy="2238449"/>
          </a:xfrm>
          <a:prstGeom prst="rightArrow">
            <a:avLst>
              <a:gd name="adj1" fmla="val 0"/>
              <a:gd name="adj2" fmla="val 0"/>
            </a:avLst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4121835" y="1528180"/>
            <a:ext cx="4564965" cy="2238449"/>
          </a:xfrm>
          <a:prstGeom prst="rect">
            <a:avLst/>
          </a:prstGeom>
        </p:spPr>
        <p:txBody>
          <a:bodyPr lIns="0" tIns="0" anchor="ctr" anchorCtr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800"/>
            </a:lvl1pPr>
            <a:lvl2pPr marL="5143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 sz="1600"/>
            </a:lvl2pPr>
            <a:lvl3pPr marL="80010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400"/>
            </a:lvl3pPr>
            <a:lvl4pPr marL="914400" indent="-231775">
              <a:spcBef>
                <a:spcPts val="300"/>
              </a:spcBef>
              <a:spcAft>
                <a:spcPts val="0"/>
              </a:spcAft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2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5143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8001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654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Title (Caps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1104900" y="1657350"/>
            <a:ext cx="7454900" cy="2943226"/>
          </a:xfrm>
          <a:prstGeom prst="rect">
            <a:avLst/>
          </a:prstGeom>
        </p:spPr>
        <p:txBody>
          <a:bodyPr lIns="0" t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800"/>
            </a:lvl1pPr>
            <a:lvl2pPr marL="5143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 sz="1600"/>
            </a:lvl2pPr>
            <a:lvl3pPr marL="80010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400"/>
            </a:lvl3pPr>
            <a:lvl4pPr marL="914400" indent="-231775">
              <a:spcBef>
                <a:spcPts val="300"/>
              </a:spcBef>
              <a:spcAft>
                <a:spcPts val="0"/>
              </a:spcAft>
              <a:defRPr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4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5143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8001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1104900" y="969169"/>
            <a:ext cx="7454900" cy="688181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00000"/>
              </a:lnSpc>
              <a:defRPr sz="2200" b="0" cap="all" baseline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368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6" userDrawn="1">
          <p15:clr>
            <a:srgbClr val="FBAE40"/>
          </p15:clr>
        </p15:guide>
        <p15:guide id="2" orient="horz" pos="6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Title (Caps) and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1104900" y="966452"/>
            <a:ext cx="7454900" cy="676202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00000"/>
              </a:lnSpc>
              <a:defRPr sz="2200" b="0" cap="all" baseline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002573" y="1657350"/>
            <a:ext cx="3411415" cy="2943226"/>
          </a:xfrm>
          <a:prstGeom prst="rect">
            <a:avLst/>
          </a:prstGeom>
        </p:spPr>
        <p:txBody>
          <a:bodyPr lIns="0" t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800"/>
            </a:lvl1pPr>
            <a:lvl2pPr marL="5143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 sz="1600"/>
            </a:lvl2pPr>
            <a:lvl3pPr marL="80010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400"/>
            </a:lvl3pPr>
            <a:lvl4pPr marL="682625" indent="0">
              <a:spcBef>
                <a:spcPts val="3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None/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2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5143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8001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1104900" y="1657350"/>
            <a:ext cx="3466709" cy="2943226"/>
          </a:xfrm>
          <a:prstGeom prst="rect">
            <a:avLst/>
          </a:prstGeom>
        </p:spPr>
        <p:txBody>
          <a:bodyPr lIns="0" t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800"/>
            </a:lvl1pPr>
            <a:lvl2pPr marL="5143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 sz="1600"/>
            </a:lvl2pPr>
            <a:lvl3pPr marL="80010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400"/>
            </a:lvl3pPr>
            <a:lvl4pPr marL="914400" indent="-231775">
              <a:spcBef>
                <a:spcPts val="3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2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5143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8001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87857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6" userDrawn="1">
          <p15:clr>
            <a:srgbClr val="FBAE40"/>
          </p15:clr>
        </p15:guide>
        <p15:guide id="2" orient="horz" pos="61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-1003"/>
            <a:ext cx="9144000" cy="580838"/>
          </a:xfrm>
          <a:prstGeom prst="rect">
            <a:avLst/>
          </a:prstGeom>
          <a:solidFill>
            <a:srgbClr val="D3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 userDrawn="1"/>
        </p:nvSpPr>
        <p:spPr>
          <a:xfrm>
            <a:off x="7640096" y="374556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9B0A550-43EE-42EC-A0D4-E615CC8B1D5A}" type="slidenum">
              <a:rPr lang="en-US" sz="800" smtClean="0">
                <a:latin typeface="Arial Narrow" pitchFamily="34" charset="0"/>
              </a:rPr>
              <a:pPr algn="r"/>
              <a:t>‹#›</a:t>
            </a:fld>
            <a:endParaRPr lang="en-US" sz="800" dirty="0"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6" y="200913"/>
            <a:ext cx="1533970" cy="29106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5134695" y="352348"/>
            <a:ext cx="3632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CCE1EC">
                    <a:lumMod val="50000"/>
                  </a:srgbClr>
                </a:solidFill>
                <a:cs typeface="Arial" charset="0"/>
              </a:rPr>
              <a:t>PROPRIETARY</a:t>
            </a:r>
            <a:r>
              <a:rPr lang="en-US" sz="900" baseline="0" dirty="0">
                <a:solidFill>
                  <a:srgbClr val="CCE1EC">
                    <a:lumMod val="50000"/>
                  </a:srgbClr>
                </a:solidFill>
                <a:cs typeface="Arial" charset="0"/>
              </a:rPr>
              <a:t> AND </a:t>
            </a:r>
            <a:r>
              <a:rPr lang="en-US" sz="900" dirty="0">
                <a:solidFill>
                  <a:srgbClr val="CCE1EC">
                    <a:lumMod val="50000"/>
                  </a:srgbClr>
                </a:solidFill>
                <a:cs typeface="Arial" charset="0"/>
              </a:rPr>
              <a:t>CONFIDENTIAL –  Do Not Distribute</a:t>
            </a:r>
            <a:endParaRPr lang="en-US" sz="900" cap="all" dirty="0">
              <a:solidFill>
                <a:srgbClr val="CCE1EC">
                  <a:lumMod val="50000"/>
                </a:srgbClr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704" r:id="rId3"/>
    <p:sldLayoutId id="2147483660" r:id="rId4"/>
    <p:sldLayoutId id="2147483650" r:id="rId5"/>
    <p:sldLayoutId id="2147483674" r:id="rId6"/>
    <p:sldLayoutId id="2147483698" r:id="rId7"/>
    <p:sldLayoutId id="2147483675" r:id="rId8"/>
    <p:sldLayoutId id="2147483696" r:id="rId9"/>
    <p:sldLayoutId id="2147483695" r:id="rId10"/>
    <p:sldLayoutId id="2147483697" r:id="rId11"/>
    <p:sldLayoutId id="2147483706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dirty="0" smtClean="0">
          <a:solidFill>
            <a:srgbClr val="0F4A77"/>
          </a:solidFill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14350" indent="-28575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00100" indent="-28575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43000" indent="-28575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28750" indent="-28575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orient="horz" pos="492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5" pos="5472" userDrawn="1">
          <p15:clr>
            <a:srgbClr val="F26B43"/>
          </p15:clr>
        </p15:guide>
        <p15:guide id="6" orient="horz" pos="3060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900" userDrawn="1">
          <p15:clr>
            <a:srgbClr val="F26B43"/>
          </p15:clr>
        </p15:guide>
        <p15:guide id="9" orient="horz" pos="1044" userDrawn="1">
          <p15:clr>
            <a:srgbClr val="F26B43"/>
          </p15:clr>
        </p15:guide>
        <p15:guide id="10" orient="horz" pos="1188" userDrawn="1">
          <p15:clr>
            <a:srgbClr val="F26B43"/>
          </p15:clr>
        </p15:guide>
        <p15:guide id="11" orient="horz" pos="1332" userDrawn="1">
          <p15:clr>
            <a:srgbClr val="F26B43"/>
          </p15:clr>
        </p15:guide>
        <p15:guide id="12" orient="horz" pos="147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640096" y="374556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9B0A550-43EE-42EC-A0D4-E615CC8B1D5A}" type="slidenum">
              <a:rPr lang="en-US" sz="800" smtClean="0">
                <a:latin typeface="Arial Narrow" pitchFamily="34" charset="0"/>
              </a:rPr>
              <a:pPr algn="r"/>
              <a:t>‹#›</a:t>
            </a:fld>
            <a:endParaRPr lang="en-US" sz="800" dirty="0">
              <a:latin typeface="Arial Narrow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6" y="200913"/>
            <a:ext cx="1533970" cy="29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9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5" r:id="rId2"/>
    <p:sldLayoutId id="2147483692" r:id="rId3"/>
    <p:sldLayoutId id="2147483693" r:id="rId4"/>
    <p:sldLayoutId id="2147483694" r:id="rId5"/>
    <p:sldLayoutId id="2147483691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44156" y="882650"/>
            <a:ext cx="7950686" cy="21181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3914894" y="3641256"/>
            <a:ext cx="1326467" cy="313038"/>
          </a:xfrm>
          <a:prstGeom prst="rect">
            <a:avLst/>
          </a:prstGeom>
          <a:solidFill>
            <a:srgbClr val="022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r>
              <a:rPr lang="en-US" sz="825" b="1" dirty="0">
                <a:solidFill>
                  <a:prstClr val="white"/>
                </a:solidFill>
                <a:latin typeface="Arial"/>
              </a:rPr>
              <a:t>Provider EHR API </a:t>
            </a:r>
          </a:p>
          <a:p>
            <a:pPr algn="ctr" defTabSz="514350">
              <a:defRPr/>
            </a:pPr>
            <a:r>
              <a:rPr lang="en-US" sz="825" b="1" dirty="0">
                <a:solidFill>
                  <a:prstClr val="white"/>
                </a:solidFill>
                <a:latin typeface="Arial"/>
              </a:rPr>
              <a:t>(*PDex) (2021)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7753" y="3218651"/>
            <a:ext cx="1297653" cy="3097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r>
              <a:rPr lang="en-US" sz="825" b="1" dirty="0">
                <a:solidFill>
                  <a:prstClr val="white"/>
                </a:solidFill>
                <a:latin typeface="Arial"/>
              </a:rPr>
              <a:t>CMS Patient API</a:t>
            </a:r>
          </a:p>
          <a:p>
            <a:pPr algn="ctr" defTabSz="514350">
              <a:defRPr/>
            </a:pPr>
            <a:r>
              <a:rPr lang="en-US" sz="825" b="1" dirty="0">
                <a:solidFill>
                  <a:prstClr val="white"/>
                </a:solidFill>
                <a:latin typeface="Arial"/>
              </a:rPr>
              <a:t>(PDex + BB) (2021)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7583" y="3522818"/>
            <a:ext cx="3022557" cy="1185501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227" indent="-98227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800" dirty="0"/>
              <a:t>Explanation of Benefit (EOB) Resource</a:t>
            </a:r>
          </a:p>
          <a:p>
            <a:pPr marL="228600" lvl="1" indent="-12700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‒"/>
            </a:pPr>
            <a:r>
              <a:rPr lang="en-US" sz="800" dirty="0"/>
              <a:t>Includes claim clinical data, adjudication and other financial information </a:t>
            </a:r>
          </a:p>
          <a:p>
            <a:pPr marL="98227" indent="-98227"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CARIN BB reference resources</a:t>
            </a:r>
          </a:p>
          <a:p>
            <a:pPr marL="228600" lvl="1" indent="-1270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‒"/>
            </a:pPr>
            <a:r>
              <a:rPr lang="en-US" sz="800" dirty="0"/>
              <a:t>Coverage</a:t>
            </a:r>
          </a:p>
          <a:p>
            <a:pPr marL="228600" lvl="1" indent="-127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‒"/>
            </a:pPr>
            <a:r>
              <a:rPr lang="en-US" sz="800" dirty="0"/>
              <a:t>Patient</a:t>
            </a:r>
          </a:p>
          <a:p>
            <a:pPr marL="228600" lvl="1" indent="-127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‒"/>
            </a:pPr>
            <a:r>
              <a:rPr lang="en-US" sz="800" dirty="0"/>
              <a:t>Organization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18091" y="3528395"/>
            <a:ext cx="2884382" cy="332930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227" indent="-98227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800" dirty="0"/>
              <a:t>Payer Data Exchange (PDex) (All USCDI, where possible)</a:t>
            </a:r>
            <a:endParaRPr lang="en-US" sz="100" dirty="0"/>
          </a:p>
        </p:txBody>
      </p:sp>
      <p:sp>
        <p:nvSpPr>
          <p:cNvPr id="9" name="Rectangle 8"/>
          <p:cNvSpPr/>
          <p:nvPr/>
        </p:nvSpPr>
        <p:spPr>
          <a:xfrm>
            <a:off x="5731911" y="3214676"/>
            <a:ext cx="2695812" cy="331292"/>
          </a:xfrm>
          <a:prstGeom prst="rect">
            <a:avLst/>
          </a:prstGeom>
          <a:solidFill>
            <a:srgbClr val="D665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CARIN Alliance Consumer Directed Payer Data Exchange (CARIN BB)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5681" y="3645831"/>
            <a:ext cx="2253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Location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Immunization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Medication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MedicationDispense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Diagnostic Report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Document Reference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Provenance (PDex Profile)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Coverage (PDex Profile)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PDex Prior Authorization (EOB Profile)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14891" y="4048058"/>
            <a:ext cx="1320512" cy="308345"/>
          </a:xfrm>
          <a:prstGeom prst="rect">
            <a:avLst/>
          </a:prstGeom>
          <a:solidFill>
            <a:srgbClr val="022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r>
              <a:rPr lang="en-US" sz="825" b="1" dirty="0">
                <a:solidFill>
                  <a:prstClr val="white"/>
                </a:solidFill>
                <a:latin typeface="Arial"/>
              </a:rPr>
              <a:t>Payer-Payer API </a:t>
            </a:r>
          </a:p>
          <a:p>
            <a:pPr algn="ctr" defTabSz="514350">
              <a:defRPr/>
            </a:pPr>
            <a:r>
              <a:rPr lang="en-US" sz="825" b="1" dirty="0">
                <a:solidFill>
                  <a:prstClr val="white"/>
                </a:solidFill>
                <a:latin typeface="Arial"/>
              </a:rPr>
              <a:t>(*PDex) (2022)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9514" y="3665188"/>
            <a:ext cx="1239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Patient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Practitioner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Practitioner Role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Encounter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Condition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Procedure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Observation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Organization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29966" y="2953113"/>
            <a:ext cx="1487564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DATA RECIPIENT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8EAF0D-E200-484B-809B-C5C441088E60}"/>
              </a:ext>
            </a:extLst>
          </p:cNvPr>
          <p:cNvSpPr/>
          <p:nvPr/>
        </p:nvSpPr>
        <p:spPr>
          <a:xfrm>
            <a:off x="6430096" y="2499077"/>
            <a:ext cx="816335" cy="304883"/>
          </a:xfrm>
          <a:prstGeom prst="rect">
            <a:avLst/>
          </a:prstGeom>
          <a:solidFill>
            <a:srgbClr val="CBEC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Claims – Clinical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2" y="232142"/>
            <a:ext cx="8519273" cy="419100"/>
          </a:xfrm>
        </p:spPr>
        <p:txBody>
          <a:bodyPr/>
          <a:lstStyle/>
          <a:p>
            <a:r>
              <a:rPr lang="en-US" sz="1800" b="1" dirty="0"/>
              <a:t>D</a:t>
            </a:r>
            <a:r>
              <a:rPr lang="en-US" sz="1800" dirty="0"/>
              <a:t>ata Associated with Payers Meeting the </a:t>
            </a:r>
            <a:r>
              <a:rPr lang="en-US" sz="1800" b="1" dirty="0"/>
              <a:t>Administrative / Financial and Clinical Requirements of the Interoperability Exchange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49960" y="1393283"/>
            <a:ext cx="921829" cy="50408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an 93"/>
          <p:cNvSpPr/>
          <p:nvPr/>
        </p:nvSpPr>
        <p:spPr>
          <a:xfrm>
            <a:off x="804842" y="1490878"/>
            <a:ext cx="203702" cy="270923"/>
          </a:xfrm>
          <a:prstGeom prst="can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4B4B77-8589-40D5-BB8A-0A8DDBFDD67B}"/>
              </a:ext>
            </a:extLst>
          </p:cNvPr>
          <p:cNvSpPr/>
          <p:nvPr/>
        </p:nvSpPr>
        <p:spPr>
          <a:xfrm>
            <a:off x="1016389" y="1432886"/>
            <a:ext cx="759438" cy="41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dirty="0">
                <a:solidFill>
                  <a:schemeClr val="tx1"/>
                </a:solidFill>
              </a:rPr>
              <a:t>Provider data  from  CDAs and other sources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741584" y="1916790"/>
            <a:ext cx="833084" cy="50408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794684" y="2047720"/>
            <a:ext cx="209226" cy="209226"/>
          </a:xfrm>
          <a:prstGeom prst="ellipse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A11AAF-CDC7-428C-8334-36CB172AB6CD}"/>
              </a:ext>
            </a:extLst>
          </p:cNvPr>
          <p:cNvSpPr/>
          <p:nvPr/>
        </p:nvSpPr>
        <p:spPr>
          <a:xfrm>
            <a:off x="1962052" y="1953032"/>
            <a:ext cx="659835" cy="407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50" dirty="0">
                <a:solidFill>
                  <a:schemeClr val="tx1"/>
                </a:solidFill>
              </a:rPr>
              <a:t>Alerts </a:t>
            </a:r>
          </a:p>
          <a:p>
            <a:r>
              <a:rPr lang="en-US" sz="750" dirty="0">
                <a:solidFill>
                  <a:schemeClr val="tx1"/>
                </a:solidFill>
              </a:rPr>
              <a:t>(e.g. ADT)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650657" y="1393283"/>
            <a:ext cx="870559" cy="50408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 rot="16200000">
            <a:off x="2589215" y="1579333"/>
            <a:ext cx="357739" cy="123124"/>
            <a:chOff x="4272331" y="921454"/>
            <a:chExt cx="585788" cy="201612"/>
          </a:xfrm>
        </p:grpSpPr>
        <p:sp>
          <p:nvSpPr>
            <p:cNvPr id="81" name="AutoShape 15"/>
            <p:cNvSpPr>
              <a:spLocks noChangeAspect="1" noChangeArrowheads="1" noTextEdit="1"/>
            </p:cNvSpPr>
            <p:nvPr/>
          </p:nvSpPr>
          <p:spPr bwMode="auto">
            <a:xfrm>
              <a:off x="4272331" y="924629"/>
              <a:ext cx="582613" cy="19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7"/>
            <p:cNvSpPr>
              <a:spLocks noEditPoints="1"/>
            </p:cNvSpPr>
            <p:nvPr/>
          </p:nvSpPr>
          <p:spPr bwMode="auto">
            <a:xfrm>
              <a:off x="4272331" y="921454"/>
              <a:ext cx="585788" cy="201612"/>
            </a:xfrm>
            <a:custGeom>
              <a:avLst/>
              <a:gdLst>
                <a:gd name="T0" fmla="*/ 168 w 178"/>
                <a:gd name="T1" fmla="*/ 0 h 59"/>
                <a:gd name="T2" fmla="*/ 11 w 178"/>
                <a:gd name="T3" fmla="*/ 0 h 59"/>
                <a:gd name="T4" fmla="*/ 0 w 178"/>
                <a:gd name="T5" fmla="*/ 10 h 59"/>
                <a:gd name="T6" fmla="*/ 0 w 178"/>
                <a:gd name="T7" fmla="*/ 49 h 59"/>
                <a:gd name="T8" fmla="*/ 11 w 178"/>
                <a:gd name="T9" fmla="*/ 59 h 59"/>
                <a:gd name="T10" fmla="*/ 168 w 178"/>
                <a:gd name="T11" fmla="*/ 59 h 59"/>
                <a:gd name="T12" fmla="*/ 178 w 178"/>
                <a:gd name="T13" fmla="*/ 49 h 59"/>
                <a:gd name="T14" fmla="*/ 178 w 178"/>
                <a:gd name="T15" fmla="*/ 10 h 59"/>
                <a:gd name="T16" fmla="*/ 168 w 178"/>
                <a:gd name="T17" fmla="*/ 0 h 59"/>
                <a:gd name="T18" fmla="*/ 117 w 178"/>
                <a:gd name="T19" fmla="*/ 5 h 59"/>
                <a:gd name="T20" fmla="*/ 117 w 178"/>
                <a:gd name="T21" fmla="*/ 54 h 59"/>
                <a:gd name="T22" fmla="*/ 63 w 178"/>
                <a:gd name="T23" fmla="*/ 54 h 59"/>
                <a:gd name="T24" fmla="*/ 63 w 178"/>
                <a:gd name="T25" fmla="*/ 5 h 59"/>
                <a:gd name="T26" fmla="*/ 117 w 178"/>
                <a:gd name="T27" fmla="*/ 5 h 59"/>
                <a:gd name="T28" fmla="*/ 5 w 178"/>
                <a:gd name="T29" fmla="*/ 49 h 59"/>
                <a:gd name="T30" fmla="*/ 5 w 178"/>
                <a:gd name="T31" fmla="*/ 10 h 59"/>
                <a:gd name="T32" fmla="*/ 11 w 178"/>
                <a:gd name="T33" fmla="*/ 5 h 59"/>
                <a:gd name="T34" fmla="*/ 58 w 178"/>
                <a:gd name="T35" fmla="*/ 5 h 59"/>
                <a:gd name="T36" fmla="*/ 58 w 178"/>
                <a:gd name="T37" fmla="*/ 54 h 59"/>
                <a:gd name="T38" fmla="*/ 11 w 178"/>
                <a:gd name="T39" fmla="*/ 54 h 59"/>
                <a:gd name="T40" fmla="*/ 5 w 178"/>
                <a:gd name="T41" fmla="*/ 49 h 59"/>
                <a:gd name="T42" fmla="*/ 173 w 178"/>
                <a:gd name="T43" fmla="*/ 49 h 59"/>
                <a:gd name="T44" fmla="*/ 168 w 178"/>
                <a:gd name="T45" fmla="*/ 54 h 59"/>
                <a:gd name="T46" fmla="*/ 122 w 178"/>
                <a:gd name="T47" fmla="*/ 54 h 59"/>
                <a:gd name="T48" fmla="*/ 122 w 178"/>
                <a:gd name="T49" fmla="*/ 5 h 59"/>
                <a:gd name="T50" fmla="*/ 168 w 178"/>
                <a:gd name="T51" fmla="*/ 5 h 59"/>
                <a:gd name="T52" fmla="*/ 173 w 178"/>
                <a:gd name="T53" fmla="*/ 10 h 59"/>
                <a:gd name="T54" fmla="*/ 173 w 178"/>
                <a:gd name="T55" fmla="*/ 4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8" h="59">
                  <a:moveTo>
                    <a:pt x="16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4"/>
                    <a:pt x="5" y="59"/>
                    <a:pt x="11" y="59"/>
                  </a:cubicBezTo>
                  <a:cubicBezTo>
                    <a:pt x="168" y="59"/>
                    <a:pt x="168" y="59"/>
                    <a:pt x="168" y="59"/>
                  </a:cubicBezTo>
                  <a:cubicBezTo>
                    <a:pt x="173" y="59"/>
                    <a:pt x="178" y="54"/>
                    <a:pt x="178" y="49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8" y="5"/>
                    <a:pt x="173" y="0"/>
                    <a:pt x="168" y="0"/>
                  </a:cubicBezTo>
                  <a:close/>
                  <a:moveTo>
                    <a:pt x="117" y="5"/>
                  </a:moveTo>
                  <a:cubicBezTo>
                    <a:pt x="117" y="54"/>
                    <a:pt x="117" y="54"/>
                    <a:pt x="117" y="54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3" y="5"/>
                    <a:pt x="63" y="5"/>
                    <a:pt x="63" y="5"/>
                  </a:cubicBezTo>
                  <a:lnTo>
                    <a:pt x="117" y="5"/>
                  </a:lnTo>
                  <a:close/>
                  <a:moveTo>
                    <a:pt x="5" y="49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8" y="5"/>
                    <a:pt x="11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8" y="54"/>
                    <a:pt x="5" y="52"/>
                    <a:pt x="5" y="49"/>
                  </a:cubicBezTo>
                  <a:close/>
                  <a:moveTo>
                    <a:pt x="173" y="49"/>
                  </a:moveTo>
                  <a:cubicBezTo>
                    <a:pt x="173" y="52"/>
                    <a:pt x="171" y="54"/>
                    <a:pt x="168" y="54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68" y="5"/>
                    <a:pt x="168" y="5"/>
                    <a:pt x="168" y="5"/>
                  </a:cubicBezTo>
                  <a:cubicBezTo>
                    <a:pt x="171" y="5"/>
                    <a:pt x="173" y="7"/>
                    <a:pt x="173" y="10"/>
                  </a:cubicBezTo>
                  <a:lnTo>
                    <a:pt x="173" y="49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8"/>
            <p:cNvSpPr>
              <a:spLocks noChangeArrowheads="1"/>
            </p:cNvSpPr>
            <p:nvPr/>
          </p:nvSpPr>
          <p:spPr bwMode="auto">
            <a:xfrm>
              <a:off x="4502519" y="959554"/>
              <a:ext cx="26988" cy="2698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9"/>
            <p:cNvSpPr>
              <a:spLocks noChangeArrowheads="1"/>
            </p:cNvSpPr>
            <p:nvPr/>
          </p:nvSpPr>
          <p:spPr bwMode="auto">
            <a:xfrm>
              <a:off x="4554906" y="986541"/>
              <a:ext cx="26988" cy="238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20"/>
            <p:cNvSpPr>
              <a:spLocks noChangeArrowheads="1"/>
            </p:cNvSpPr>
            <p:nvPr/>
          </p:nvSpPr>
          <p:spPr bwMode="auto">
            <a:xfrm>
              <a:off x="4607294" y="959554"/>
              <a:ext cx="23813" cy="2698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21"/>
            <p:cNvSpPr>
              <a:spLocks noChangeArrowheads="1"/>
            </p:cNvSpPr>
            <p:nvPr/>
          </p:nvSpPr>
          <p:spPr bwMode="auto">
            <a:xfrm>
              <a:off x="4502519" y="1010354"/>
              <a:ext cx="26988" cy="238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22"/>
            <p:cNvSpPr>
              <a:spLocks noChangeArrowheads="1"/>
            </p:cNvSpPr>
            <p:nvPr/>
          </p:nvSpPr>
          <p:spPr bwMode="auto">
            <a:xfrm>
              <a:off x="4554906" y="1034166"/>
              <a:ext cx="26988" cy="2698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23"/>
            <p:cNvSpPr>
              <a:spLocks noChangeArrowheads="1"/>
            </p:cNvSpPr>
            <p:nvPr/>
          </p:nvSpPr>
          <p:spPr bwMode="auto">
            <a:xfrm>
              <a:off x="4607294" y="1010354"/>
              <a:ext cx="23813" cy="238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24"/>
            <p:cNvSpPr>
              <a:spLocks noChangeArrowheads="1"/>
            </p:cNvSpPr>
            <p:nvPr/>
          </p:nvSpPr>
          <p:spPr bwMode="auto">
            <a:xfrm>
              <a:off x="4502519" y="1057979"/>
              <a:ext cx="26988" cy="2698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25"/>
            <p:cNvSpPr>
              <a:spLocks noChangeArrowheads="1"/>
            </p:cNvSpPr>
            <p:nvPr/>
          </p:nvSpPr>
          <p:spPr bwMode="auto">
            <a:xfrm>
              <a:off x="4607294" y="1057979"/>
              <a:ext cx="23813" cy="2698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D313EF5-D01D-495E-BE53-9EE834317E03}"/>
              </a:ext>
            </a:extLst>
          </p:cNvPr>
          <p:cNvSpPr/>
          <p:nvPr/>
        </p:nvSpPr>
        <p:spPr>
          <a:xfrm>
            <a:off x="2725341" y="1435678"/>
            <a:ext cx="897323" cy="415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Immunizations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50551" y="1923775"/>
            <a:ext cx="917292" cy="50408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778876" y="2032780"/>
            <a:ext cx="191299" cy="288040"/>
            <a:chOff x="6691313" y="3076575"/>
            <a:chExt cx="417512" cy="628650"/>
          </a:xfrm>
          <a:solidFill>
            <a:schemeClr val="bg2">
              <a:lumMod val="50000"/>
            </a:schemeClr>
          </a:solidFill>
        </p:grpSpPr>
        <p:sp>
          <p:nvSpPr>
            <p:cNvPr id="45" name="Freeform 138"/>
            <p:cNvSpPr>
              <a:spLocks noEditPoints="1"/>
            </p:cNvSpPr>
            <p:nvPr/>
          </p:nvSpPr>
          <p:spPr bwMode="auto">
            <a:xfrm>
              <a:off x="6691313" y="3076575"/>
              <a:ext cx="417512" cy="628650"/>
            </a:xfrm>
            <a:custGeom>
              <a:avLst/>
              <a:gdLst>
                <a:gd name="T0" fmla="*/ 81 w 126"/>
                <a:gd name="T1" fmla="*/ 146 h 191"/>
                <a:gd name="T2" fmla="*/ 81 w 126"/>
                <a:gd name="T3" fmla="*/ 185 h 191"/>
                <a:gd name="T4" fmla="*/ 76 w 126"/>
                <a:gd name="T5" fmla="*/ 191 h 191"/>
                <a:gd name="T6" fmla="*/ 51 w 126"/>
                <a:gd name="T7" fmla="*/ 191 h 191"/>
                <a:gd name="T8" fmla="*/ 45 w 126"/>
                <a:gd name="T9" fmla="*/ 185 h 191"/>
                <a:gd name="T10" fmla="*/ 45 w 126"/>
                <a:gd name="T11" fmla="*/ 146 h 191"/>
                <a:gd name="T12" fmla="*/ 40 w 126"/>
                <a:gd name="T13" fmla="*/ 146 h 191"/>
                <a:gd name="T14" fmla="*/ 18 w 126"/>
                <a:gd name="T15" fmla="*/ 146 h 191"/>
                <a:gd name="T16" fmla="*/ 1 w 126"/>
                <a:gd name="T17" fmla="*/ 125 h 191"/>
                <a:gd name="T18" fmla="*/ 1 w 126"/>
                <a:gd name="T19" fmla="*/ 21 h 191"/>
                <a:gd name="T20" fmla="*/ 22 w 126"/>
                <a:gd name="T21" fmla="*/ 0 h 191"/>
                <a:gd name="T22" fmla="*/ 105 w 126"/>
                <a:gd name="T23" fmla="*/ 0 h 191"/>
                <a:gd name="T24" fmla="*/ 126 w 126"/>
                <a:gd name="T25" fmla="*/ 20 h 191"/>
                <a:gd name="T26" fmla="*/ 126 w 126"/>
                <a:gd name="T27" fmla="*/ 125 h 191"/>
                <a:gd name="T28" fmla="*/ 103 w 126"/>
                <a:gd name="T29" fmla="*/ 146 h 191"/>
                <a:gd name="T30" fmla="*/ 81 w 126"/>
                <a:gd name="T31" fmla="*/ 146 h 191"/>
                <a:gd name="T32" fmla="*/ 82 w 126"/>
                <a:gd name="T33" fmla="*/ 140 h 191"/>
                <a:gd name="T34" fmla="*/ 101 w 126"/>
                <a:gd name="T35" fmla="*/ 140 h 191"/>
                <a:gd name="T36" fmla="*/ 120 w 126"/>
                <a:gd name="T37" fmla="*/ 121 h 191"/>
                <a:gd name="T38" fmla="*/ 120 w 126"/>
                <a:gd name="T39" fmla="*/ 23 h 191"/>
                <a:gd name="T40" fmla="*/ 103 w 126"/>
                <a:gd name="T41" fmla="*/ 6 h 191"/>
                <a:gd name="T42" fmla="*/ 24 w 126"/>
                <a:gd name="T43" fmla="*/ 6 h 191"/>
                <a:gd name="T44" fmla="*/ 7 w 126"/>
                <a:gd name="T45" fmla="*/ 24 h 191"/>
                <a:gd name="T46" fmla="*/ 7 w 126"/>
                <a:gd name="T47" fmla="*/ 84 h 191"/>
                <a:gd name="T48" fmla="*/ 7 w 126"/>
                <a:gd name="T49" fmla="*/ 123 h 191"/>
                <a:gd name="T50" fmla="*/ 19 w 126"/>
                <a:gd name="T51" fmla="*/ 139 h 191"/>
                <a:gd name="T52" fmla="*/ 45 w 126"/>
                <a:gd name="T53" fmla="*/ 140 h 191"/>
                <a:gd name="T54" fmla="*/ 45 w 126"/>
                <a:gd name="T55" fmla="*/ 132 h 191"/>
                <a:gd name="T56" fmla="*/ 36 w 126"/>
                <a:gd name="T57" fmla="*/ 131 h 191"/>
                <a:gd name="T58" fmla="*/ 31 w 126"/>
                <a:gd name="T59" fmla="*/ 128 h 191"/>
                <a:gd name="T60" fmla="*/ 36 w 126"/>
                <a:gd name="T61" fmla="*/ 125 h 191"/>
                <a:gd name="T62" fmla="*/ 91 w 126"/>
                <a:gd name="T63" fmla="*/ 125 h 191"/>
                <a:gd name="T64" fmla="*/ 95 w 126"/>
                <a:gd name="T65" fmla="*/ 128 h 191"/>
                <a:gd name="T66" fmla="*/ 91 w 126"/>
                <a:gd name="T67" fmla="*/ 132 h 191"/>
                <a:gd name="T68" fmla="*/ 82 w 126"/>
                <a:gd name="T69" fmla="*/ 132 h 191"/>
                <a:gd name="T70" fmla="*/ 82 w 126"/>
                <a:gd name="T71" fmla="*/ 140 h 191"/>
                <a:gd name="T72" fmla="*/ 75 w 126"/>
                <a:gd name="T73" fmla="*/ 132 h 191"/>
                <a:gd name="T74" fmla="*/ 52 w 126"/>
                <a:gd name="T75" fmla="*/ 132 h 191"/>
                <a:gd name="T76" fmla="*/ 52 w 126"/>
                <a:gd name="T77" fmla="*/ 154 h 191"/>
                <a:gd name="T78" fmla="*/ 75 w 126"/>
                <a:gd name="T79" fmla="*/ 154 h 191"/>
                <a:gd name="T80" fmla="*/ 75 w 126"/>
                <a:gd name="T81" fmla="*/ 132 h 191"/>
                <a:gd name="T82" fmla="*/ 75 w 126"/>
                <a:gd name="T83" fmla="*/ 161 h 191"/>
                <a:gd name="T84" fmla="*/ 52 w 126"/>
                <a:gd name="T85" fmla="*/ 161 h 191"/>
                <a:gd name="T86" fmla="*/ 52 w 126"/>
                <a:gd name="T87" fmla="*/ 184 h 191"/>
                <a:gd name="T88" fmla="*/ 75 w 126"/>
                <a:gd name="T89" fmla="*/ 184 h 191"/>
                <a:gd name="T90" fmla="*/ 75 w 126"/>
                <a:gd name="T91" fmla="*/ 1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91">
                  <a:moveTo>
                    <a:pt x="81" y="146"/>
                  </a:moveTo>
                  <a:cubicBezTo>
                    <a:pt x="81" y="160"/>
                    <a:pt x="81" y="172"/>
                    <a:pt x="81" y="185"/>
                  </a:cubicBezTo>
                  <a:cubicBezTo>
                    <a:pt x="81" y="191"/>
                    <a:pt x="81" y="191"/>
                    <a:pt x="76" y="191"/>
                  </a:cubicBezTo>
                  <a:cubicBezTo>
                    <a:pt x="67" y="191"/>
                    <a:pt x="59" y="191"/>
                    <a:pt x="51" y="191"/>
                  </a:cubicBezTo>
                  <a:cubicBezTo>
                    <a:pt x="46" y="191"/>
                    <a:pt x="45" y="191"/>
                    <a:pt x="45" y="185"/>
                  </a:cubicBezTo>
                  <a:cubicBezTo>
                    <a:pt x="45" y="173"/>
                    <a:pt x="45" y="160"/>
                    <a:pt x="45" y="146"/>
                  </a:cubicBezTo>
                  <a:cubicBezTo>
                    <a:pt x="43" y="146"/>
                    <a:pt x="41" y="146"/>
                    <a:pt x="40" y="146"/>
                  </a:cubicBezTo>
                  <a:cubicBezTo>
                    <a:pt x="33" y="146"/>
                    <a:pt x="25" y="147"/>
                    <a:pt x="18" y="146"/>
                  </a:cubicBezTo>
                  <a:cubicBezTo>
                    <a:pt x="8" y="144"/>
                    <a:pt x="1" y="135"/>
                    <a:pt x="1" y="125"/>
                  </a:cubicBezTo>
                  <a:cubicBezTo>
                    <a:pt x="0" y="90"/>
                    <a:pt x="0" y="55"/>
                    <a:pt x="1" y="21"/>
                  </a:cubicBezTo>
                  <a:cubicBezTo>
                    <a:pt x="1" y="9"/>
                    <a:pt x="10" y="0"/>
                    <a:pt x="22" y="0"/>
                  </a:cubicBezTo>
                  <a:cubicBezTo>
                    <a:pt x="49" y="0"/>
                    <a:pt x="77" y="0"/>
                    <a:pt x="105" y="0"/>
                  </a:cubicBezTo>
                  <a:cubicBezTo>
                    <a:pt x="116" y="0"/>
                    <a:pt x="126" y="9"/>
                    <a:pt x="126" y="20"/>
                  </a:cubicBezTo>
                  <a:cubicBezTo>
                    <a:pt x="126" y="55"/>
                    <a:pt x="126" y="90"/>
                    <a:pt x="126" y="125"/>
                  </a:cubicBezTo>
                  <a:cubicBezTo>
                    <a:pt x="126" y="137"/>
                    <a:pt x="116" y="146"/>
                    <a:pt x="103" y="146"/>
                  </a:cubicBezTo>
                  <a:cubicBezTo>
                    <a:pt x="96" y="146"/>
                    <a:pt x="89" y="146"/>
                    <a:pt x="81" y="146"/>
                  </a:cubicBezTo>
                  <a:close/>
                  <a:moveTo>
                    <a:pt x="82" y="140"/>
                  </a:moveTo>
                  <a:cubicBezTo>
                    <a:pt x="88" y="140"/>
                    <a:pt x="95" y="140"/>
                    <a:pt x="101" y="140"/>
                  </a:cubicBezTo>
                  <a:cubicBezTo>
                    <a:pt x="114" y="140"/>
                    <a:pt x="120" y="134"/>
                    <a:pt x="120" y="121"/>
                  </a:cubicBezTo>
                  <a:cubicBezTo>
                    <a:pt x="120" y="88"/>
                    <a:pt x="120" y="56"/>
                    <a:pt x="120" y="23"/>
                  </a:cubicBezTo>
                  <a:cubicBezTo>
                    <a:pt x="120" y="13"/>
                    <a:pt x="113" y="6"/>
                    <a:pt x="103" y="6"/>
                  </a:cubicBezTo>
                  <a:cubicBezTo>
                    <a:pt x="77" y="6"/>
                    <a:pt x="51" y="6"/>
                    <a:pt x="24" y="6"/>
                  </a:cubicBezTo>
                  <a:cubicBezTo>
                    <a:pt x="13" y="6"/>
                    <a:pt x="7" y="12"/>
                    <a:pt x="7" y="24"/>
                  </a:cubicBezTo>
                  <a:cubicBezTo>
                    <a:pt x="7" y="44"/>
                    <a:pt x="7" y="64"/>
                    <a:pt x="7" y="84"/>
                  </a:cubicBezTo>
                  <a:cubicBezTo>
                    <a:pt x="7" y="97"/>
                    <a:pt x="7" y="110"/>
                    <a:pt x="7" y="123"/>
                  </a:cubicBezTo>
                  <a:cubicBezTo>
                    <a:pt x="7" y="132"/>
                    <a:pt x="12" y="139"/>
                    <a:pt x="19" y="139"/>
                  </a:cubicBezTo>
                  <a:cubicBezTo>
                    <a:pt x="28" y="140"/>
                    <a:pt x="36" y="140"/>
                    <a:pt x="45" y="140"/>
                  </a:cubicBezTo>
                  <a:cubicBezTo>
                    <a:pt x="45" y="137"/>
                    <a:pt x="45" y="134"/>
                    <a:pt x="45" y="132"/>
                  </a:cubicBezTo>
                  <a:cubicBezTo>
                    <a:pt x="42" y="132"/>
                    <a:pt x="39" y="132"/>
                    <a:pt x="36" y="131"/>
                  </a:cubicBezTo>
                  <a:cubicBezTo>
                    <a:pt x="34" y="131"/>
                    <a:pt x="32" y="130"/>
                    <a:pt x="31" y="128"/>
                  </a:cubicBezTo>
                  <a:cubicBezTo>
                    <a:pt x="31" y="126"/>
                    <a:pt x="33" y="125"/>
                    <a:pt x="36" y="125"/>
                  </a:cubicBezTo>
                  <a:cubicBezTo>
                    <a:pt x="54" y="125"/>
                    <a:pt x="73" y="125"/>
                    <a:pt x="91" y="125"/>
                  </a:cubicBezTo>
                  <a:cubicBezTo>
                    <a:pt x="93" y="125"/>
                    <a:pt x="95" y="127"/>
                    <a:pt x="95" y="128"/>
                  </a:cubicBezTo>
                  <a:cubicBezTo>
                    <a:pt x="96" y="131"/>
                    <a:pt x="94" y="132"/>
                    <a:pt x="91" y="132"/>
                  </a:cubicBezTo>
                  <a:cubicBezTo>
                    <a:pt x="88" y="132"/>
                    <a:pt x="85" y="132"/>
                    <a:pt x="82" y="132"/>
                  </a:cubicBezTo>
                  <a:cubicBezTo>
                    <a:pt x="82" y="135"/>
                    <a:pt x="82" y="137"/>
                    <a:pt x="82" y="140"/>
                  </a:cubicBezTo>
                  <a:close/>
                  <a:moveTo>
                    <a:pt x="75" y="132"/>
                  </a:moveTo>
                  <a:cubicBezTo>
                    <a:pt x="67" y="132"/>
                    <a:pt x="59" y="132"/>
                    <a:pt x="52" y="132"/>
                  </a:cubicBezTo>
                  <a:cubicBezTo>
                    <a:pt x="52" y="139"/>
                    <a:pt x="52" y="147"/>
                    <a:pt x="52" y="154"/>
                  </a:cubicBezTo>
                  <a:cubicBezTo>
                    <a:pt x="60" y="154"/>
                    <a:pt x="67" y="154"/>
                    <a:pt x="75" y="154"/>
                  </a:cubicBezTo>
                  <a:cubicBezTo>
                    <a:pt x="75" y="147"/>
                    <a:pt x="75" y="139"/>
                    <a:pt x="75" y="132"/>
                  </a:cubicBezTo>
                  <a:close/>
                  <a:moveTo>
                    <a:pt x="75" y="161"/>
                  </a:moveTo>
                  <a:cubicBezTo>
                    <a:pt x="67" y="161"/>
                    <a:pt x="59" y="161"/>
                    <a:pt x="52" y="161"/>
                  </a:cubicBezTo>
                  <a:cubicBezTo>
                    <a:pt x="52" y="169"/>
                    <a:pt x="52" y="177"/>
                    <a:pt x="52" y="184"/>
                  </a:cubicBezTo>
                  <a:cubicBezTo>
                    <a:pt x="60" y="184"/>
                    <a:pt x="67" y="184"/>
                    <a:pt x="75" y="184"/>
                  </a:cubicBezTo>
                  <a:cubicBezTo>
                    <a:pt x="75" y="177"/>
                    <a:pt x="75" y="169"/>
                    <a:pt x="75" y="16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9"/>
            <p:cNvSpPr>
              <a:spLocks noEditPoints="1"/>
            </p:cNvSpPr>
            <p:nvPr/>
          </p:nvSpPr>
          <p:spPr bwMode="auto">
            <a:xfrm>
              <a:off x="6764338" y="3149600"/>
              <a:ext cx="274637" cy="249238"/>
            </a:xfrm>
            <a:custGeom>
              <a:avLst/>
              <a:gdLst>
                <a:gd name="T0" fmla="*/ 42 w 83"/>
                <a:gd name="T1" fmla="*/ 0 h 76"/>
                <a:gd name="T2" fmla="*/ 77 w 83"/>
                <a:gd name="T3" fmla="*/ 0 h 76"/>
                <a:gd name="T4" fmla="*/ 83 w 83"/>
                <a:gd name="T5" fmla="*/ 5 h 76"/>
                <a:gd name="T6" fmla="*/ 83 w 83"/>
                <a:gd name="T7" fmla="*/ 71 h 76"/>
                <a:gd name="T8" fmla="*/ 77 w 83"/>
                <a:gd name="T9" fmla="*/ 76 h 76"/>
                <a:gd name="T10" fmla="*/ 5 w 83"/>
                <a:gd name="T11" fmla="*/ 76 h 76"/>
                <a:gd name="T12" fmla="*/ 0 w 83"/>
                <a:gd name="T13" fmla="*/ 71 h 76"/>
                <a:gd name="T14" fmla="*/ 0 w 83"/>
                <a:gd name="T15" fmla="*/ 5 h 76"/>
                <a:gd name="T16" fmla="*/ 5 w 83"/>
                <a:gd name="T17" fmla="*/ 0 h 76"/>
                <a:gd name="T18" fmla="*/ 42 w 83"/>
                <a:gd name="T19" fmla="*/ 0 h 76"/>
                <a:gd name="T20" fmla="*/ 7 w 83"/>
                <a:gd name="T21" fmla="*/ 7 h 76"/>
                <a:gd name="T22" fmla="*/ 7 w 83"/>
                <a:gd name="T23" fmla="*/ 70 h 76"/>
                <a:gd name="T24" fmla="*/ 76 w 83"/>
                <a:gd name="T25" fmla="*/ 70 h 76"/>
                <a:gd name="T26" fmla="*/ 76 w 83"/>
                <a:gd name="T27" fmla="*/ 7 h 76"/>
                <a:gd name="T28" fmla="*/ 7 w 83"/>
                <a:gd name="T29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76">
                  <a:moveTo>
                    <a:pt x="42" y="0"/>
                  </a:moveTo>
                  <a:cubicBezTo>
                    <a:pt x="53" y="0"/>
                    <a:pt x="65" y="0"/>
                    <a:pt x="77" y="0"/>
                  </a:cubicBezTo>
                  <a:cubicBezTo>
                    <a:pt x="81" y="0"/>
                    <a:pt x="83" y="1"/>
                    <a:pt x="83" y="5"/>
                  </a:cubicBezTo>
                  <a:cubicBezTo>
                    <a:pt x="83" y="27"/>
                    <a:pt x="83" y="49"/>
                    <a:pt x="83" y="71"/>
                  </a:cubicBezTo>
                  <a:cubicBezTo>
                    <a:pt x="83" y="75"/>
                    <a:pt x="81" y="76"/>
                    <a:pt x="77" y="76"/>
                  </a:cubicBezTo>
                  <a:cubicBezTo>
                    <a:pt x="53" y="76"/>
                    <a:pt x="29" y="76"/>
                    <a:pt x="5" y="76"/>
                  </a:cubicBezTo>
                  <a:cubicBezTo>
                    <a:pt x="2" y="76"/>
                    <a:pt x="0" y="75"/>
                    <a:pt x="0" y="71"/>
                  </a:cubicBezTo>
                  <a:cubicBezTo>
                    <a:pt x="0" y="49"/>
                    <a:pt x="0" y="27"/>
                    <a:pt x="0" y="5"/>
                  </a:cubicBezTo>
                  <a:cubicBezTo>
                    <a:pt x="0" y="1"/>
                    <a:pt x="1" y="0"/>
                    <a:pt x="5" y="0"/>
                  </a:cubicBezTo>
                  <a:cubicBezTo>
                    <a:pt x="17" y="0"/>
                    <a:pt x="29" y="0"/>
                    <a:pt x="42" y="0"/>
                  </a:cubicBezTo>
                  <a:close/>
                  <a:moveTo>
                    <a:pt x="7" y="7"/>
                  </a:moveTo>
                  <a:cubicBezTo>
                    <a:pt x="7" y="28"/>
                    <a:pt x="7" y="49"/>
                    <a:pt x="7" y="70"/>
                  </a:cubicBezTo>
                  <a:cubicBezTo>
                    <a:pt x="30" y="70"/>
                    <a:pt x="53" y="70"/>
                    <a:pt x="76" y="70"/>
                  </a:cubicBezTo>
                  <a:cubicBezTo>
                    <a:pt x="76" y="49"/>
                    <a:pt x="76" y="28"/>
                    <a:pt x="76" y="7"/>
                  </a:cubicBezTo>
                  <a:cubicBezTo>
                    <a:pt x="53" y="7"/>
                    <a:pt x="30" y="7"/>
                    <a:pt x="7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0"/>
            <p:cNvSpPr>
              <a:spLocks noEditPoints="1"/>
            </p:cNvSpPr>
            <p:nvPr/>
          </p:nvSpPr>
          <p:spPr bwMode="auto">
            <a:xfrm>
              <a:off x="6819900" y="3192463"/>
              <a:ext cx="163512" cy="163513"/>
            </a:xfrm>
            <a:custGeom>
              <a:avLst/>
              <a:gdLst>
                <a:gd name="T0" fmla="*/ 24 w 49"/>
                <a:gd name="T1" fmla="*/ 50 h 50"/>
                <a:gd name="T2" fmla="*/ 5 w 49"/>
                <a:gd name="T3" fmla="*/ 22 h 50"/>
                <a:gd name="T4" fmla="*/ 22 w 49"/>
                <a:gd name="T5" fmla="*/ 1 h 50"/>
                <a:gd name="T6" fmla="*/ 27 w 49"/>
                <a:gd name="T7" fmla="*/ 1 h 50"/>
                <a:gd name="T8" fmla="*/ 43 w 49"/>
                <a:gd name="T9" fmla="*/ 22 h 50"/>
                <a:gd name="T10" fmla="*/ 24 w 49"/>
                <a:gd name="T11" fmla="*/ 50 h 50"/>
                <a:gd name="T12" fmla="*/ 25 w 49"/>
                <a:gd name="T13" fmla="*/ 7 h 50"/>
                <a:gd name="T14" fmla="*/ 23 w 49"/>
                <a:gd name="T15" fmla="*/ 7 h 50"/>
                <a:gd name="T16" fmla="*/ 12 w 49"/>
                <a:gd name="T17" fmla="*/ 24 h 50"/>
                <a:gd name="T18" fmla="*/ 16 w 49"/>
                <a:gd name="T19" fmla="*/ 41 h 50"/>
                <a:gd name="T20" fmla="*/ 33 w 49"/>
                <a:gd name="T21" fmla="*/ 41 h 50"/>
                <a:gd name="T22" fmla="*/ 37 w 49"/>
                <a:gd name="T23" fmla="*/ 24 h 50"/>
                <a:gd name="T24" fmla="*/ 25 w 49"/>
                <a:gd name="T2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50">
                  <a:moveTo>
                    <a:pt x="24" y="50"/>
                  </a:moveTo>
                  <a:cubicBezTo>
                    <a:pt x="10" y="50"/>
                    <a:pt x="0" y="35"/>
                    <a:pt x="5" y="22"/>
                  </a:cubicBezTo>
                  <a:cubicBezTo>
                    <a:pt x="9" y="14"/>
                    <a:pt x="15" y="7"/>
                    <a:pt x="22" y="1"/>
                  </a:cubicBezTo>
                  <a:cubicBezTo>
                    <a:pt x="23" y="0"/>
                    <a:pt x="26" y="0"/>
                    <a:pt x="27" y="1"/>
                  </a:cubicBezTo>
                  <a:cubicBezTo>
                    <a:pt x="34" y="7"/>
                    <a:pt x="40" y="14"/>
                    <a:pt x="43" y="22"/>
                  </a:cubicBezTo>
                  <a:cubicBezTo>
                    <a:pt x="49" y="36"/>
                    <a:pt x="39" y="50"/>
                    <a:pt x="24" y="50"/>
                  </a:cubicBezTo>
                  <a:close/>
                  <a:moveTo>
                    <a:pt x="25" y="7"/>
                  </a:moveTo>
                  <a:cubicBezTo>
                    <a:pt x="25" y="7"/>
                    <a:pt x="24" y="7"/>
                    <a:pt x="23" y="7"/>
                  </a:cubicBezTo>
                  <a:cubicBezTo>
                    <a:pt x="19" y="13"/>
                    <a:pt x="15" y="18"/>
                    <a:pt x="12" y="24"/>
                  </a:cubicBezTo>
                  <a:cubicBezTo>
                    <a:pt x="8" y="30"/>
                    <a:pt x="10" y="37"/>
                    <a:pt x="16" y="41"/>
                  </a:cubicBezTo>
                  <a:cubicBezTo>
                    <a:pt x="21" y="44"/>
                    <a:pt x="28" y="44"/>
                    <a:pt x="33" y="41"/>
                  </a:cubicBezTo>
                  <a:cubicBezTo>
                    <a:pt x="38" y="37"/>
                    <a:pt x="40" y="30"/>
                    <a:pt x="37" y="24"/>
                  </a:cubicBezTo>
                  <a:cubicBezTo>
                    <a:pt x="34" y="18"/>
                    <a:pt x="29" y="13"/>
                    <a:pt x="25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B7D32E1-C5D5-422C-BBDF-9D91C3F8D373}"/>
              </a:ext>
            </a:extLst>
          </p:cNvPr>
          <p:cNvSpPr/>
          <p:nvPr/>
        </p:nvSpPr>
        <p:spPr>
          <a:xfrm>
            <a:off x="1013058" y="1974241"/>
            <a:ext cx="644459" cy="416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dirty="0">
                <a:solidFill>
                  <a:schemeClr val="tx1"/>
                </a:solidFill>
              </a:rPr>
              <a:t>Laboratory</a:t>
            </a:r>
          </a:p>
          <a:p>
            <a:r>
              <a:rPr lang="en-US" sz="750" dirty="0">
                <a:solidFill>
                  <a:schemeClr val="tx1"/>
                </a:solidFill>
              </a:rPr>
              <a:t>(e.g. Quest/ LabCorp)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660433" y="1930754"/>
            <a:ext cx="851930" cy="50408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2782504" y="2045646"/>
            <a:ext cx="226378" cy="268362"/>
            <a:chOff x="1836738" y="2108200"/>
            <a:chExt cx="436562" cy="517526"/>
          </a:xfrm>
        </p:grpSpPr>
        <p:sp>
          <p:nvSpPr>
            <p:cNvPr id="49" name="Freeform 58"/>
            <p:cNvSpPr>
              <a:spLocks/>
            </p:cNvSpPr>
            <p:nvPr/>
          </p:nvSpPr>
          <p:spPr bwMode="auto">
            <a:xfrm>
              <a:off x="1879600" y="2249488"/>
              <a:ext cx="350837" cy="376238"/>
            </a:xfrm>
            <a:custGeom>
              <a:avLst/>
              <a:gdLst>
                <a:gd name="T0" fmla="*/ 106 w 106"/>
                <a:gd name="T1" fmla="*/ 0 h 114"/>
                <a:gd name="T2" fmla="*/ 106 w 106"/>
                <a:gd name="T3" fmla="*/ 107 h 114"/>
                <a:gd name="T4" fmla="*/ 99 w 106"/>
                <a:gd name="T5" fmla="*/ 114 h 114"/>
                <a:gd name="T6" fmla="*/ 7 w 106"/>
                <a:gd name="T7" fmla="*/ 114 h 114"/>
                <a:gd name="T8" fmla="*/ 0 w 106"/>
                <a:gd name="T9" fmla="*/ 107 h 114"/>
                <a:gd name="T10" fmla="*/ 0 w 106"/>
                <a:gd name="T11" fmla="*/ 0 h 114"/>
                <a:gd name="T12" fmla="*/ 106 w 106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14">
                  <a:moveTo>
                    <a:pt x="106" y="0"/>
                  </a:moveTo>
                  <a:cubicBezTo>
                    <a:pt x="106" y="107"/>
                    <a:pt x="106" y="107"/>
                    <a:pt x="106" y="107"/>
                  </a:cubicBezTo>
                  <a:cubicBezTo>
                    <a:pt x="106" y="111"/>
                    <a:pt x="103" y="114"/>
                    <a:pt x="99" y="114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3" y="114"/>
                    <a:pt x="0" y="111"/>
                    <a:pt x="0" y="10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6" y="0"/>
                  </a:lnTo>
                  <a:close/>
                </a:path>
              </a:pathLst>
            </a:custGeom>
            <a:noFill/>
            <a:ln w="12700" cap="rnd">
              <a:solidFill>
                <a:schemeClr val="bg2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9"/>
            <p:cNvSpPr>
              <a:spLocks/>
            </p:cNvSpPr>
            <p:nvPr/>
          </p:nvSpPr>
          <p:spPr bwMode="auto">
            <a:xfrm>
              <a:off x="1836738" y="2108200"/>
              <a:ext cx="436562" cy="134938"/>
            </a:xfrm>
            <a:custGeom>
              <a:avLst/>
              <a:gdLst>
                <a:gd name="T0" fmla="*/ 132 w 132"/>
                <a:gd name="T1" fmla="*/ 34 h 41"/>
                <a:gd name="T2" fmla="*/ 125 w 132"/>
                <a:gd name="T3" fmla="*/ 41 h 41"/>
                <a:gd name="T4" fmla="*/ 7 w 132"/>
                <a:gd name="T5" fmla="*/ 41 h 41"/>
                <a:gd name="T6" fmla="*/ 0 w 132"/>
                <a:gd name="T7" fmla="*/ 34 h 41"/>
                <a:gd name="T8" fmla="*/ 0 w 132"/>
                <a:gd name="T9" fmla="*/ 7 h 41"/>
                <a:gd name="T10" fmla="*/ 7 w 132"/>
                <a:gd name="T11" fmla="*/ 0 h 41"/>
                <a:gd name="T12" fmla="*/ 125 w 132"/>
                <a:gd name="T13" fmla="*/ 0 h 41"/>
                <a:gd name="T14" fmla="*/ 132 w 132"/>
                <a:gd name="T15" fmla="*/ 7 h 41"/>
                <a:gd name="T16" fmla="*/ 132 w 132"/>
                <a:gd name="T17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1">
                  <a:moveTo>
                    <a:pt x="132" y="34"/>
                  </a:moveTo>
                  <a:cubicBezTo>
                    <a:pt x="132" y="38"/>
                    <a:pt x="129" y="41"/>
                    <a:pt x="125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7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9" y="0"/>
                    <a:pt x="132" y="3"/>
                    <a:pt x="132" y="7"/>
                  </a:cubicBezTo>
                  <a:lnTo>
                    <a:pt x="132" y="34"/>
                  </a:lnTo>
                  <a:close/>
                </a:path>
              </a:pathLst>
            </a:custGeom>
            <a:noFill/>
            <a:ln w="12700" cap="rnd">
              <a:solidFill>
                <a:schemeClr val="bg2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60"/>
            <p:cNvSpPr>
              <a:spLocks noChangeArrowheads="1"/>
            </p:cNvSpPr>
            <p:nvPr/>
          </p:nvSpPr>
          <p:spPr bwMode="auto">
            <a:xfrm>
              <a:off x="1946275" y="2301875"/>
              <a:ext cx="220662" cy="112713"/>
            </a:xfrm>
            <a:prstGeom prst="rect">
              <a:avLst/>
            </a:prstGeom>
            <a:noFill/>
            <a:ln w="12700" cap="rnd">
              <a:solidFill>
                <a:schemeClr val="bg2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61"/>
            <p:cNvSpPr>
              <a:spLocks noChangeShapeType="1"/>
            </p:cNvSpPr>
            <p:nvPr/>
          </p:nvSpPr>
          <p:spPr bwMode="auto">
            <a:xfrm>
              <a:off x="1979613" y="2349500"/>
              <a:ext cx="147637" cy="0"/>
            </a:xfrm>
            <a:prstGeom prst="line">
              <a:avLst/>
            </a:prstGeom>
            <a:noFill/>
            <a:ln w="12700" cap="rnd">
              <a:solidFill>
                <a:schemeClr val="bg2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0454123-09EA-4D8A-9D10-7AF1DE899346}"/>
              </a:ext>
            </a:extLst>
          </p:cNvPr>
          <p:cNvSpPr/>
          <p:nvPr/>
        </p:nvSpPr>
        <p:spPr>
          <a:xfrm>
            <a:off x="3024706" y="2008849"/>
            <a:ext cx="453107" cy="31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dirty="0">
                <a:solidFill>
                  <a:schemeClr val="tx1"/>
                </a:solidFill>
              </a:rPr>
              <a:t>PBM (meds)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212769" y="1238385"/>
            <a:ext cx="807855" cy="44398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0454123-09EA-4D8A-9D10-7AF1DE899346}"/>
              </a:ext>
            </a:extLst>
          </p:cNvPr>
          <p:cNvSpPr/>
          <p:nvPr/>
        </p:nvSpPr>
        <p:spPr>
          <a:xfrm>
            <a:off x="6607244" y="1301293"/>
            <a:ext cx="412550" cy="31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dirty="0">
                <a:solidFill>
                  <a:schemeClr val="tx1"/>
                </a:solidFill>
              </a:rPr>
              <a:t>Claims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6276245" y="1380476"/>
            <a:ext cx="414948" cy="257443"/>
            <a:chOff x="3674452" y="418314"/>
            <a:chExt cx="414948" cy="257443"/>
          </a:xfrm>
        </p:grpSpPr>
        <p:grpSp>
          <p:nvGrpSpPr>
            <p:cNvPr id="59" name="Group 58"/>
            <p:cNvGrpSpPr/>
            <p:nvPr/>
          </p:nvGrpSpPr>
          <p:grpSpPr>
            <a:xfrm>
              <a:off x="3674452" y="418314"/>
              <a:ext cx="345606" cy="224113"/>
              <a:chOff x="5119688" y="879475"/>
              <a:chExt cx="465137" cy="301625"/>
            </a:xfrm>
          </p:grpSpPr>
          <p:sp>
            <p:nvSpPr>
              <p:cNvPr id="57" name="Freeform 5"/>
              <p:cNvSpPr>
                <a:spLocks noEditPoints="1"/>
              </p:cNvSpPr>
              <p:nvPr/>
            </p:nvSpPr>
            <p:spPr bwMode="auto">
              <a:xfrm>
                <a:off x="5119688" y="879475"/>
                <a:ext cx="465137" cy="301625"/>
              </a:xfrm>
              <a:custGeom>
                <a:avLst/>
                <a:gdLst>
                  <a:gd name="T0" fmla="*/ 6 w 174"/>
                  <a:gd name="T1" fmla="*/ 14 h 112"/>
                  <a:gd name="T2" fmla="*/ 6 w 174"/>
                  <a:gd name="T3" fmla="*/ 98 h 112"/>
                  <a:gd name="T4" fmla="*/ 14 w 174"/>
                  <a:gd name="T5" fmla="*/ 106 h 112"/>
                  <a:gd name="T6" fmla="*/ 160 w 174"/>
                  <a:gd name="T7" fmla="*/ 106 h 112"/>
                  <a:gd name="T8" fmla="*/ 169 w 174"/>
                  <a:gd name="T9" fmla="*/ 98 h 112"/>
                  <a:gd name="T10" fmla="*/ 169 w 174"/>
                  <a:gd name="T11" fmla="*/ 14 h 112"/>
                  <a:gd name="T12" fmla="*/ 160 w 174"/>
                  <a:gd name="T13" fmla="*/ 5 h 112"/>
                  <a:gd name="T14" fmla="*/ 14 w 174"/>
                  <a:gd name="T15" fmla="*/ 5 h 112"/>
                  <a:gd name="T16" fmla="*/ 6 w 174"/>
                  <a:gd name="T17" fmla="*/ 14 h 112"/>
                  <a:gd name="T18" fmla="*/ 0 w 174"/>
                  <a:gd name="T19" fmla="*/ 14 h 112"/>
                  <a:gd name="T20" fmla="*/ 14 w 174"/>
                  <a:gd name="T21" fmla="*/ 0 h 112"/>
                  <a:gd name="T22" fmla="*/ 160 w 174"/>
                  <a:gd name="T23" fmla="*/ 0 h 112"/>
                  <a:gd name="T24" fmla="*/ 174 w 174"/>
                  <a:gd name="T25" fmla="*/ 14 h 112"/>
                  <a:gd name="T26" fmla="*/ 174 w 174"/>
                  <a:gd name="T27" fmla="*/ 98 h 112"/>
                  <a:gd name="T28" fmla="*/ 160 w 174"/>
                  <a:gd name="T29" fmla="*/ 112 h 112"/>
                  <a:gd name="T30" fmla="*/ 14 w 174"/>
                  <a:gd name="T31" fmla="*/ 112 h 112"/>
                  <a:gd name="T32" fmla="*/ 0 w 174"/>
                  <a:gd name="T33" fmla="*/ 98 h 112"/>
                  <a:gd name="T34" fmla="*/ 0 w 174"/>
                  <a:gd name="T35" fmla="*/ 1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4" h="112">
                    <a:moveTo>
                      <a:pt x="6" y="14"/>
                    </a:moveTo>
                    <a:cubicBezTo>
                      <a:pt x="6" y="98"/>
                      <a:pt x="6" y="98"/>
                      <a:pt x="6" y="98"/>
                    </a:cubicBezTo>
                    <a:cubicBezTo>
                      <a:pt x="6" y="102"/>
                      <a:pt x="10" y="106"/>
                      <a:pt x="14" y="106"/>
                    </a:cubicBezTo>
                    <a:cubicBezTo>
                      <a:pt x="160" y="106"/>
                      <a:pt x="160" y="106"/>
                      <a:pt x="160" y="106"/>
                    </a:cubicBezTo>
                    <a:cubicBezTo>
                      <a:pt x="165" y="106"/>
                      <a:pt x="169" y="102"/>
                      <a:pt x="169" y="98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9"/>
                      <a:pt x="165" y="5"/>
                      <a:pt x="160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0" y="5"/>
                      <a:pt x="6" y="9"/>
                      <a:pt x="6" y="14"/>
                    </a:cubicBezTo>
                    <a:close/>
                    <a:moveTo>
                      <a:pt x="0" y="14"/>
                    </a:moveTo>
                    <a:cubicBezTo>
                      <a:pt x="0" y="6"/>
                      <a:pt x="7" y="0"/>
                      <a:pt x="14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8" y="0"/>
                      <a:pt x="174" y="6"/>
                      <a:pt x="174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106"/>
                      <a:pt x="168" y="112"/>
                      <a:pt x="160" y="112"/>
                    </a:cubicBezTo>
                    <a:cubicBezTo>
                      <a:pt x="14" y="112"/>
                      <a:pt x="14" y="112"/>
                      <a:pt x="14" y="112"/>
                    </a:cubicBezTo>
                    <a:cubicBezTo>
                      <a:pt x="7" y="112"/>
                      <a:pt x="0" y="106"/>
                      <a:pt x="0" y="98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"/>
              <p:cNvSpPr>
                <a:spLocks noEditPoints="1"/>
              </p:cNvSpPr>
              <p:nvPr/>
            </p:nvSpPr>
            <p:spPr bwMode="auto">
              <a:xfrm>
                <a:off x="5119688" y="879475"/>
                <a:ext cx="465137" cy="193675"/>
              </a:xfrm>
              <a:custGeom>
                <a:avLst/>
                <a:gdLst>
                  <a:gd name="T0" fmla="*/ 87 w 174"/>
                  <a:gd name="T1" fmla="*/ 65 h 72"/>
                  <a:gd name="T2" fmla="*/ 169 w 174"/>
                  <a:gd name="T3" fmla="*/ 16 h 72"/>
                  <a:gd name="T4" fmla="*/ 169 w 174"/>
                  <a:gd name="T5" fmla="*/ 14 h 72"/>
                  <a:gd name="T6" fmla="*/ 160 w 174"/>
                  <a:gd name="T7" fmla="*/ 5 h 72"/>
                  <a:gd name="T8" fmla="*/ 14 w 174"/>
                  <a:gd name="T9" fmla="*/ 5 h 72"/>
                  <a:gd name="T10" fmla="*/ 6 w 174"/>
                  <a:gd name="T11" fmla="*/ 14 h 72"/>
                  <a:gd name="T12" fmla="*/ 6 w 174"/>
                  <a:gd name="T13" fmla="*/ 16 h 72"/>
                  <a:gd name="T14" fmla="*/ 87 w 174"/>
                  <a:gd name="T15" fmla="*/ 65 h 72"/>
                  <a:gd name="T16" fmla="*/ 0 w 174"/>
                  <a:gd name="T17" fmla="*/ 14 h 72"/>
                  <a:gd name="T18" fmla="*/ 14 w 174"/>
                  <a:gd name="T19" fmla="*/ 0 h 72"/>
                  <a:gd name="T20" fmla="*/ 160 w 174"/>
                  <a:gd name="T21" fmla="*/ 0 h 72"/>
                  <a:gd name="T22" fmla="*/ 174 w 174"/>
                  <a:gd name="T23" fmla="*/ 14 h 72"/>
                  <a:gd name="T24" fmla="*/ 174 w 174"/>
                  <a:gd name="T25" fmla="*/ 19 h 72"/>
                  <a:gd name="T26" fmla="*/ 87 w 174"/>
                  <a:gd name="T27" fmla="*/ 72 h 72"/>
                  <a:gd name="T28" fmla="*/ 0 w 174"/>
                  <a:gd name="T29" fmla="*/ 19 h 72"/>
                  <a:gd name="T30" fmla="*/ 0 w 174"/>
                  <a:gd name="T31" fmla="*/ 1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" h="72">
                    <a:moveTo>
                      <a:pt x="87" y="65"/>
                    </a:move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9"/>
                      <a:pt x="165" y="5"/>
                      <a:pt x="160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0" y="5"/>
                      <a:pt x="6" y="9"/>
                      <a:pt x="6" y="14"/>
                    </a:cubicBezTo>
                    <a:cubicBezTo>
                      <a:pt x="6" y="16"/>
                      <a:pt x="6" y="16"/>
                      <a:pt x="6" y="16"/>
                    </a:cubicBezTo>
                    <a:lnTo>
                      <a:pt x="87" y="65"/>
                    </a:lnTo>
                    <a:close/>
                    <a:moveTo>
                      <a:pt x="0" y="14"/>
                    </a:moveTo>
                    <a:cubicBezTo>
                      <a:pt x="0" y="6"/>
                      <a:pt x="7" y="0"/>
                      <a:pt x="14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8" y="0"/>
                      <a:pt x="174" y="6"/>
                      <a:pt x="174" y="14"/>
                    </a:cubicBezTo>
                    <a:cubicBezTo>
                      <a:pt x="174" y="19"/>
                      <a:pt x="174" y="19"/>
                      <a:pt x="174" y="19"/>
                    </a:cubicBezTo>
                    <a:cubicBezTo>
                      <a:pt x="87" y="72"/>
                      <a:pt x="87" y="72"/>
                      <a:pt x="87" y="72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939574" y="491091"/>
              <a:ext cx="149826" cy="184666"/>
            </a:xfrm>
            <a:prstGeom prst="rect">
              <a:avLst/>
            </a:prstGeom>
            <a:noFill/>
          </p:spPr>
          <p:txBody>
            <a:bodyPr wrap="square" lIns="0" tIns="0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$</a:t>
              </a: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7458298" y="1238385"/>
            <a:ext cx="813201" cy="44398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454123-09EA-4D8A-9D10-7AF1DE899346}"/>
              </a:ext>
            </a:extLst>
          </p:cNvPr>
          <p:cNvSpPr/>
          <p:nvPr/>
        </p:nvSpPr>
        <p:spPr>
          <a:xfrm>
            <a:off x="7822109" y="1330551"/>
            <a:ext cx="361790" cy="31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dirty="0">
                <a:solidFill>
                  <a:schemeClr val="tx1"/>
                </a:solidFill>
              </a:rPr>
              <a:t>EOB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7534653" y="1305612"/>
            <a:ext cx="243002" cy="320511"/>
            <a:chOff x="6765492" y="1584562"/>
            <a:chExt cx="243002" cy="320511"/>
          </a:xfrm>
        </p:grpSpPr>
        <p:sp>
          <p:nvSpPr>
            <p:cNvPr id="67" name="Freeform 70"/>
            <p:cNvSpPr>
              <a:spLocks noEditPoints="1"/>
            </p:cNvSpPr>
            <p:nvPr/>
          </p:nvSpPr>
          <p:spPr bwMode="auto">
            <a:xfrm>
              <a:off x="6765492" y="1584562"/>
              <a:ext cx="243002" cy="320511"/>
            </a:xfrm>
            <a:custGeom>
              <a:avLst/>
              <a:gdLst>
                <a:gd name="T0" fmla="*/ 11 w 111"/>
                <a:gd name="T1" fmla="*/ 147 h 147"/>
                <a:gd name="T2" fmla="*/ 100 w 111"/>
                <a:gd name="T3" fmla="*/ 147 h 147"/>
                <a:gd name="T4" fmla="*/ 111 w 111"/>
                <a:gd name="T5" fmla="*/ 136 h 147"/>
                <a:gd name="T6" fmla="*/ 111 w 111"/>
                <a:gd name="T7" fmla="*/ 11 h 147"/>
                <a:gd name="T8" fmla="*/ 100 w 111"/>
                <a:gd name="T9" fmla="*/ 0 h 147"/>
                <a:gd name="T10" fmla="*/ 11 w 111"/>
                <a:gd name="T11" fmla="*/ 0 h 147"/>
                <a:gd name="T12" fmla="*/ 0 w 111"/>
                <a:gd name="T13" fmla="*/ 11 h 147"/>
                <a:gd name="T14" fmla="*/ 0 w 111"/>
                <a:gd name="T15" fmla="*/ 136 h 147"/>
                <a:gd name="T16" fmla="*/ 11 w 111"/>
                <a:gd name="T17" fmla="*/ 147 h 147"/>
                <a:gd name="T18" fmla="*/ 3 w 111"/>
                <a:gd name="T19" fmla="*/ 11 h 147"/>
                <a:gd name="T20" fmla="*/ 11 w 111"/>
                <a:gd name="T21" fmla="*/ 3 h 147"/>
                <a:gd name="T22" fmla="*/ 100 w 111"/>
                <a:gd name="T23" fmla="*/ 3 h 147"/>
                <a:gd name="T24" fmla="*/ 108 w 111"/>
                <a:gd name="T25" fmla="*/ 11 h 147"/>
                <a:gd name="T26" fmla="*/ 108 w 111"/>
                <a:gd name="T27" fmla="*/ 136 h 147"/>
                <a:gd name="T28" fmla="*/ 100 w 111"/>
                <a:gd name="T29" fmla="*/ 144 h 147"/>
                <a:gd name="T30" fmla="*/ 11 w 111"/>
                <a:gd name="T31" fmla="*/ 144 h 147"/>
                <a:gd name="T32" fmla="*/ 3 w 111"/>
                <a:gd name="T33" fmla="*/ 136 h 147"/>
                <a:gd name="T34" fmla="*/ 3 w 111"/>
                <a:gd name="T35" fmla="*/ 1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47">
                  <a:moveTo>
                    <a:pt x="11" y="147"/>
                  </a:moveTo>
                  <a:cubicBezTo>
                    <a:pt x="100" y="147"/>
                    <a:pt x="100" y="147"/>
                    <a:pt x="100" y="147"/>
                  </a:cubicBezTo>
                  <a:cubicBezTo>
                    <a:pt x="106" y="147"/>
                    <a:pt x="111" y="142"/>
                    <a:pt x="111" y="136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1" y="5"/>
                    <a:pt x="106" y="0"/>
                    <a:pt x="1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2"/>
                    <a:pt x="5" y="147"/>
                    <a:pt x="11" y="147"/>
                  </a:cubicBezTo>
                  <a:close/>
                  <a:moveTo>
                    <a:pt x="3" y="11"/>
                  </a:moveTo>
                  <a:cubicBezTo>
                    <a:pt x="3" y="6"/>
                    <a:pt x="7" y="3"/>
                    <a:pt x="1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4" y="3"/>
                    <a:pt x="108" y="6"/>
                    <a:pt x="108" y="11"/>
                  </a:cubicBezTo>
                  <a:cubicBezTo>
                    <a:pt x="108" y="136"/>
                    <a:pt x="108" y="136"/>
                    <a:pt x="108" y="136"/>
                  </a:cubicBezTo>
                  <a:cubicBezTo>
                    <a:pt x="108" y="141"/>
                    <a:pt x="104" y="144"/>
                    <a:pt x="100" y="144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7" y="144"/>
                    <a:pt x="3" y="141"/>
                    <a:pt x="3" y="136"/>
                  </a:cubicBezTo>
                  <a:lnTo>
                    <a:pt x="3" y="1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71"/>
            <p:cNvSpPr>
              <a:spLocks noChangeShapeType="1"/>
            </p:cNvSpPr>
            <p:nvPr/>
          </p:nvSpPr>
          <p:spPr bwMode="auto">
            <a:xfrm>
              <a:off x="6802152" y="1772051"/>
              <a:ext cx="168635" cy="0"/>
            </a:xfrm>
            <a:prstGeom prst="line">
              <a:avLst/>
            </a:prstGeom>
            <a:noFill/>
            <a:ln w="12700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72"/>
            <p:cNvSpPr>
              <a:spLocks noChangeShapeType="1"/>
            </p:cNvSpPr>
            <p:nvPr/>
          </p:nvSpPr>
          <p:spPr bwMode="auto">
            <a:xfrm>
              <a:off x="6802152" y="1798236"/>
              <a:ext cx="168635" cy="0"/>
            </a:xfrm>
            <a:prstGeom prst="line">
              <a:avLst/>
            </a:prstGeom>
            <a:noFill/>
            <a:ln w="12700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73"/>
            <p:cNvSpPr>
              <a:spLocks noChangeShapeType="1"/>
            </p:cNvSpPr>
            <p:nvPr/>
          </p:nvSpPr>
          <p:spPr bwMode="auto">
            <a:xfrm>
              <a:off x="6802152" y="1824422"/>
              <a:ext cx="168635" cy="0"/>
            </a:xfrm>
            <a:prstGeom prst="line">
              <a:avLst/>
            </a:prstGeom>
            <a:noFill/>
            <a:ln w="9525" cap="flat">
              <a:solidFill>
                <a:srgbClr val="00598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891841" y="1621776"/>
              <a:ext cx="80518" cy="737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6802152" y="1684067"/>
              <a:ext cx="63444" cy="0"/>
            </a:xfrm>
            <a:prstGeom prst="line">
              <a:avLst/>
            </a:prstGeom>
            <a:noFill/>
            <a:ln w="12700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>
              <a:off x="6802152" y="1657358"/>
              <a:ext cx="63444" cy="0"/>
            </a:xfrm>
            <a:prstGeom prst="line">
              <a:avLst/>
            </a:prstGeom>
            <a:noFill/>
            <a:ln w="12700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6839986" y="1892529"/>
            <a:ext cx="797442" cy="40171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0454123-09EA-4D8A-9D10-7AF1DE899346}"/>
              </a:ext>
            </a:extLst>
          </p:cNvPr>
          <p:cNvSpPr/>
          <p:nvPr/>
        </p:nvSpPr>
        <p:spPr>
          <a:xfrm>
            <a:off x="7247498" y="1928345"/>
            <a:ext cx="453107" cy="31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dirty="0">
                <a:solidFill>
                  <a:schemeClr val="tx1"/>
                </a:solidFill>
              </a:rPr>
              <a:t>System of Record</a:t>
            </a:r>
          </a:p>
        </p:txBody>
      </p:sp>
      <p:sp>
        <p:nvSpPr>
          <p:cNvPr id="36" name="Freeform 195"/>
          <p:cNvSpPr>
            <a:spLocks noEditPoints="1"/>
          </p:cNvSpPr>
          <p:nvPr/>
        </p:nvSpPr>
        <p:spPr bwMode="auto">
          <a:xfrm>
            <a:off x="6910238" y="1968904"/>
            <a:ext cx="344237" cy="230335"/>
          </a:xfrm>
          <a:custGeom>
            <a:avLst/>
            <a:gdLst>
              <a:gd name="T0" fmla="*/ 14 w 197"/>
              <a:gd name="T1" fmla="*/ 18 h 131"/>
              <a:gd name="T2" fmla="*/ 14 w 197"/>
              <a:gd name="T3" fmla="*/ 108 h 131"/>
              <a:gd name="T4" fmla="*/ 0 w 197"/>
              <a:gd name="T5" fmla="*/ 110 h 131"/>
              <a:gd name="T6" fmla="*/ 18 w 197"/>
              <a:gd name="T7" fmla="*/ 131 h 131"/>
              <a:gd name="T8" fmla="*/ 72 w 197"/>
              <a:gd name="T9" fmla="*/ 131 h 131"/>
              <a:gd name="T10" fmla="*/ 179 w 197"/>
              <a:gd name="T11" fmla="*/ 131 h 131"/>
              <a:gd name="T12" fmla="*/ 197 w 197"/>
              <a:gd name="T13" fmla="*/ 110 h 131"/>
              <a:gd name="T14" fmla="*/ 195 w 197"/>
              <a:gd name="T15" fmla="*/ 108 h 131"/>
              <a:gd name="T16" fmla="*/ 182 w 197"/>
              <a:gd name="T17" fmla="*/ 93 h 131"/>
              <a:gd name="T18" fmla="*/ 182 w 197"/>
              <a:gd name="T19" fmla="*/ 18 h 131"/>
              <a:gd name="T20" fmla="*/ 33 w 197"/>
              <a:gd name="T21" fmla="*/ 0 h 131"/>
              <a:gd name="T22" fmla="*/ 164 w 197"/>
              <a:gd name="T23" fmla="*/ 3 h 131"/>
              <a:gd name="T24" fmla="*/ 178 w 197"/>
              <a:gd name="T25" fmla="*/ 83 h 131"/>
              <a:gd name="T26" fmla="*/ 178 w 197"/>
              <a:gd name="T27" fmla="*/ 108 h 131"/>
              <a:gd name="T28" fmla="*/ 86 w 197"/>
              <a:gd name="T29" fmla="*/ 108 h 131"/>
              <a:gd name="T30" fmla="*/ 18 w 197"/>
              <a:gd name="T31" fmla="*/ 108 h 131"/>
              <a:gd name="T32" fmla="*/ 18 w 197"/>
              <a:gd name="T33" fmla="*/ 18 h 131"/>
              <a:gd name="T34" fmla="*/ 29 w 197"/>
              <a:gd name="T35" fmla="*/ 13 h 131"/>
              <a:gd name="T36" fmla="*/ 27 w 197"/>
              <a:gd name="T37" fmla="*/ 97 h 131"/>
              <a:gd name="T38" fmla="*/ 29 w 197"/>
              <a:gd name="T39" fmla="*/ 99 h 131"/>
              <a:gd name="T40" fmla="*/ 170 w 197"/>
              <a:gd name="T41" fmla="*/ 97 h 131"/>
              <a:gd name="T42" fmla="*/ 170 w 197"/>
              <a:gd name="T43" fmla="*/ 14 h 131"/>
              <a:gd name="T44" fmla="*/ 29 w 197"/>
              <a:gd name="T45" fmla="*/ 13 h 131"/>
              <a:gd name="T46" fmla="*/ 31 w 197"/>
              <a:gd name="T47" fmla="*/ 16 h 131"/>
              <a:gd name="T48" fmla="*/ 166 w 197"/>
              <a:gd name="T49" fmla="*/ 95 h 131"/>
              <a:gd name="T50" fmla="*/ 31 w 197"/>
              <a:gd name="T51" fmla="*/ 16 h 131"/>
              <a:gd name="T52" fmla="*/ 70 w 197"/>
              <a:gd name="T53" fmla="*/ 112 h 131"/>
              <a:gd name="T54" fmla="*/ 79 w 197"/>
              <a:gd name="T55" fmla="*/ 120 h 131"/>
              <a:gd name="T56" fmla="*/ 101 w 197"/>
              <a:gd name="T57" fmla="*/ 120 h 131"/>
              <a:gd name="T58" fmla="*/ 127 w 197"/>
              <a:gd name="T59" fmla="*/ 112 h 131"/>
              <a:gd name="T60" fmla="*/ 193 w 197"/>
              <a:gd name="T61" fmla="*/ 113 h 131"/>
              <a:gd name="T62" fmla="*/ 125 w 197"/>
              <a:gd name="T63" fmla="*/ 127 h 131"/>
              <a:gd name="T64" fmla="*/ 18 w 197"/>
              <a:gd name="T65" fmla="*/ 127 h 131"/>
              <a:gd name="T66" fmla="*/ 4 w 197"/>
              <a:gd name="T67" fmla="*/ 113 h 131"/>
              <a:gd name="T68" fmla="*/ 74 w 197"/>
              <a:gd name="T69" fmla="*/ 112 h 131"/>
              <a:gd name="T70" fmla="*/ 118 w 197"/>
              <a:gd name="T71" fmla="*/ 116 h 131"/>
              <a:gd name="T72" fmla="*/ 92 w 197"/>
              <a:gd name="T73" fmla="*/ 116 h 131"/>
              <a:gd name="T74" fmla="*/ 74 w 197"/>
              <a:gd name="T75" fmla="*/ 11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7" h="131">
                <a:moveTo>
                  <a:pt x="33" y="0"/>
                </a:moveTo>
                <a:cubicBezTo>
                  <a:pt x="23" y="0"/>
                  <a:pt x="14" y="8"/>
                  <a:pt x="14" y="18"/>
                </a:cubicBezTo>
                <a:cubicBezTo>
                  <a:pt x="14" y="93"/>
                  <a:pt x="14" y="93"/>
                  <a:pt x="14" y="93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2" y="108"/>
                  <a:pt x="2" y="108"/>
                  <a:pt x="2" y="108"/>
                </a:cubicBezTo>
                <a:cubicBezTo>
                  <a:pt x="0" y="108"/>
                  <a:pt x="0" y="108"/>
                  <a:pt x="0" y="110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23"/>
                  <a:pt x="8" y="130"/>
                  <a:pt x="18" y="131"/>
                </a:cubicBezTo>
                <a:cubicBezTo>
                  <a:pt x="18" y="131"/>
                  <a:pt x="18" y="131"/>
                  <a:pt x="18" y="131"/>
                </a:cubicBezTo>
                <a:cubicBezTo>
                  <a:pt x="72" y="131"/>
                  <a:pt x="72" y="131"/>
                  <a:pt x="72" y="131"/>
                </a:cubicBezTo>
                <a:cubicBezTo>
                  <a:pt x="125" y="131"/>
                  <a:pt x="125" y="131"/>
                  <a:pt x="125" y="131"/>
                </a:cubicBezTo>
                <a:cubicBezTo>
                  <a:pt x="179" y="131"/>
                  <a:pt x="179" y="131"/>
                  <a:pt x="179" y="131"/>
                </a:cubicBezTo>
                <a:cubicBezTo>
                  <a:pt x="189" y="131"/>
                  <a:pt x="197" y="123"/>
                  <a:pt x="197" y="113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7" y="108"/>
                  <a:pt x="196" y="108"/>
                  <a:pt x="195" y="108"/>
                </a:cubicBezTo>
                <a:cubicBezTo>
                  <a:pt x="195" y="108"/>
                  <a:pt x="195" y="108"/>
                  <a:pt x="195" y="108"/>
                </a:cubicBezTo>
                <a:cubicBezTo>
                  <a:pt x="182" y="108"/>
                  <a:pt x="182" y="108"/>
                  <a:pt x="182" y="108"/>
                </a:cubicBezTo>
                <a:cubicBezTo>
                  <a:pt x="182" y="93"/>
                  <a:pt x="182" y="93"/>
                  <a:pt x="182" y="93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2" y="18"/>
                  <a:pt x="182" y="18"/>
                  <a:pt x="182" y="18"/>
                </a:cubicBezTo>
                <a:cubicBezTo>
                  <a:pt x="182" y="8"/>
                  <a:pt x="174" y="0"/>
                  <a:pt x="164" y="0"/>
                </a:cubicBezTo>
                <a:cubicBezTo>
                  <a:pt x="33" y="0"/>
                  <a:pt x="33" y="0"/>
                  <a:pt x="33" y="0"/>
                </a:cubicBezTo>
                <a:close/>
                <a:moveTo>
                  <a:pt x="33" y="3"/>
                </a:moveTo>
                <a:cubicBezTo>
                  <a:pt x="164" y="3"/>
                  <a:pt x="164" y="3"/>
                  <a:pt x="164" y="3"/>
                </a:cubicBezTo>
                <a:cubicBezTo>
                  <a:pt x="172" y="3"/>
                  <a:pt x="178" y="10"/>
                  <a:pt x="178" y="18"/>
                </a:cubicBezTo>
                <a:cubicBezTo>
                  <a:pt x="178" y="83"/>
                  <a:pt x="178" y="83"/>
                  <a:pt x="178" y="83"/>
                </a:cubicBezTo>
                <a:cubicBezTo>
                  <a:pt x="178" y="93"/>
                  <a:pt x="178" y="93"/>
                  <a:pt x="178" y="93"/>
                </a:cubicBezTo>
                <a:cubicBezTo>
                  <a:pt x="178" y="108"/>
                  <a:pt x="178" y="108"/>
                  <a:pt x="178" y="108"/>
                </a:cubicBezTo>
                <a:cubicBezTo>
                  <a:pt x="125" y="108"/>
                  <a:pt x="125" y="108"/>
                  <a:pt x="125" y="108"/>
                </a:cubicBezTo>
                <a:cubicBezTo>
                  <a:pt x="86" y="108"/>
                  <a:pt x="86" y="108"/>
                  <a:pt x="86" y="108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18" y="108"/>
                  <a:pt x="18" y="108"/>
                  <a:pt x="18" y="108"/>
                </a:cubicBezTo>
                <a:cubicBezTo>
                  <a:pt x="18" y="93"/>
                  <a:pt x="18" y="93"/>
                  <a:pt x="18" y="93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0"/>
                  <a:pt x="25" y="3"/>
                  <a:pt x="33" y="3"/>
                </a:cubicBezTo>
                <a:close/>
                <a:moveTo>
                  <a:pt x="29" y="13"/>
                </a:moveTo>
                <a:cubicBezTo>
                  <a:pt x="28" y="13"/>
                  <a:pt x="27" y="14"/>
                  <a:pt x="27" y="14"/>
                </a:cubicBezTo>
                <a:cubicBezTo>
                  <a:pt x="27" y="97"/>
                  <a:pt x="27" y="97"/>
                  <a:pt x="27" y="97"/>
                </a:cubicBezTo>
                <a:cubicBezTo>
                  <a:pt x="27" y="98"/>
                  <a:pt x="28" y="99"/>
                  <a:pt x="29" y="99"/>
                </a:cubicBezTo>
                <a:cubicBezTo>
                  <a:pt x="29" y="99"/>
                  <a:pt x="29" y="99"/>
                  <a:pt x="29" y="99"/>
                </a:cubicBezTo>
                <a:cubicBezTo>
                  <a:pt x="168" y="99"/>
                  <a:pt x="168" y="99"/>
                  <a:pt x="168" y="99"/>
                </a:cubicBezTo>
                <a:cubicBezTo>
                  <a:pt x="169" y="99"/>
                  <a:pt x="170" y="98"/>
                  <a:pt x="170" y="97"/>
                </a:cubicBezTo>
                <a:cubicBezTo>
                  <a:pt x="170" y="97"/>
                  <a:pt x="170" y="97"/>
                  <a:pt x="170" y="97"/>
                </a:cubicBezTo>
                <a:cubicBezTo>
                  <a:pt x="170" y="14"/>
                  <a:pt x="170" y="14"/>
                  <a:pt x="170" y="14"/>
                </a:cubicBezTo>
                <a:cubicBezTo>
                  <a:pt x="170" y="13"/>
                  <a:pt x="169" y="13"/>
                  <a:pt x="168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3"/>
                  <a:pt x="29" y="13"/>
                  <a:pt x="29" y="13"/>
                </a:cubicBezTo>
                <a:close/>
                <a:moveTo>
                  <a:pt x="31" y="16"/>
                </a:moveTo>
                <a:cubicBezTo>
                  <a:pt x="166" y="16"/>
                  <a:pt x="166" y="16"/>
                  <a:pt x="166" y="16"/>
                </a:cubicBezTo>
                <a:cubicBezTo>
                  <a:pt x="166" y="95"/>
                  <a:pt x="166" y="95"/>
                  <a:pt x="166" y="95"/>
                </a:cubicBezTo>
                <a:cubicBezTo>
                  <a:pt x="31" y="95"/>
                  <a:pt x="31" y="95"/>
                  <a:pt x="31" y="95"/>
                </a:cubicBezTo>
                <a:lnTo>
                  <a:pt x="31" y="16"/>
                </a:lnTo>
                <a:close/>
                <a:moveTo>
                  <a:pt x="4" y="112"/>
                </a:moveTo>
                <a:cubicBezTo>
                  <a:pt x="70" y="112"/>
                  <a:pt x="70" y="112"/>
                  <a:pt x="70" y="112"/>
                </a:cubicBezTo>
                <a:cubicBezTo>
                  <a:pt x="70" y="116"/>
                  <a:pt x="74" y="119"/>
                  <a:pt x="79" y="120"/>
                </a:cubicBezTo>
                <a:cubicBezTo>
                  <a:pt x="79" y="120"/>
                  <a:pt x="79" y="120"/>
                  <a:pt x="79" y="120"/>
                </a:cubicBezTo>
                <a:cubicBezTo>
                  <a:pt x="92" y="120"/>
                  <a:pt x="92" y="120"/>
                  <a:pt x="92" y="120"/>
                </a:cubicBezTo>
                <a:cubicBezTo>
                  <a:pt x="101" y="120"/>
                  <a:pt x="101" y="120"/>
                  <a:pt x="101" y="120"/>
                </a:cubicBezTo>
                <a:cubicBezTo>
                  <a:pt x="118" y="120"/>
                  <a:pt x="118" y="120"/>
                  <a:pt x="118" y="120"/>
                </a:cubicBezTo>
                <a:cubicBezTo>
                  <a:pt x="123" y="120"/>
                  <a:pt x="126" y="116"/>
                  <a:pt x="127" y="112"/>
                </a:cubicBezTo>
                <a:cubicBezTo>
                  <a:pt x="193" y="112"/>
                  <a:pt x="193" y="112"/>
                  <a:pt x="193" y="112"/>
                </a:cubicBezTo>
                <a:cubicBezTo>
                  <a:pt x="193" y="113"/>
                  <a:pt x="193" y="113"/>
                  <a:pt x="193" y="113"/>
                </a:cubicBezTo>
                <a:cubicBezTo>
                  <a:pt x="193" y="121"/>
                  <a:pt x="187" y="127"/>
                  <a:pt x="179" y="127"/>
                </a:cubicBezTo>
                <a:cubicBezTo>
                  <a:pt x="125" y="127"/>
                  <a:pt x="125" y="127"/>
                  <a:pt x="125" y="127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18" y="127"/>
                  <a:pt x="18" y="127"/>
                  <a:pt x="18" y="127"/>
                </a:cubicBezTo>
                <a:cubicBezTo>
                  <a:pt x="18" y="127"/>
                  <a:pt x="18" y="127"/>
                  <a:pt x="18" y="127"/>
                </a:cubicBezTo>
                <a:cubicBezTo>
                  <a:pt x="10" y="126"/>
                  <a:pt x="4" y="121"/>
                  <a:pt x="4" y="113"/>
                </a:cubicBezTo>
                <a:lnTo>
                  <a:pt x="4" y="112"/>
                </a:lnTo>
                <a:close/>
                <a:moveTo>
                  <a:pt x="74" y="112"/>
                </a:moveTo>
                <a:cubicBezTo>
                  <a:pt x="123" y="112"/>
                  <a:pt x="123" y="112"/>
                  <a:pt x="123" y="112"/>
                </a:cubicBezTo>
                <a:cubicBezTo>
                  <a:pt x="122" y="114"/>
                  <a:pt x="120" y="116"/>
                  <a:pt x="118" y="116"/>
                </a:cubicBezTo>
                <a:cubicBezTo>
                  <a:pt x="101" y="116"/>
                  <a:pt x="101" y="116"/>
                  <a:pt x="101" y="116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6" y="116"/>
                  <a:pt x="74" y="114"/>
                  <a:pt x="74" y="112"/>
                </a:cubicBezTo>
                <a:close/>
              </a:path>
            </a:pathLst>
          </a:custGeom>
          <a:solidFill>
            <a:schemeClr val="tx2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6" name="Elbow Connector 115"/>
          <p:cNvCxnSpPr>
            <a:endCxn id="109" idx="3"/>
          </p:cNvCxnSpPr>
          <p:nvPr/>
        </p:nvCxnSpPr>
        <p:spPr>
          <a:xfrm rot="5400000">
            <a:off x="7538339" y="1766826"/>
            <a:ext cx="425651" cy="227472"/>
          </a:xfrm>
          <a:prstGeom prst="bentConnector2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endCxn id="109" idx="1"/>
          </p:cNvCxnSpPr>
          <p:nvPr/>
        </p:nvCxnSpPr>
        <p:spPr>
          <a:xfrm rot="16200000" flipH="1">
            <a:off x="6515520" y="1768921"/>
            <a:ext cx="425647" cy="223285"/>
          </a:xfrm>
          <a:prstGeom prst="bentConnector2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02" idx="3"/>
            <a:endCxn id="106" idx="1"/>
          </p:cNvCxnSpPr>
          <p:nvPr/>
        </p:nvCxnSpPr>
        <p:spPr>
          <a:xfrm>
            <a:off x="7020624" y="1460377"/>
            <a:ext cx="437674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Down Arrow 139"/>
          <p:cNvSpPr/>
          <p:nvPr/>
        </p:nvSpPr>
        <p:spPr>
          <a:xfrm>
            <a:off x="1940485" y="2467894"/>
            <a:ext cx="240027" cy="763577"/>
          </a:xfrm>
          <a:prstGeom prst="downArrow">
            <a:avLst>
              <a:gd name="adj1" fmla="val 50000"/>
              <a:gd name="adj2" fmla="val 74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4000">
                <a:srgbClr val="CBECF9"/>
              </a:gs>
              <a:gs pos="60000">
                <a:srgbClr val="B3E2F7"/>
              </a:gs>
              <a:gs pos="100000">
                <a:srgbClr val="9AD8F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Down Arrow 140"/>
          <p:cNvSpPr/>
          <p:nvPr/>
        </p:nvSpPr>
        <p:spPr>
          <a:xfrm>
            <a:off x="6983557" y="2938487"/>
            <a:ext cx="252280" cy="291625"/>
          </a:xfrm>
          <a:prstGeom prst="downArrow">
            <a:avLst>
              <a:gd name="adj1" fmla="val 50000"/>
              <a:gd name="adj2" fmla="val 7485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759995" y="3214674"/>
            <a:ext cx="2695812" cy="3312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 Vinci Payer Data Exchange</a:t>
            </a:r>
            <a:br>
              <a:rPr lang="en-US" sz="900" b="1" dirty="0">
                <a:solidFill>
                  <a:prstClr val="white"/>
                </a:solidFill>
                <a:latin typeface="Arial"/>
              </a:rPr>
            </a:br>
            <a:r>
              <a:rPr lang="en-US" sz="900" b="1" dirty="0">
                <a:solidFill>
                  <a:prstClr val="white"/>
                </a:solidFill>
                <a:latin typeface="Arial"/>
              </a:rPr>
              <a:t>(PDex) using US Core 3.1.1 or 6.1.0**</a:t>
            </a:r>
          </a:p>
        </p:txBody>
      </p:sp>
      <p:sp>
        <p:nvSpPr>
          <p:cNvPr id="144" name="Content Placeholder 2"/>
          <p:cNvSpPr txBox="1">
            <a:spLocks/>
          </p:cNvSpPr>
          <p:nvPr/>
        </p:nvSpPr>
        <p:spPr>
          <a:xfrm>
            <a:off x="6684914" y="4100706"/>
            <a:ext cx="1498806" cy="452295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lvl="1" indent="-127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‒"/>
            </a:pPr>
            <a:r>
              <a:rPr lang="en-US" sz="800" dirty="0"/>
              <a:t>Practitioner</a:t>
            </a:r>
          </a:p>
          <a:p>
            <a:pPr marL="288925" lvl="1" indent="-127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‒"/>
            </a:pPr>
            <a:r>
              <a:rPr lang="en-US" sz="800" dirty="0"/>
              <a:t>Practitioner Role</a:t>
            </a:r>
          </a:p>
          <a:p>
            <a:pPr marL="288925" lvl="1" indent="-127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‒"/>
            </a:pPr>
            <a:r>
              <a:rPr lang="en-US" sz="800" dirty="0"/>
              <a:t>Location</a:t>
            </a:r>
          </a:p>
        </p:txBody>
      </p:sp>
      <p:sp>
        <p:nvSpPr>
          <p:cNvPr id="145" name="Down Arrow 144"/>
          <p:cNvSpPr/>
          <p:nvPr/>
        </p:nvSpPr>
        <p:spPr>
          <a:xfrm rot="5400000">
            <a:off x="5366007" y="3144923"/>
            <a:ext cx="245304" cy="472623"/>
          </a:xfrm>
          <a:prstGeom prst="downArrow">
            <a:avLst>
              <a:gd name="adj1" fmla="val 50000"/>
              <a:gd name="adj2" fmla="val 7485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Down Arrow 145"/>
          <p:cNvSpPr/>
          <p:nvPr/>
        </p:nvSpPr>
        <p:spPr>
          <a:xfrm rot="16200000" flipH="1">
            <a:off x="3577768" y="3137175"/>
            <a:ext cx="245304" cy="472623"/>
          </a:xfrm>
          <a:prstGeom prst="downArrow">
            <a:avLst>
              <a:gd name="adj1" fmla="val 50000"/>
              <a:gd name="adj2" fmla="val 74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4000">
                <a:srgbClr val="B3E2F7"/>
              </a:gs>
              <a:gs pos="100000">
                <a:srgbClr val="9AD8F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 rot="16200000" flipH="1">
            <a:off x="3569627" y="3575758"/>
            <a:ext cx="245304" cy="472623"/>
          </a:xfrm>
          <a:prstGeom prst="downArrow">
            <a:avLst>
              <a:gd name="adj1" fmla="val 50000"/>
              <a:gd name="adj2" fmla="val 74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4000">
                <a:srgbClr val="B3E2F7"/>
              </a:gs>
              <a:gs pos="100000">
                <a:srgbClr val="9AD8F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/>
          <p:cNvSpPr/>
          <p:nvPr/>
        </p:nvSpPr>
        <p:spPr>
          <a:xfrm rot="16200000" flipH="1">
            <a:off x="3575445" y="4014341"/>
            <a:ext cx="245304" cy="472623"/>
          </a:xfrm>
          <a:prstGeom prst="downArrow">
            <a:avLst>
              <a:gd name="adj1" fmla="val 50000"/>
              <a:gd name="adj2" fmla="val 74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4000">
                <a:srgbClr val="B3E2F7"/>
              </a:gs>
              <a:gs pos="100000">
                <a:srgbClr val="9AD8F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77072" y="942456"/>
            <a:ext cx="2945592" cy="151378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957574" y="960888"/>
            <a:ext cx="2368085" cy="43858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Payer Clinical Systems</a:t>
            </a:r>
          </a:p>
          <a:p>
            <a:pPr algn="ctr"/>
            <a:r>
              <a:rPr lang="en-US" sz="1050" dirty="0">
                <a:solidFill>
                  <a:schemeClr val="tx2"/>
                </a:solidFill>
              </a:rPr>
              <a:t>(From Providers / EHRs)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109456" y="935476"/>
            <a:ext cx="2252761" cy="20176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339420" y="960698"/>
            <a:ext cx="1933191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Payer Claims Systems</a:t>
            </a:r>
          </a:p>
        </p:txBody>
      </p:sp>
      <p:sp>
        <p:nvSpPr>
          <p:cNvPr id="130" name="Down Arrow 129"/>
          <p:cNvSpPr/>
          <p:nvPr/>
        </p:nvSpPr>
        <p:spPr>
          <a:xfrm rot="16200000" flipH="1" flipV="1">
            <a:off x="3875766" y="1160235"/>
            <a:ext cx="289868" cy="641908"/>
          </a:xfrm>
          <a:prstGeom prst="downArrow">
            <a:avLst>
              <a:gd name="adj1" fmla="val 50000"/>
              <a:gd name="adj2" fmla="val 74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4000">
                <a:srgbClr val="B3E2F7"/>
              </a:gs>
              <a:gs pos="100000">
                <a:srgbClr val="9AD8F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9DC242-B9B1-4A9B-A80D-DAF9DD79ED4C}"/>
              </a:ext>
            </a:extLst>
          </p:cNvPr>
          <p:cNvSpPr txBox="1"/>
          <p:nvPr/>
        </p:nvSpPr>
        <p:spPr>
          <a:xfrm>
            <a:off x="3914890" y="4353570"/>
            <a:ext cx="1337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* Payer to Payer and Provider Access will use FHIR data and APIs.</a:t>
            </a:r>
          </a:p>
          <a:p>
            <a:r>
              <a:rPr lang="en-US" sz="800" i="1" dirty="0"/>
              <a:t>** US Core 6.1.0 add </a:t>
            </a:r>
            <a:r>
              <a:rPr lang="en-US" sz="800" i="1"/>
              <a:t>additional profiles.</a:t>
            </a:r>
            <a:endParaRPr lang="en-US" sz="800" i="1" dirty="0"/>
          </a:p>
        </p:txBody>
      </p:sp>
      <p:sp>
        <p:nvSpPr>
          <p:cNvPr id="132" name="Rectangle 131"/>
          <p:cNvSpPr/>
          <p:nvPr/>
        </p:nvSpPr>
        <p:spPr>
          <a:xfrm>
            <a:off x="4080086" y="1053345"/>
            <a:ext cx="1487564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Payer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9DC242-B9B1-4A9B-A80D-DAF9DD79ED4C}"/>
              </a:ext>
            </a:extLst>
          </p:cNvPr>
          <p:cNvSpPr txBox="1"/>
          <p:nvPr/>
        </p:nvSpPr>
        <p:spPr>
          <a:xfrm>
            <a:off x="2291969" y="2614001"/>
            <a:ext cx="3817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/>
              <a:t>Claims clinical data (diagnosis, procedure, drug codes) to </a:t>
            </a:r>
            <a:r>
              <a:rPr lang="en-US" sz="900" b="1" i="1" dirty="0" err="1"/>
              <a:t>PDex</a:t>
            </a:r>
            <a:endParaRPr lang="en-US" sz="900" b="1" i="1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D8EAF0D-E200-484B-809B-C5C441088E60}"/>
              </a:ext>
            </a:extLst>
          </p:cNvPr>
          <p:cNvSpPr/>
          <p:nvPr/>
        </p:nvSpPr>
        <p:spPr>
          <a:xfrm>
            <a:off x="7252588" y="2490937"/>
            <a:ext cx="816335" cy="325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Claims – Financial Data</a:t>
            </a:r>
          </a:p>
        </p:txBody>
      </p:sp>
      <p:sp>
        <p:nvSpPr>
          <p:cNvPr id="115" name="Freeform 82"/>
          <p:cNvSpPr>
            <a:spLocks noEditPoints="1"/>
          </p:cNvSpPr>
          <p:nvPr/>
        </p:nvSpPr>
        <p:spPr bwMode="auto">
          <a:xfrm>
            <a:off x="4449410" y="1407666"/>
            <a:ext cx="733785" cy="540993"/>
          </a:xfrm>
          <a:custGeom>
            <a:avLst/>
            <a:gdLst>
              <a:gd name="T0" fmla="*/ 48 w 180"/>
              <a:gd name="T1" fmla="*/ 1 h 132"/>
              <a:gd name="T2" fmla="*/ 48 w 180"/>
              <a:gd name="T3" fmla="*/ 27 h 132"/>
              <a:gd name="T4" fmla="*/ 13 w 180"/>
              <a:gd name="T5" fmla="*/ 29 h 132"/>
              <a:gd name="T6" fmla="*/ 9 w 180"/>
              <a:gd name="T7" fmla="*/ 30 h 132"/>
              <a:gd name="T8" fmla="*/ 9 w 180"/>
              <a:gd name="T9" fmla="*/ 125 h 132"/>
              <a:gd name="T10" fmla="*/ 2 w 180"/>
              <a:gd name="T11" fmla="*/ 127 h 132"/>
              <a:gd name="T12" fmla="*/ 0 w 180"/>
              <a:gd name="T13" fmla="*/ 130 h 132"/>
              <a:gd name="T14" fmla="*/ 178 w 180"/>
              <a:gd name="T15" fmla="*/ 132 h 132"/>
              <a:gd name="T16" fmla="*/ 180 w 180"/>
              <a:gd name="T17" fmla="*/ 129 h 132"/>
              <a:gd name="T18" fmla="*/ 174 w 180"/>
              <a:gd name="T19" fmla="*/ 127 h 132"/>
              <a:gd name="T20" fmla="*/ 172 w 180"/>
              <a:gd name="T21" fmla="*/ 33 h 132"/>
              <a:gd name="T22" fmla="*/ 171 w 180"/>
              <a:gd name="T23" fmla="*/ 29 h 132"/>
              <a:gd name="T24" fmla="*/ 135 w 180"/>
              <a:gd name="T25" fmla="*/ 29 h 132"/>
              <a:gd name="T26" fmla="*/ 133 w 180"/>
              <a:gd name="T27" fmla="*/ 4 h 132"/>
              <a:gd name="T28" fmla="*/ 131 w 180"/>
              <a:gd name="T29" fmla="*/ 0 h 132"/>
              <a:gd name="T30" fmla="*/ 52 w 180"/>
              <a:gd name="T31" fmla="*/ 0 h 132"/>
              <a:gd name="T32" fmla="*/ 53 w 180"/>
              <a:gd name="T33" fmla="*/ 6 h 132"/>
              <a:gd name="T34" fmla="*/ 126 w 180"/>
              <a:gd name="T35" fmla="*/ 4 h 132"/>
              <a:gd name="T36" fmla="*/ 128 w 180"/>
              <a:gd name="T37" fmla="*/ 125 h 132"/>
              <a:gd name="T38" fmla="*/ 120 w 180"/>
              <a:gd name="T39" fmla="*/ 127 h 132"/>
              <a:gd name="T40" fmla="*/ 118 w 180"/>
              <a:gd name="T41" fmla="*/ 86 h 132"/>
              <a:gd name="T42" fmla="*/ 117 w 180"/>
              <a:gd name="T43" fmla="*/ 81 h 132"/>
              <a:gd name="T44" fmla="*/ 67 w 180"/>
              <a:gd name="T45" fmla="*/ 81 h 132"/>
              <a:gd name="T46" fmla="*/ 62 w 180"/>
              <a:gd name="T47" fmla="*/ 82 h 132"/>
              <a:gd name="T48" fmla="*/ 62 w 180"/>
              <a:gd name="T49" fmla="*/ 125 h 132"/>
              <a:gd name="T50" fmla="*/ 55 w 180"/>
              <a:gd name="T51" fmla="*/ 127 h 132"/>
              <a:gd name="T52" fmla="*/ 53 w 180"/>
              <a:gd name="T53" fmla="*/ 6 h 132"/>
              <a:gd name="T54" fmla="*/ 15 w 180"/>
              <a:gd name="T55" fmla="*/ 34 h 132"/>
              <a:gd name="T56" fmla="*/ 48 w 180"/>
              <a:gd name="T57" fmla="*/ 36 h 132"/>
              <a:gd name="T58" fmla="*/ 46 w 180"/>
              <a:gd name="T59" fmla="*/ 127 h 132"/>
              <a:gd name="T60" fmla="*/ 13 w 180"/>
              <a:gd name="T61" fmla="*/ 125 h 132"/>
              <a:gd name="T62" fmla="*/ 133 w 180"/>
              <a:gd name="T63" fmla="*/ 36 h 132"/>
              <a:gd name="T64" fmla="*/ 165 w 180"/>
              <a:gd name="T65" fmla="*/ 34 h 132"/>
              <a:gd name="T66" fmla="*/ 167 w 180"/>
              <a:gd name="T67" fmla="*/ 125 h 132"/>
              <a:gd name="T68" fmla="*/ 135 w 180"/>
              <a:gd name="T69" fmla="*/ 127 h 132"/>
              <a:gd name="T70" fmla="*/ 133 w 180"/>
              <a:gd name="T71" fmla="*/ 36 h 132"/>
              <a:gd name="T72" fmla="*/ 69 w 180"/>
              <a:gd name="T73" fmla="*/ 86 h 132"/>
              <a:gd name="T74" fmla="*/ 88 w 180"/>
              <a:gd name="T75" fmla="*/ 88 h 132"/>
              <a:gd name="T76" fmla="*/ 86 w 180"/>
              <a:gd name="T77" fmla="*/ 127 h 132"/>
              <a:gd name="T78" fmla="*/ 67 w 180"/>
              <a:gd name="T79" fmla="*/ 125 h 132"/>
              <a:gd name="T80" fmla="*/ 93 w 180"/>
              <a:gd name="T81" fmla="*/ 88 h 132"/>
              <a:gd name="T82" fmla="*/ 112 w 180"/>
              <a:gd name="T83" fmla="*/ 86 h 132"/>
              <a:gd name="T84" fmla="*/ 114 w 180"/>
              <a:gd name="T85" fmla="*/ 125 h 132"/>
              <a:gd name="T86" fmla="*/ 95 w 180"/>
              <a:gd name="T87" fmla="*/ 127 h 132"/>
              <a:gd name="T88" fmla="*/ 93 w 180"/>
              <a:gd name="T89" fmla="*/ 8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0" h="132">
                <a:moveTo>
                  <a:pt x="49" y="0"/>
                </a:moveTo>
                <a:cubicBezTo>
                  <a:pt x="49" y="0"/>
                  <a:pt x="48" y="0"/>
                  <a:pt x="48" y="1"/>
                </a:cubicBezTo>
                <a:cubicBezTo>
                  <a:pt x="48" y="1"/>
                  <a:pt x="48" y="3"/>
                  <a:pt x="48" y="4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8"/>
                  <a:pt x="47" y="29"/>
                  <a:pt x="46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2" y="29"/>
                  <a:pt x="10" y="29"/>
                  <a:pt x="10" y="29"/>
                </a:cubicBezTo>
                <a:cubicBezTo>
                  <a:pt x="9" y="29"/>
                  <a:pt x="9" y="29"/>
                  <a:pt x="9" y="30"/>
                </a:cubicBezTo>
                <a:cubicBezTo>
                  <a:pt x="9" y="31"/>
                  <a:pt x="9" y="32"/>
                  <a:pt x="9" y="33"/>
                </a:cubicBezTo>
                <a:cubicBezTo>
                  <a:pt x="9" y="125"/>
                  <a:pt x="9" y="125"/>
                  <a:pt x="9" y="125"/>
                </a:cubicBezTo>
                <a:cubicBezTo>
                  <a:pt x="9" y="126"/>
                  <a:pt x="8" y="127"/>
                  <a:pt x="7" y="127"/>
                </a:cubicBezTo>
                <a:cubicBezTo>
                  <a:pt x="2" y="127"/>
                  <a:pt x="2" y="127"/>
                  <a:pt x="2" y="127"/>
                </a:cubicBezTo>
                <a:cubicBezTo>
                  <a:pt x="1" y="127"/>
                  <a:pt x="0" y="128"/>
                  <a:pt x="0" y="129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31"/>
                  <a:pt x="1" y="132"/>
                  <a:pt x="2" y="132"/>
                </a:cubicBezTo>
                <a:cubicBezTo>
                  <a:pt x="178" y="132"/>
                  <a:pt x="178" y="132"/>
                  <a:pt x="178" y="132"/>
                </a:cubicBezTo>
                <a:cubicBezTo>
                  <a:pt x="180" y="132"/>
                  <a:pt x="180" y="131"/>
                  <a:pt x="180" y="130"/>
                </a:cubicBezTo>
                <a:cubicBezTo>
                  <a:pt x="180" y="129"/>
                  <a:pt x="180" y="129"/>
                  <a:pt x="180" y="129"/>
                </a:cubicBezTo>
                <a:cubicBezTo>
                  <a:pt x="180" y="128"/>
                  <a:pt x="180" y="127"/>
                  <a:pt x="178" y="127"/>
                </a:cubicBezTo>
                <a:cubicBezTo>
                  <a:pt x="174" y="127"/>
                  <a:pt x="174" y="127"/>
                  <a:pt x="174" y="127"/>
                </a:cubicBezTo>
                <a:cubicBezTo>
                  <a:pt x="173" y="127"/>
                  <a:pt x="172" y="126"/>
                  <a:pt x="172" y="125"/>
                </a:cubicBezTo>
                <a:cubicBezTo>
                  <a:pt x="172" y="33"/>
                  <a:pt x="172" y="33"/>
                  <a:pt x="172" y="33"/>
                </a:cubicBezTo>
                <a:cubicBezTo>
                  <a:pt x="172" y="32"/>
                  <a:pt x="172" y="31"/>
                  <a:pt x="172" y="30"/>
                </a:cubicBezTo>
                <a:cubicBezTo>
                  <a:pt x="172" y="29"/>
                  <a:pt x="171" y="29"/>
                  <a:pt x="171" y="29"/>
                </a:cubicBezTo>
                <a:cubicBezTo>
                  <a:pt x="170" y="29"/>
                  <a:pt x="169" y="29"/>
                  <a:pt x="168" y="29"/>
                </a:cubicBezTo>
                <a:cubicBezTo>
                  <a:pt x="135" y="29"/>
                  <a:pt x="135" y="29"/>
                  <a:pt x="135" y="29"/>
                </a:cubicBezTo>
                <a:cubicBezTo>
                  <a:pt x="133" y="29"/>
                  <a:pt x="133" y="28"/>
                  <a:pt x="133" y="27"/>
                </a:cubicBezTo>
                <a:cubicBezTo>
                  <a:pt x="133" y="4"/>
                  <a:pt x="133" y="4"/>
                  <a:pt x="133" y="4"/>
                </a:cubicBezTo>
                <a:cubicBezTo>
                  <a:pt x="133" y="3"/>
                  <a:pt x="133" y="1"/>
                  <a:pt x="133" y="1"/>
                </a:cubicBezTo>
                <a:cubicBezTo>
                  <a:pt x="133" y="0"/>
                  <a:pt x="132" y="0"/>
                  <a:pt x="131" y="0"/>
                </a:cubicBezTo>
                <a:cubicBezTo>
                  <a:pt x="131" y="0"/>
                  <a:pt x="129" y="0"/>
                  <a:pt x="128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0"/>
                  <a:pt x="49" y="0"/>
                </a:cubicBezTo>
                <a:close/>
                <a:moveTo>
                  <a:pt x="53" y="6"/>
                </a:moveTo>
                <a:cubicBezTo>
                  <a:pt x="53" y="5"/>
                  <a:pt x="54" y="4"/>
                  <a:pt x="55" y="4"/>
                </a:cubicBezTo>
                <a:cubicBezTo>
                  <a:pt x="126" y="4"/>
                  <a:pt x="126" y="4"/>
                  <a:pt x="126" y="4"/>
                </a:cubicBezTo>
                <a:cubicBezTo>
                  <a:pt x="127" y="4"/>
                  <a:pt x="128" y="5"/>
                  <a:pt x="128" y="6"/>
                </a:cubicBezTo>
                <a:cubicBezTo>
                  <a:pt x="128" y="125"/>
                  <a:pt x="128" y="125"/>
                  <a:pt x="128" y="125"/>
                </a:cubicBezTo>
                <a:cubicBezTo>
                  <a:pt x="128" y="126"/>
                  <a:pt x="127" y="127"/>
                  <a:pt x="126" y="127"/>
                </a:cubicBezTo>
                <a:cubicBezTo>
                  <a:pt x="120" y="127"/>
                  <a:pt x="120" y="127"/>
                  <a:pt x="120" y="127"/>
                </a:cubicBezTo>
                <a:cubicBezTo>
                  <a:pt x="119" y="127"/>
                  <a:pt x="118" y="126"/>
                  <a:pt x="118" y="125"/>
                </a:cubicBezTo>
                <a:cubicBezTo>
                  <a:pt x="118" y="86"/>
                  <a:pt x="118" y="86"/>
                  <a:pt x="118" y="86"/>
                </a:cubicBezTo>
                <a:cubicBezTo>
                  <a:pt x="118" y="84"/>
                  <a:pt x="118" y="83"/>
                  <a:pt x="118" y="82"/>
                </a:cubicBezTo>
                <a:cubicBezTo>
                  <a:pt x="118" y="82"/>
                  <a:pt x="118" y="81"/>
                  <a:pt x="117" y="81"/>
                </a:cubicBezTo>
                <a:cubicBezTo>
                  <a:pt x="117" y="81"/>
                  <a:pt x="115" y="81"/>
                  <a:pt x="114" y="81"/>
                </a:cubicBezTo>
                <a:cubicBezTo>
                  <a:pt x="67" y="81"/>
                  <a:pt x="67" y="81"/>
                  <a:pt x="67" y="81"/>
                </a:cubicBezTo>
                <a:cubicBezTo>
                  <a:pt x="65" y="81"/>
                  <a:pt x="64" y="81"/>
                  <a:pt x="63" y="81"/>
                </a:cubicBezTo>
                <a:cubicBezTo>
                  <a:pt x="63" y="81"/>
                  <a:pt x="62" y="82"/>
                  <a:pt x="62" y="82"/>
                </a:cubicBezTo>
                <a:cubicBezTo>
                  <a:pt x="62" y="83"/>
                  <a:pt x="62" y="84"/>
                  <a:pt x="62" y="86"/>
                </a:cubicBezTo>
                <a:cubicBezTo>
                  <a:pt x="62" y="125"/>
                  <a:pt x="62" y="125"/>
                  <a:pt x="62" y="125"/>
                </a:cubicBezTo>
                <a:cubicBezTo>
                  <a:pt x="62" y="126"/>
                  <a:pt x="61" y="127"/>
                  <a:pt x="60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4" y="127"/>
                  <a:pt x="53" y="126"/>
                  <a:pt x="53" y="125"/>
                </a:cubicBezTo>
                <a:lnTo>
                  <a:pt x="53" y="6"/>
                </a:lnTo>
                <a:close/>
                <a:moveTo>
                  <a:pt x="13" y="36"/>
                </a:moveTo>
                <a:cubicBezTo>
                  <a:pt x="13" y="34"/>
                  <a:pt x="14" y="34"/>
                  <a:pt x="15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7" y="34"/>
                  <a:pt x="48" y="34"/>
                  <a:pt x="48" y="36"/>
                </a:cubicBezTo>
                <a:cubicBezTo>
                  <a:pt x="48" y="125"/>
                  <a:pt x="48" y="125"/>
                  <a:pt x="48" y="125"/>
                </a:cubicBezTo>
                <a:cubicBezTo>
                  <a:pt x="48" y="126"/>
                  <a:pt x="47" y="127"/>
                  <a:pt x="46" y="127"/>
                </a:cubicBezTo>
                <a:cubicBezTo>
                  <a:pt x="15" y="127"/>
                  <a:pt x="15" y="127"/>
                  <a:pt x="15" y="127"/>
                </a:cubicBezTo>
                <a:cubicBezTo>
                  <a:pt x="14" y="127"/>
                  <a:pt x="13" y="126"/>
                  <a:pt x="13" y="125"/>
                </a:cubicBezTo>
                <a:lnTo>
                  <a:pt x="13" y="36"/>
                </a:lnTo>
                <a:close/>
                <a:moveTo>
                  <a:pt x="133" y="36"/>
                </a:moveTo>
                <a:cubicBezTo>
                  <a:pt x="133" y="34"/>
                  <a:pt x="133" y="34"/>
                  <a:pt x="135" y="34"/>
                </a:cubicBezTo>
                <a:cubicBezTo>
                  <a:pt x="165" y="34"/>
                  <a:pt x="165" y="34"/>
                  <a:pt x="165" y="34"/>
                </a:cubicBezTo>
                <a:cubicBezTo>
                  <a:pt x="166" y="34"/>
                  <a:pt x="167" y="34"/>
                  <a:pt x="167" y="36"/>
                </a:cubicBezTo>
                <a:cubicBezTo>
                  <a:pt x="167" y="125"/>
                  <a:pt x="167" y="125"/>
                  <a:pt x="167" y="125"/>
                </a:cubicBezTo>
                <a:cubicBezTo>
                  <a:pt x="167" y="126"/>
                  <a:pt x="166" y="127"/>
                  <a:pt x="165" y="127"/>
                </a:cubicBezTo>
                <a:cubicBezTo>
                  <a:pt x="135" y="127"/>
                  <a:pt x="135" y="127"/>
                  <a:pt x="135" y="127"/>
                </a:cubicBezTo>
                <a:cubicBezTo>
                  <a:pt x="133" y="127"/>
                  <a:pt x="133" y="126"/>
                  <a:pt x="133" y="125"/>
                </a:cubicBezTo>
                <a:lnTo>
                  <a:pt x="133" y="36"/>
                </a:lnTo>
                <a:close/>
                <a:moveTo>
                  <a:pt x="67" y="88"/>
                </a:moveTo>
                <a:cubicBezTo>
                  <a:pt x="67" y="87"/>
                  <a:pt x="68" y="86"/>
                  <a:pt x="69" y="86"/>
                </a:cubicBezTo>
                <a:cubicBezTo>
                  <a:pt x="86" y="86"/>
                  <a:pt x="86" y="86"/>
                  <a:pt x="86" y="86"/>
                </a:cubicBezTo>
                <a:cubicBezTo>
                  <a:pt x="87" y="86"/>
                  <a:pt x="88" y="87"/>
                  <a:pt x="88" y="88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88" y="126"/>
                  <a:pt x="87" y="127"/>
                  <a:pt x="86" y="127"/>
                </a:cubicBezTo>
                <a:cubicBezTo>
                  <a:pt x="69" y="127"/>
                  <a:pt x="69" y="127"/>
                  <a:pt x="69" y="127"/>
                </a:cubicBezTo>
                <a:cubicBezTo>
                  <a:pt x="68" y="127"/>
                  <a:pt x="67" y="126"/>
                  <a:pt x="67" y="125"/>
                </a:cubicBezTo>
                <a:lnTo>
                  <a:pt x="67" y="88"/>
                </a:lnTo>
                <a:close/>
                <a:moveTo>
                  <a:pt x="93" y="88"/>
                </a:moveTo>
                <a:cubicBezTo>
                  <a:pt x="93" y="87"/>
                  <a:pt x="94" y="86"/>
                  <a:pt x="95" y="86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13" y="86"/>
                  <a:pt x="114" y="87"/>
                  <a:pt x="114" y="88"/>
                </a:cubicBezTo>
                <a:cubicBezTo>
                  <a:pt x="114" y="125"/>
                  <a:pt x="114" y="125"/>
                  <a:pt x="114" y="125"/>
                </a:cubicBezTo>
                <a:cubicBezTo>
                  <a:pt x="114" y="126"/>
                  <a:pt x="113" y="127"/>
                  <a:pt x="112" y="127"/>
                </a:cubicBezTo>
                <a:cubicBezTo>
                  <a:pt x="95" y="127"/>
                  <a:pt x="95" y="127"/>
                  <a:pt x="95" y="127"/>
                </a:cubicBezTo>
                <a:cubicBezTo>
                  <a:pt x="94" y="127"/>
                  <a:pt x="93" y="126"/>
                  <a:pt x="93" y="125"/>
                </a:cubicBezTo>
                <a:lnTo>
                  <a:pt x="93" y="8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002670" y="1406525"/>
            <a:ext cx="339725" cy="449263"/>
            <a:chOff x="1156" y="886"/>
            <a:chExt cx="214" cy="283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56" y="886"/>
              <a:ext cx="21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155" y="886"/>
              <a:ext cx="215" cy="283"/>
            </a:xfrm>
            <a:custGeom>
              <a:avLst/>
              <a:gdLst>
                <a:gd name="T0" fmla="*/ 121 w 145"/>
                <a:gd name="T1" fmla="*/ 93 h 192"/>
                <a:gd name="T2" fmla="*/ 96 w 145"/>
                <a:gd name="T3" fmla="*/ 118 h 192"/>
                <a:gd name="T4" fmla="*/ 117 w 145"/>
                <a:gd name="T5" fmla="*/ 142 h 192"/>
                <a:gd name="T6" fmla="*/ 117 w 145"/>
                <a:gd name="T7" fmla="*/ 153 h 192"/>
                <a:gd name="T8" fmla="*/ 85 w 145"/>
                <a:gd name="T9" fmla="*/ 185 h 192"/>
                <a:gd name="T10" fmla="*/ 62 w 145"/>
                <a:gd name="T11" fmla="*/ 176 h 192"/>
                <a:gd name="T12" fmla="*/ 53 w 145"/>
                <a:gd name="T13" fmla="*/ 153 h 192"/>
                <a:gd name="T14" fmla="*/ 53 w 145"/>
                <a:gd name="T15" fmla="*/ 131 h 192"/>
                <a:gd name="T16" fmla="*/ 82 w 145"/>
                <a:gd name="T17" fmla="*/ 113 h 192"/>
                <a:gd name="T18" fmla="*/ 83 w 145"/>
                <a:gd name="T19" fmla="*/ 112 h 192"/>
                <a:gd name="T20" fmla="*/ 99 w 145"/>
                <a:gd name="T21" fmla="*/ 74 h 192"/>
                <a:gd name="T22" fmla="*/ 99 w 145"/>
                <a:gd name="T23" fmla="*/ 24 h 192"/>
                <a:gd name="T24" fmla="*/ 88 w 145"/>
                <a:gd name="T25" fmla="*/ 8 h 192"/>
                <a:gd name="T26" fmla="*/ 77 w 145"/>
                <a:gd name="T27" fmla="*/ 0 h 192"/>
                <a:gd name="T28" fmla="*/ 67 w 145"/>
                <a:gd name="T29" fmla="*/ 10 h 192"/>
                <a:gd name="T30" fmla="*/ 77 w 145"/>
                <a:gd name="T31" fmla="*/ 21 h 192"/>
                <a:gd name="T32" fmla="*/ 87 w 145"/>
                <a:gd name="T33" fmla="*/ 15 h 192"/>
                <a:gd name="T34" fmla="*/ 93 w 145"/>
                <a:gd name="T35" fmla="*/ 24 h 192"/>
                <a:gd name="T36" fmla="*/ 93 w 145"/>
                <a:gd name="T37" fmla="*/ 74 h 192"/>
                <a:gd name="T38" fmla="*/ 79 w 145"/>
                <a:gd name="T39" fmla="*/ 107 h 192"/>
                <a:gd name="T40" fmla="*/ 73 w 145"/>
                <a:gd name="T41" fmla="*/ 114 h 192"/>
                <a:gd name="T42" fmla="*/ 50 w 145"/>
                <a:gd name="T43" fmla="*/ 125 h 192"/>
                <a:gd name="T44" fmla="*/ 21 w 145"/>
                <a:gd name="T45" fmla="*/ 107 h 192"/>
                <a:gd name="T46" fmla="*/ 6 w 145"/>
                <a:gd name="T47" fmla="*/ 74 h 192"/>
                <a:gd name="T48" fmla="*/ 6 w 145"/>
                <a:gd name="T49" fmla="*/ 24 h 192"/>
                <a:gd name="T50" fmla="*/ 12 w 145"/>
                <a:gd name="T51" fmla="*/ 15 h 192"/>
                <a:gd name="T52" fmla="*/ 22 w 145"/>
                <a:gd name="T53" fmla="*/ 21 h 192"/>
                <a:gd name="T54" fmla="*/ 32 w 145"/>
                <a:gd name="T55" fmla="*/ 10 h 192"/>
                <a:gd name="T56" fmla="*/ 22 w 145"/>
                <a:gd name="T57" fmla="*/ 0 h 192"/>
                <a:gd name="T58" fmla="*/ 12 w 145"/>
                <a:gd name="T59" fmla="*/ 8 h 192"/>
                <a:gd name="T60" fmla="*/ 0 w 145"/>
                <a:gd name="T61" fmla="*/ 24 h 192"/>
                <a:gd name="T62" fmla="*/ 0 w 145"/>
                <a:gd name="T63" fmla="*/ 74 h 192"/>
                <a:gd name="T64" fmla="*/ 17 w 145"/>
                <a:gd name="T65" fmla="*/ 112 h 192"/>
                <a:gd name="T66" fmla="*/ 17 w 145"/>
                <a:gd name="T67" fmla="*/ 113 h 192"/>
                <a:gd name="T68" fmla="*/ 46 w 145"/>
                <a:gd name="T69" fmla="*/ 131 h 192"/>
                <a:gd name="T70" fmla="*/ 46 w 145"/>
                <a:gd name="T71" fmla="*/ 153 h 192"/>
                <a:gd name="T72" fmla="*/ 58 w 145"/>
                <a:gd name="T73" fmla="*/ 180 h 192"/>
                <a:gd name="T74" fmla="*/ 85 w 145"/>
                <a:gd name="T75" fmla="*/ 192 h 192"/>
                <a:gd name="T76" fmla="*/ 124 w 145"/>
                <a:gd name="T77" fmla="*/ 153 h 192"/>
                <a:gd name="T78" fmla="*/ 124 w 145"/>
                <a:gd name="T79" fmla="*/ 142 h 192"/>
                <a:gd name="T80" fmla="*/ 145 w 145"/>
                <a:gd name="T81" fmla="*/ 118 h 192"/>
                <a:gd name="T82" fmla="*/ 121 w 145"/>
                <a:gd name="T83" fmla="*/ 9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5" h="192">
                  <a:moveTo>
                    <a:pt x="121" y="93"/>
                  </a:moveTo>
                  <a:cubicBezTo>
                    <a:pt x="107" y="93"/>
                    <a:pt x="96" y="104"/>
                    <a:pt x="96" y="118"/>
                  </a:cubicBezTo>
                  <a:cubicBezTo>
                    <a:pt x="96" y="130"/>
                    <a:pt x="105" y="140"/>
                    <a:pt x="117" y="142"/>
                  </a:cubicBezTo>
                  <a:cubicBezTo>
                    <a:pt x="117" y="153"/>
                    <a:pt x="117" y="153"/>
                    <a:pt x="117" y="153"/>
                  </a:cubicBezTo>
                  <a:cubicBezTo>
                    <a:pt x="117" y="171"/>
                    <a:pt x="103" y="185"/>
                    <a:pt x="85" y="185"/>
                  </a:cubicBezTo>
                  <a:cubicBezTo>
                    <a:pt x="76" y="185"/>
                    <a:pt x="68" y="182"/>
                    <a:pt x="62" y="176"/>
                  </a:cubicBezTo>
                  <a:cubicBezTo>
                    <a:pt x="56" y="170"/>
                    <a:pt x="53" y="162"/>
                    <a:pt x="53" y="153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62" y="130"/>
                    <a:pt x="73" y="123"/>
                    <a:pt x="82" y="113"/>
                  </a:cubicBezTo>
                  <a:cubicBezTo>
                    <a:pt x="83" y="113"/>
                    <a:pt x="83" y="112"/>
                    <a:pt x="83" y="112"/>
                  </a:cubicBezTo>
                  <a:cubicBezTo>
                    <a:pt x="93" y="102"/>
                    <a:pt x="99" y="88"/>
                    <a:pt x="99" y="7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17"/>
                    <a:pt x="95" y="10"/>
                    <a:pt x="88" y="8"/>
                  </a:cubicBezTo>
                  <a:cubicBezTo>
                    <a:pt x="87" y="3"/>
                    <a:pt x="82" y="0"/>
                    <a:pt x="77" y="0"/>
                  </a:cubicBezTo>
                  <a:cubicBezTo>
                    <a:pt x="72" y="0"/>
                    <a:pt x="67" y="5"/>
                    <a:pt x="67" y="10"/>
                  </a:cubicBezTo>
                  <a:cubicBezTo>
                    <a:pt x="67" y="16"/>
                    <a:pt x="72" y="21"/>
                    <a:pt x="77" y="21"/>
                  </a:cubicBezTo>
                  <a:cubicBezTo>
                    <a:pt x="82" y="21"/>
                    <a:pt x="85" y="18"/>
                    <a:pt x="87" y="15"/>
                  </a:cubicBezTo>
                  <a:cubicBezTo>
                    <a:pt x="91" y="16"/>
                    <a:pt x="93" y="20"/>
                    <a:pt x="93" y="2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87"/>
                    <a:pt x="87" y="98"/>
                    <a:pt x="79" y="107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65" y="121"/>
                    <a:pt x="56" y="125"/>
                    <a:pt x="50" y="125"/>
                  </a:cubicBezTo>
                  <a:cubicBezTo>
                    <a:pt x="33" y="124"/>
                    <a:pt x="21" y="107"/>
                    <a:pt x="21" y="107"/>
                  </a:cubicBezTo>
                  <a:cubicBezTo>
                    <a:pt x="12" y="98"/>
                    <a:pt x="6" y="86"/>
                    <a:pt x="6" y="7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0"/>
                    <a:pt x="9" y="16"/>
                    <a:pt x="12" y="15"/>
                  </a:cubicBezTo>
                  <a:cubicBezTo>
                    <a:pt x="14" y="18"/>
                    <a:pt x="17" y="21"/>
                    <a:pt x="22" y="21"/>
                  </a:cubicBezTo>
                  <a:cubicBezTo>
                    <a:pt x="28" y="21"/>
                    <a:pt x="32" y="16"/>
                    <a:pt x="32" y="10"/>
                  </a:cubicBezTo>
                  <a:cubicBezTo>
                    <a:pt x="32" y="5"/>
                    <a:pt x="28" y="0"/>
                    <a:pt x="22" y="0"/>
                  </a:cubicBezTo>
                  <a:cubicBezTo>
                    <a:pt x="17" y="0"/>
                    <a:pt x="13" y="3"/>
                    <a:pt x="12" y="8"/>
                  </a:cubicBezTo>
                  <a:cubicBezTo>
                    <a:pt x="5" y="10"/>
                    <a:pt x="0" y="17"/>
                    <a:pt x="0" y="2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7"/>
                    <a:pt x="7" y="101"/>
                    <a:pt x="17" y="112"/>
                  </a:cubicBezTo>
                  <a:cubicBezTo>
                    <a:pt x="17" y="112"/>
                    <a:pt x="17" y="113"/>
                    <a:pt x="17" y="113"/>
                  </a:cubicBezTo>
                  <a:cubicBezTo>
                    <a:pt x="26" y="123"/>
                    <a:pt x="37" y="130"/>
                    <a:pt x="46" y="131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63"/>
                    <a:pt x="50" y="173"/>
                    <a:pt x="58" y="180"/>
                  </a:cubicBezTo>
                  <a:cubicBezTo>
                    <a:pt x="65" y="188"/>
                    <a:pt x="75" y="192"/>
                    <a:pt x="85" y="192"/>
                  </a:cubicBezTo>
                  <a:cubicBezTo>
                    <a:pt x="106" y="192"/>
                    <a:pt x="124" y="174"/>
                    <a:pt x="124" y="153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36" y="140"/>
                    <a:pt x="145" y="130"/>
                    <a:pt x="145" y="118"/>
                  </a:cubicBezTo>
                  <a:cubicBezTo>
                    <a:pt x="145" y="104"/>
                    <a:pt x="134" y="93"/>
                    <a:pt x="121" y="9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" name="Down Arrow 102"/>
          <p:cNvSpPr/>
          <p:nvPr/>
        </p:nvSpPr>
        <p:spPr>
          <a:xfrm rot="16200000" flipH="1">
            <a:off x="5508368" y="1209354"/>
            <a:ext cx="259314" cy="523303"/>
          </a:xfrm>
          <a:prstGeom prst="downArrow">
            <a:avLst>
              <a:gd name="adj1" fmla="val 50000"/>
              <a:gd name="adj2" fmla="val 7485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08336" y="4798067"/>
            <a:ext cx="3371750" cy="2959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14350">
              <a:defRPr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Data is available for </a:t>
            </a:r>
            <a:r>
              <a:rPr lang="en-US" sz="800" dirty="0">
                <a:solidFill>
                  <a:schemeClr val="tx1"/>
                </a:solidFill>
              </a:rPr>
              <a:t>interoperable exchange regardless of current member status. </a:t>
            </a:r>
            <a:r>
              <a:rPr lang="en-US" sz="800" dirty="0">
                <a:solidFill>
                  <a:schemeClr val="tx1"/>
                </a:solidFill>
                <a:latin typeface="Arial"/>
              </a:rPr>
              <a:t>Date of Service 1/1/2016 going forward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802702" y="4715832"/>
            <a:ext cx="3257536" cy="3312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14350">
              <a:defRPr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Data is available for i</a:t>
            </a:r>
            <a:r>
              <a:rPr lang="en-US" sz="800" dirty="0">
                <a:solidFill>
                  <a:schemeClr val="tx1"/>
                </a:solidFill>
              </a:rPr>
              <a:t>nteroperable exchange for current members.  </a:t>
            </a:r>
            <a:endParaRPr lang="en-US" sz="800" dirty="0">
              <a:solidFill>
                <a:schemeClr val="tx1"/>
              </a:solidFill>
              <a:latin typeface="Arial"/>
            </a:endParaRPr>
          </a:p>
          <a:p>
            <a:pPr defTabSz="514350">
              <a:defRPr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Date of </a:t>
            </a:r>
            <a:r>
              <a:rPr lang="en-US" sz="800">
                <a:solidFill>
                  <a:schemeClr val="tx1"/>
                </a:solidFill>
                <a:latin typeface="Arial"/>
              </a:rPr>
              <a:t>Service 1/1/2016 </a:t>
            </a:r>
            <a:r>
              <a:rPr lang="en-US" sz="800" dirty="0">
                <a:solidFill>
                  <a:schemeClr val="tx1"/>
                </a:solidFill>
                <a:latin typeface="Arial"/>
              </a:rPr>
              <a:t>going forward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99" y="4792325"/>
            <a:ext cx="312863" cy="307400"/>
          </a:xfrm>
          <a:prstGeom prst="rect">
            <a:avLst/>
          </a:prstGeom>
          <a:ln>
            <a:noFill/>
          </a:ln>
        </p:spPr>
      </p:pic>
      <p:cxnSp>
        <p:nvCxnSpPr>
          <p:cNvPr id="120" name="Straight Arrow Connector 119"/>
          <p:cNvCxnSpPr>
            <a:stCxn id="109" idx="2"/>
          </p:cNvCxnSpPr>
          <p:nvPr/>
        </p:nvCxnSpPr>
        <p:spPr>
          <a:xfrm flipH="1">
            <a:off x="7235837" y="2294246"/>
            <a:ext cx="2870" cy="20426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394" y="4752524"/>
            <a:ext cx="312863" cy="307400"/>
          </a:xfrm>
          <a:prstGeom prst="rect">
            <a:avLst/>
          </a:prstGeom>
          <a:ln>
            <a:noFill/>
          </a:ln>
        </p:spPr>
      </p:pic>
      <p:sp>
        <p:nvSpPr>
          <p:cNvPr id="28" name="Rectangle 27"/>
          <p:cNvSpPr/>
          <p:nvPr/>
        </p:nvSpPr>
        <p:spPr>
          <a:xfrm>
            <a:off x="3227651" y="2762278"/>
            <a:ext cx="21082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i="1" dirty="0"/>
              <a:t>EXCLUDES</a:t>
            </a:r>
            <a:r>
              <a:rPr lang="en-US" sz="900" i="1" dirty="0"/>
              <a:t>: </a:t>
            </a:r>
            <a:r>
              <a:rPr lang="en-US" sz="900" b="1" i="1" dirty="0"/>
              <a:t>Claims Financial data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2261462" y="2640528"/>
            <a:ext cx="4154674" cy="10991"/>
          </a:xfrm>
          <a:prstGeom prst="straightConnector1">
            <a:avLst/>
          </a:prstGeom>
          <a:ln w="28575">
            <a:solidFill>
              <a:srgbClr val="D66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5313551" y="1351128"/>
            <a:ext cx="5629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i="1" dirty="0"/>
              <a:t>Claims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790713" y="1356948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i="1" dirty="0"/>
              <a:t>Clinical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398666" y="3205522"/>
            <a:ext cx="580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i="1" dirty="0"/>
              <a:t>May</a:t>
            </a:r>
          </a:p>
          <a:p>
            <a:r>
              <a:rPr lang="en-US" sz="800" b="1" i="1" dirty="0"/>
              <a:t>Exclude</a:t>
            </a:r>
          </a:p>
          <a:p>
            <a:r>
              <a:rPr lang="en-US" sz="800" b="1" i="1" dirty="0"/>
              <a:t>Claims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5BF7B0E2-488D-295F-A166-85290F0F42CF}"/>
              </a:ext>
            </a:extLst>
          </p:cNvPr>
          <p:cNvSpPr/>
          <p:nvPr/>
        </p:nvSpPr>
        <p:spPr>
          <a:xfrm rot="5400000">
            <a:off x="5366007" y="3137174"/>
            <a:ext cx="245304" cy="472623"/>
          </a:xfrm>
          <a:prstGeom prst="downArrow">
            <a:avLst>
              <a:gd name="adj1" fmla="val 50000"/>
              <a:gd name="adj2" fmla="val 7485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E3A825A2-82B0-3103-5BBB-B11CC5298696}"/>
              </a:ext>
            </a:extLst>
          </p:cNvPr>
          <p:cNvSpPr/>
          <p:nvPr/>
        </p:nvSpPr>
        <p:spPr>
          <a:xfrm rot="5400000">
            <a:off x="5372947" y="3496941"/>
            <a:ext cx="245304" cy="472623"/>
          </a:xfrm>
          <a:prstGeom prst="downArrow">
            <a:avLst>
              <a:gd name="adj1" fmla="val 50000"/>
              <a:gd name="adj2" fmla="val 7485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AEB1F5E5-9DBF-8643-8AD6-C578BBD3B7A7}"/>
              </a:ext>
            </a:extLst>
          </p:cNvPr>
          <p:cNvSpPr/>
          <p:nvPr/>
        </p:nvSpPr>
        <p:spPr>
          <a:xfrm rot="5400000">
            <a:off x="5349203" y="3994203"/>
            <a:ext cx="245304" cy="491455"/>
          </a:xfrm>
          <a:prstGeom prst="downArrow">
            <a:avLst>
              <a:gd name="adj1" fmla="val 50000"/>
              <a:gd name="adj2" fmla="val 7485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2BD8C8-AB3B-BCC0-336E-E60964C3892D}"/>
              </a:ext>
            </a:extLst>
          </p:cNvPr>
          <p:cNvSpPr/>
          <p:nvPr/>
        </p:nvSpPr>
        <p:spPr>
          <a:xfrm>
            <a:off x="5521802" y="3715815"/>
            <a:ext cx="210109" cy="563193"/>
          </a:xfrm>
          <a:prstGeom prst="rect">
            <a:avLst/>
          </a:prstGeom>
          <a:solidFill>
            <a:srgbClr val="FBC4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702D91-C631-87BB-40BB-24B10804E347}"/>
              </a:ext>
            </a:extLst>
          </p:cNvPr>
          <p:cNvSpPr txBox="1"/>
          <p:nvPr/>
        </p:nvSpPr>
        <p:spPr>
          <a:xfrm rot="16200000">
            <a:off x="5292615" y="3808099"/>
            <a:ext cx="727122" cy="292388"/>
          </a:xfrm>
          <a:prstGeom prst="rect">
            <a:avLst/>
          </a:prstGeom>
          <a:noFill/>
        </p:spPr>
        <p:txBody>
          <a:bodyPr wrap="none" lIns="0" tIns="0" rtlCol="0">
            <a:spAutoFit/>
          </a:bodyPr>
          <a:lstStyle/>
          <a:p>
            <a:pPr algn="ctr"/>
            <a:r>
              <a:rPr lang="en-US" sz="800" dirty="0"/>
              <a:t>Non-Financial</a:t>
            </a:r>
          </a:p>
          <a:p>
            <a:pPr algn="ctr"/>
            <a:r>
              <a:rPr lang="en-US" sz="800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1948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BCBSA Template">
  <a:themeElements>
    <a:clrScheme name="BCBSA 2019">
      <a:dk1>
        <a:sysClr val="windowText" lastClr="000000"/>
      </a:dk1>
      <a:lt1>
        <a:sysClr val="window" lastClr="FFFFFF"/>
      </a:lt1>
      <a:dk2>
        <a:srgbClr val="004C6C"/>
      </a:dk2>
      <a:lt2>
        <a:srgbClr val="0099D8"/>
      </a:lt2>
      <a:accent1>
        <a:srgbClr val="7DCEF1"/>
      </a:accent1>
      <a:accent2>
        <a:srgbClr val="5F6369"/>
      </a:accent2>
      <a:accent3>
        <a:srgbClr val="A49E99"/>
      </a:accent3>
      <a:accent4>
        <a:srgbClr val="F89C4D"/>
      </a:accent4>
      <a:accent5>
        <a:srgbClr val="CAAA77"/>
      </a:accent5>
      <a:accent6>
        <a:srgbClr val="FFDD55"/>
      </a:accent6>
      <a:hlink>
        <a:srgbClr val="00AEEF"/>
      </a:hlink>
      <a:folHlink>
        <a:srgbClr val="C20AD0"/>
      </a:folHlink>
    </a:clrScheme>
    <a:fontScheme name="BCBS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DIVIDER PAGES">
  <a:themeElements>
    <a:clrScheme name="BCBSA 2019">
      <a:dk1>
        <a:sysClr val="windowText" lastClr="000000"/>
      </a:dk1>
      <a:lt1>
        <a:sysClr val="window" lastClr="FFFFFF"/>
      </a:lt1>
      <a:dk2>
        <a:srgbClr val="004C6C"/>
      </a:dk2>
      <a:lt2>
        <a:srgbClr val="0099D8"/>
      </a:lt2>
      <a:accent1>
        <a:srgbClr val="7DCEF1"/>
      </a:accent1>
      <a:accent2>
        <a:srgbClr val="5F6369"/>
      </a:accent2>
      <a:accent3>
        <a:srgbClr val="A49E99"/>
      </a:accent3>
      <a:accent4>
        <a:srgbClr val="F89C4D"/>
      </a:accent4>
      <a:accent5>
        <a:srgbClr val="CAAA77"/>
      </a:accent5>
      <a:accent6>
        <a:srgbClr val="FFDD55"/>
      </a:accent6>
      <a:hlink>
        <a:srgbClr val="00AEEF"/>
      </a:hlink>
      <a:folHlink>
        <a:srgbClr val="C20AD0"/>
      </a:folHlink>
    </a:clrScheme>
    <a:fontScheme name="BCBS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10513</TotalTime>
  <Words>288</Words>
  <Application>Microsoft Macintosh PowerPoint</Application>
  <PresentationFormat>On-screen Show (16:9)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Arial Narrow</vt:lpstr>
      <vt:lpstr>Calibri</vt:lpstr>
      <vt:lpstr>BCBSA Template</vt:lpstr>
      <vt:lpstr>DIVIDER PAGES</vt:lpstr>
      <vt:lpstr>Data Associated with Payers Meeting the Administrative / Financial and Clinical Requirements of the Interoperability Exchange</vt:lpstr>
    </vt:vector>
  </TitlesOfParts>
  <Company>Blue Cross Blue Shield Association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jewillia</dc:creator>
  <cp:lastModifiedBy>mark</cp:lastModifiedBy>
  <cp:revision>554</cp:revision>
  <cp:lastPrinted>2020-02-24T15:05:35Z</cp:lastPrinted>
  <dcterms:created xsi:type="dcterms:W3CDTF">2011-02-15T16:50:41Z</dcterms:created>
  <dcterms:modified xsi:type="dcterms:W3CDTF">2024-04-25T03:26:43Z</dcterms:modified>
</cp:coreProperties>
</file>