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7"/>
  </p:notesMasterIdLst>
  <p:sldIdLst>
    <p:sldId id="636" r:id="rId2"/>
    <p:sldId id="691" r:id="rId3"/>
    <p:sldId id="952" r:id="rId4"/>
    <p:sldId id="953" r:id="rId5"/>
    <p:sldId id="954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dieterle@earthlink.net" initials="r" lastIdx="6" clrIdx="0">
    <p:extLst>
      <p:ext uri="{19B8F6BF-5375-455C-9EA6-DF929625EA0E}">
        <p15:presenceInfo xmlns:p15="http://schemas.microsoft.com/office/powerpoint/2012/main" userId="a54f7d4ea07137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1821" autoAdjust="0"/>
  </p:normalViewPr>
  <p:slideViewPr>
    <p:cSldViewPr snapToGrid="0" showGuides="1">
      <p:cViewPr varScale="1">
        <p:scale>
          <a:sx n="128" d="100"/>
          <a:sy n="128" d="100"/>
        </p:scale>
        <p:origin x="32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D08445B-C90C-48FE-A35E-E6945CACA392}" type="datetimeFigureOut">
              <a:rPr lang="en-US" smtClean="0"/>
              <a:t>5/29/23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1C99ADC-3E77-4367-9DD3-07FAA92860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8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71AFB-2011-4A1D-A9AD-06DE287C00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00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85AD9-37B4-4FEC-91FF-310C7B6A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700"/>
            <a:ext cx="411480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 dirty="0"/>
              <a:t>Disclaimer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8874FE1-2FD9-4C0A-A490-041910F4A0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62501" y="482483"/>
            <a:ext cx="6324599" cy="365125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55837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71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cad=rja&amp;uact=8&amp;ved=&amp;url=https://www.peopleshealth.com/2019-search/hospital/&amp;psig=AOvVaw3_-sN74_ku86kXiHdGOFnw&amp;ust=1543163255393946" TargetMode="External"/><Relationship Id="rId7" Type="http://schemas.openxmlformats.org/officeDocument/2006/relationships/hyperlink" Target="http://gsm672.wikispaces.com/Oregon+Healthcare+Insurance+Predictive+Mode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hyperlink" Target="https://www.google.com/url?sa=i&amp;rct=j&amp;q=&amp;esrc=s&amp;source=images&amp;cd=&amp;cad=rja&amp;uact=8&amp;ved=&amp;url=https://www.peopleshealth.com/2019-search/hospital/&amp;psig=AOvVaw3_-sN74_ku86kXiHdGOFnw&amp;ust=1543163255393946" TargetMode="External"/><Relationship Id="rId7" Type="http://schemas.openxmlformats.org/officeDocument/2006/relationships/hyperlink" Target="http://gsm672.wikispaces.com/Oregon+Healthcare+Insurance+Predictive+Mode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s://pixabay.com/en/translate-keyboard-internet-button-110777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gsm672.wikispaces.com/Oregon+Healthcare+Insurance+Predictive+Mode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2.png"/><Relationship Id="rId4" Type="http://schemas.openxmlformats.org/officeDocument/2006/relationships/hyperlink" Target="https://www.google.com/url?sa=i&amp;rct=j&amp;q=&amp;esrc=s&amp;source=images&amp;cd=&amp;cad=rja&amp;uact=8&amp;ved=&amp;url=https://www.peopleshealth.com/2019-search/hospital/&amp;psig=AOvVaw3_-sN74_ku86kXiHdGOFnw&amp;ust=1543163255393946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964F7-1F5B-4802-93C7-2F33FE8D3F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current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6D1028-9B63-4A48-A907-97D2A9E5C19B}"/>
              </a:ext>
            </a:extLst>
          </p:cNvPr>
          <p:cNvGrpSpPr/>
          <p:nvPr/>
        </p:nvGrpSpPr>
        <p:grpSpPr>
          <a:xfrm>
            <a:off x="361362" y="1260951"/>
            <a:ext cx="11022761" cy="5136217"/>
            <a:chOff x="352816" y="2004435"/>
            <a:chExt cx="11022761" cy="5136217"/>
          </a:xfrm>
        </p:grpSpPr>
        <p:pic>
          <p:nvPicPr>
            <p:cNvPr id="1026" name="Picture 2" descr="Image result for doctor and hospitals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113" y="2004435"/>
              <a:ext cx="1446221" cy="1789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octor and hospitals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549" y="4649213"/>
              <a:ext cx="1362785" cy="1362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Arrow: Left-Right 18">
              <a:extLst>
                <a:ext uri="{FF2B5EF4-FFF2-40B4-BE49-F238E27FC236}">
                  <a16:creationId xmlns:a16="http://schemas.microsoft.com/office/drawing/2014/main" id="{AF2F9227-F0C1-4C1D-83C0-C0B6A7819245}"/>
                </a:ext>
              </a:extLst>
            </p:cNvPr>
            <p:cNvSpPr/>
            <p:nvPr/>
          </p:nvSpPr>
          <p:spPr>
            <a:xfrm>
              <a:off x="7796591" y="4322382"/>
              <a:ext cx="1630438" cy="457200"/>
            </a:xfrm>
            <a:prstGeom prst="leftRightArrow">
              <a:avLst/>
            </a:prstGeom>
            <a:solidFill>
              <a:srgbClr val="61D6F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Any Method</a:t>
              </a:r>
            </a:p>
          </p:txBody>
        </p:sp>
        <p:sp>
          <p:nvSpPr>
            <p:cNvPr id="23" name="Arrow: Left-Right 22">
              <a:extLst>
                <a:ext uri="{FF2B5EF4-FFF2-40B4-BE49-F238E27FC236}">
                  <a16:creationId xmlns:a16="http://schemas.microsoft.com/office/drawing/2014/main" id="{E8CC4ACE-06D0-4EA7-8B12-77A32AD5B382}"/>
                </a:ext>
              </a:extLst>
            </p:cNvPr>
            <p:cNvSpPr/>
            <p:nvPr/>
          </p:nvSpPr>
          <p:spPr>
            <a:xfrm>
              <a:off x="2008004" y="5016570"/>
              <a:ext cx="7576871" cy="457200"/>
            </a:xfrm>
            <a:prstGeom prst="leftRightArrow">
              <a:avLst/>
            </a:prstGeom>
            <a:solidFill>
              <a:schemeClr val="accent4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ASC X12N 278/275  (or portal for Direct Data Entry)</a:t>
              </a: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997" y="2442319"/>
              <a:ext cx="1424421" cy="1351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170" y="3757307"/>
              <a:ext cx="1424421" cy="1351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Arrow: Left-Right 22">
              <a:extLst>
                <a:ext uri="{FF2B5EF4-FFF2-40B4-BE49-F238E27FC236}">
                  <a16:creationId xmlns:a16="http://schemas.microsoft.com/office/drawing/2014/main" id="{E8CC4ACE-06D0-4EA7-8B12-77A32AD5B382}"/>
                </a:ext>
              </a:extLst>
            </p:cNvPr>
            <p:cNvSpPr/>
            <p:nvPr/>
          </p:nvSpPr>
          <p:spPr>
            <a:xfrm rot="1466648">
              <a:off x="4769199" y="3582811"/>
              <a:ext cx="1737360" cy="457200"/>
            </a:xfrm>
            <a:prstGeom prst="leftRightArrow">
              <a:avLst/>
            </a:prstGeom>
            <a:solidFill>
              <a:schemeClr val="accent4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ASC X12N 278/275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52816" y="2352949"/>
              <a:ext cx="1463040" cy="1463040"/>
            </a:xfrm>
            <a:prstGeom prst="ellips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Arrow: Left-Right 18">
              <a:extLst>
                <a:ext uri="{FF2B5EF4-FFF2-40B4-BE49-F238E27FC236}">
                  <a16:creationId xmlns:a16="http://schemas.microsoft.com/office/drawing/2014/main" id="{AF2F9227-F0C1-4C1D-83C0-C0B6A7819245}"/>
                </a:ext>
              </a:extLst>
            </p:cNvPr>
            <p:cNvSpPr/>
            <p:nvPr/>
          </p:nvSpPr>
          <p:spPr>
            <a:xfrm>
              <a:off x="1897422" y="2827875"/>
              <a:ext cx="1688005" cy="457200"/>
            </a:xfrm>
            <a:prstGeom prst="leftRightArrow">
              <a:avLst/>
            </a:prstGeom>
            <a:solidFill>
              <a:srgbClr val="61D6F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Any Method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406492" y="4607588"/>
              <a:ext cx="1417320" cy="1417320"/>
            </a:xfrm>
            <a:prstGeom prst="ellips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B07FB2C-9376-421C-B0D2-8DC6676853E5}"/>
                </a:ext>
              </a:extLst>
            </p:cNvPr>
            <p:cNvGrpSpPr/>
            <p:nvPr/>
          </p:nvGrpSpPr>
          <p:grpSpPr>
            <a:xfrm>
              <a:off x="2792189" y="6088204"/>
              <a:ext cx="6792686" cy="1052448"/>
              <a:chOff x="2975827" y="1025401"/>
              <a:chExt cx="6792686" cy="1052448"/>
            </a:xfrm>
          </p:grpSpPr>
          <p:sp>
            <p:nvSpPr>
              <p:cNvPr id="19" name="Arrow: Left-Right 18">
                <a:extLst>
                  <a:ext uri="{FF2B5EF4-FFF2-40B4-BE49-F238E27FC236}">
                    <a16:creationId xmlns:a16="http://schemas.microsoft.com/office/drawing/2014/main" id="{AF2F9227-F0C1-4C1D-83C0-C0B6A7819245}"/>
                  </a:ext>
                </a:extLst>
              </p:cNvPr>
              <p:cNvSpPr/>
              <p:nvPr/>
            </p:nvSpPr>
            <p:spPr>
              <a:xfrm>
                <a:off x="3165237" y="1694030"/>
                <a:ext cx="731520" cy="274320"/>
              </a:xfrm>
              <a:prstGeom prst="leftRightArrow">
                <a:avLst/>
              </a:prstGeom>
              <a:solidFill>
                <a:srgbClr val="61D6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Arrow: Left-Right 19">
                <a:extLst>
                  <a:ext uri="{FF2B5EF4-FFF2-40B4-BE49-F238E27FC236}">
                    <a16:creationId xmlns:a16="http://schemas.microsoft.com/office/drawing/2014/main" id="{B3AADED2-C809-49EE-BD4E-FCEAC40F2ECC}"/>
                  </a:ext>
                </a:extLst>
              </p:cNvPr>
              <p:cNvSpPr/>
              <p:nvPr/>
            </p:nvSpPr>
            <p:spPr>
              <a:xfrm>
                <a:off x="3156928" y="1144942"/>
                <a:ext cx="731520" cy="274320"/>
              </a:xfrm>
              <a:prstGeom prst="leftRightArrow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8F067E-1107-44DE-8BBF-1D1A7E77D287}"/>
                  </a:ext>
                </a:extLst>
              </p:cNvPr>
              <p:cNvSpPr txBox="1"/>
              <p:nvPr/>
            </p:nvSpPr>
            <p:spPr>
              <a:xfrm>
                <a:off x="3931954" y="1112825"/>
                <a:ext cx="57003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Must be ASC X12N 278 (PA request) / 275 (attachment with CDA)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(Portal is allowed under the direct  data entry exception)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264EAF-6EBE-49B1-AA96-76F69205CB0C}"/>
                  </a:ext>
                </a:extLst>
              </p:cNvPr>
              <p:cNvSpPr txBox="1"/>
              <p:nvPr/>
            </p:nvSpPr>
            <p:spPr>
              <a:xfrm>
                <a:off x="3940263" y="1635458"/>
                <a:ext cx="37200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May be any method (including ASC X12N)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75827" y="1025401"/>
                <a:ext cx="6792686" cy="1052448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4274176" y="3152094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137972" y="4461650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E67BC99-39F9-4A62-85FE-27D23957E40B}"/>
                </a:ext>
              </a:extLst>
            </p:cNvPr>
            <p:cNvSpPr txBox="1"/>
            <p:nvPr/>
          </p:nvSpPr>
          <p:spPr>
            <a:xfrm>
              <a:off x="2881991" y="5464150"/>
              <a:ext cx="62438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Regardless of transaction path, covered transactions must be in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the “standard” format at some point between covered entities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858923D-5EEA-4FE4-B5BD-4B242FDA5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742721" y="2442319"/>
              <a:ext cx="1632856" cy="1224643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39B920F-F40E-45EA-B973-387EE4FB1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769067" y="4224696"/>
              <a:ext cx="1588294" cy="119122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9E16488-4AC1-425E-818F-F2080868A278}"/>
                </a:ext>
              </a:extLst>
            </p:cNvPr>
            <p:cNvSpPr txBox="1"/>
            <p:nvPr/>
          </p:nvSpPr>
          <p:spPr>
            <a:xfrm>
              <a:off x="10123388" y="3641772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Payer 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657625E-6608-4499-B5FD-2CBC66915854}"/>
                </a:ext>
              </a:extLst>
            </p:cNvPr>
            <p:cNvSpPr txBox="1"/>
            <p:nvPr/>
          </p:nvSpPr>
          <p:spPr>
            <a:xfrm>
              <a:off x="10183996" y="5473770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Payer 2</a:t>
              </a:r>
            </a:p>
          </p:txBody>
        </p:sp>
        <p:sp>
          <p:nvSpPr>
            <p:cNvPr id="29" name="Arrow: Left-Right 18">
              <a:extLst>
                <a:ext uri="{FF2B5EF4-FFF2-40B4-BE49-F238E27FC236}">
                  <a16:creationId xmlns:a16="http://schemas.microsoft.com/office/drawing/2014/main" id="{0646946B-BDD2-493F-A43A-5C806B8C0808}"/>
                </a:ext>
              </a:extLst>
            </p:cNvPr>
            <p:cNvSpPr/>
            <p:nvPr/>
          </p:nvSpPr>
          <p:spPr>
            <a:xfrm rot="19907883">
              <a:off x="7633631" y="3439319"/>
              <a:ext cx="2254660" cy="457200"/>
            </a:xfrm>
            <a:prstGeom prst="leftRightArrow">
              <a:avLst/>
            </a:prstGeom>
            <a:solidFill>
              <a:srgbClr val="61D6F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Any Method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625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E8F019F-01BB-48F0-BE7F-226910C9B094}"/>
              </a:ext>
            </a:extLst>
          </p:cNvPr>
          <p:cNvGrpSpPr/>
          <p:nvPr/>
        </p:nvGrpSpPr>
        <p:grpSpPr>
          <a:xfrm>
            <a:off x="352816" y="1155841"/>
            <a:ext cx="11022761" cy="5471577"/>
            <a:chOff x="352816" y="1155841"/>
            <a:chExt cx="11022761" cy="547157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33CA58D-BA9B-443B-A3D3-FC5B4547EA79}"/>
                </a:ext>
              </a:extLst>
            </p:cNvPr>
            <p:cNvGrpSpPr/>
            <p:nvPr/>
          </p:nvGrpSpPr>
          <p:grpSpPr>
            <a:xfrm>
              <a:off x="352816" y="1155841"/>
              <a:ext cx="11022761" cy="5471577"/>
              <a:chOff x="352816" y="1155841"/>
              <a:chExt cx="11022761" cy="5471577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98450CC-B70E-432A-AF4E-1DF1F834CC83}"/>
                  </a:ext>
                </a:extLst>
              </p:cNvPr>
              <p:cNvGrpSpPr/>
              <p:nvPr/>
            </p:nvGrpSpPr>
            <p:grpSpPr>
              <a:xfrm>
                <a:off x="1317179" y="5388131"/>
                <a:ext cx="6792686" cy="1239287"/>
                <a:chOff x="2897581" y="928096"/>
                <a:chExt cx="6792686" cy="1239287"/>
              </a:xfrm>
            </p:grpSpPr>
            <p:sp>
              <p:nvSpPr>
                <p:cNvPr id="43" name="Arrow: Left-Right 42">
                  <a:extLst>
                    <a:ext uri="{FF2B5EF4-FFF2-40B4-BE49-F238E27FC236}">
                      <a16:creationId xmlns:a16="http://schemas.microsoft.com/office/drawing/2014/main" id="{FF793F99-72D9-4222-9339-3BA88EA20227}"/>
                    </a:ext>
                  </a:extLst>
                </p:cNvPr>
                <p:cNvSpPr/>
                <p:nvPr/>
              </p:nvSpPr>
              <p:spPr>
                <a:xfrm>
                  <a:off x="3028268" y="1354265"/>
                  <a:ext cx="731520" cy="274320"/>
                </a:xfrm>
                <a:prstGeom prst="leftRightArrow">
                  <a:avLst/>
                </a:prstGeom>
                <a:solidFill>
                  <a:srgbClr val="00B0F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Arrow: Left-Right 43">
                  <a:extLst>
                    <a:ext uri="{FF2B5EF4-FFF2-40B4-BE49-F238E27FC236}">
                      <a16:creationId xmlns:a16="http://schemas.microsoft.com/office/drawing/2014/main" id="{F9546B06-2FAC-4785-96F6-D49A80355EB2}"/>
                    </a:ext>
                  </a:extLst>
                </p:cNvPr>
                <p:cNvSpPr/>
                <p:nvPr/>
              </p:nvSpPr>
              <p:spPr>
                <a:xfrm>
                  <a:off x="3028268" y="1010559"/>
                  <a:ext cx="731520" cy="274320"/>
                </a:xfrm>
                <a:prstGeom prst="leftRightArrow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926AA1F-8872-418F-9F38-E742E0F0D463}"/>
                    </a:ext>
                  </a:extLst>
                </p:cNvPr>
                <p:cNvSpPr txBox="1"/>
                <p:nvPr/>
              </p:nvSpPr>
              <p:spPr>
                <a:xfrm>
                  <a:off x="3803294" y="978442"/>
                  <a:ext cx="57003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Must be ASC X12N 278 (PA request) / 275 (attachment with CDA)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B85C183F-FEF5-4FBC-BD5B-35BE1AD7BFFA}"/>
                    </a:ext>
                  </a:extLst>
                </p:cNvPr>
                <p:cNvSpPr/>
                <p:nvPr/>
              </p:nvSpPr>
              <p:spPr>
                <a:xfrm>
                  <a:off x="2897581" y="928096"/>
                  <a:ext cx="6792686" cy="1239287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Arrow: Left-Right 18">
                  <a:extLst>
                    <a:ext uri="{FF2B5EF4-FFF2-40B4-BE49-F238E27FC236}">
                      <a16:creationId xmlns:a16="http://schemas.microsoft.com/office/drawing/2014/main" id="{A3A1E13D-1C69-411A-8BBE-054162A497B2}"/>
                    </a:ext>
                  </a:extLst>
                </p:cNvPr>
                <p:cNvSpPr/>
                <p:nvPr/>
              </p:nvSpPr>
              <p:spPr>
                <a:xfrm>
                  <a:off x="3028268" y="1730088"/>
                  <a:ext cx="731520" cy="27432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DE197A41-583C-4034-8A77-29BCA62FA0FD}"/>
                    </a:ext>
                  </a:extLst>
                </p:cNvPr>
                <p:cNvSpPr txBox="1"/>
                <p:nvPr/>
              </p:nvSpPr>
              <p:spPr>
                <a:xfrm>
                  <a:off x="3803294" y="1318053"/>
                  <a:ext cx="37200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May be any </a:t>
                  </a:r>
                  <a:r>
                    <a:rPr lang="en-US" sz="1600" b="1" dirty="0">
                      <a:solidFill>
                        <a:prstClr val="white">
                          <a:lumMod val="50000"/>
                        </a:prstClr>
                      </a:solidFill>
                    </a:rPr>
                    <a:t>method (including ASC X12N)</a:t>
                  </a:r>
                  <a:endPara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DD62352-8E1F-482E-8BDE-66DCFC335EF6}"/>
                    </a:ext>
                  </a:extLst>
                </p:cNvPr>
                <p:cNvSpPr txBox="1"/>
                <p:nvPr/>
              </p:nvSpPr>
              <p:spPr>
                <a:xfrm>
                  <a:off x="3803294" y="1693876"/>
                  <a:ext cx="9460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HL7 FHIR</a:t>
                  </a:r>
                </a:p>
              </p:txBody>
            </p: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E4E5AC3-8B46-4CD3-BF20-D7CD09358C5D}"/>
                  </a:ext>
                </a:extLst>
              </p:cNvPr>
              <p:cNvGrpSpPr/>
              <p:nvPr/>
            </p:nvGrpSpPr>
            <p:grpSpPr>
              <a:xfrm>
                <a:off x="352816" y="1155841"/>
                <a:ext cx="11022761" cy="4917557"/>
                <a:chOff x="352816" y="2018968"/>
                <a:chExt cx="11022761" cy="4917557"/>
              </a:xfrm>
            </p:grpSpPr>
            <p:pic>
              <p:nvPicPr>
                <p:cNvPr id="1026" name="Picture 2" descr="Image result for doctor and hospitals icon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4999" y="2018968"/>
                  <a:ext cx="1446221" cy="17898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8" name="Picture 4" descr="Image result for doctor and hospitals icon">
                  <a:hlinkClick r:id="rId3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7549" y="4649213"/>
                  <a:ext cx="1362785" cy="13627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7" name="Arrow: Left-Right 18">
                  <a:extLst>
                    <a:ext uri="{FF2B5EF4-FFF2-40B4-BE49-F238E27FC236}">
                      <a16:creationId xmlns:a16="http://schemas.microsoft.com/office/drawing/2014/main" id="{AF2F9227-F0C1-4C1D-83C0-C0B6A7819245}"/>
                    </a:ext>
                  </a:extLst>
                </p:cNvPr>
                <p:cNvSpPr/>
                <p:nvPr/>
              </p:nvSpPr>
              <p:spPr>
                <a:xfrm>
                  <a:off x="7831931" y="4521822"/>
                  <a:ext cx="1630438" cy="457200"/>
                </a:xfrm>
                <a:prstGeom prst="leftRightArrow">
                  <a:avLst/>
                </a:prstGeom>
                <a:solidFill>
                  <a:srgbClr val="61D6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Any Method</a:t>
                  </a:r>
                </a:p>
              </p:txBody>
            </p:sp>
            <p:sp>
              <p:nvSpPr>
                <p:cNvPr id="23" name="Arrow: Left-Right 22">
                  <a:extLst>
                    <a:ext uri="{FF2B5EF4-FFF2-40B4-BE49-F238E27FC236}">
                      <a16:creationId xmlns:a16="http://schemas.microsoft.com/office/drawing/2014/main" id="{E8CC4ACE-06D0-4EA7-8B12-77A32AD5B382}"/>
                    </a:ext>
                  </a:extLst>
                </p:cNvPr>
                <p:cNvSpPr/>
                <p:nvPr/>
              </p:nvSpPr>
              <p:spPr>
                <a:xfrm>
                  <a:off x="3530997" y="5157964"/>
                  <a:ext cx="4300934" cy="457200"/>
                </a:xfrm>
                <a:prstGeom prst="leftRightArrow">
                  <a:avLst/>
                </a:prstGeom>
                <a:solidFill>
                  <a:schemeClr val="accent4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ASC X12N 278/275</a:t>
                  </a:r>
                </a:p>
              </p:txBody>
            </p:sp>
            <p:pic>
              <p:nvPicPr>
                <p:cNvPr id="2050" name="Picture 2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30997" y="2402115"/>
                  <a:ext cx="1424421" cy="13519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8" name="Picture 2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83225" y="3799839"/>
                  <a:ext cx="1424421" cy="13519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7" name="Arrow: Left-Right 22">
                  <a:extLst>
                    <a:ext uri="{FF2B5EF4-FFF2-40B4-BE49-F238E27FC236}">
                      <a16:creationId xmlns:a16="http://schemas.microsoft.com/office/drawing/2014/main" id="{E8CC4ACE-06D0-4EA7-8B12-77A32AD5B382}"/>
                    </a:ext>
                  </a:extLst>
                </p:cNvPr>
                <p:cNvSpPr/>
                <p:nvPr/>
              </p:nvSpPr>
              <p:spPr>
                <a:xfrm rot="1466648">
                  <a:off x="4684215" y="3722264"/>
                  <a:ext cx="1770107" cy="457200"/>
                </a:xfrm>
                <a:prstGeom prst="leftRightArrow">
                  <a:avLst/>
                </a:prstGeom>
                <a:solidFill>
                  <a:schemeClr val="accent4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ASC X12N 278/275</a:t>
                  </a: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52816" y="2352949"/>
                  <a:ext cx="1463040" cy="1463040"/>
                </a:xfrm>
                <a:prstGeom prst="ellipse">
                  <a:avLst/>
                </a:prstGeom>
                <a:noFill/>
                <a:ln w="571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406492" y="4607588"/>
                  <a:ext cx="1417320" cy="1417320"/>
                </a:xfrm>
                <a:prstGeom prst="ellipse">
                  <a:avLst/>
                </a:prstGeom>
                <a:noFill/>
                <a:ln w="571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210378" y="3104836"/>
                  <a:ext cx="3994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Arial Rounded MT Bold" panose="020F0704030504030204" pitchFamily="34" charset="0"/>
                      <a:ea typeface="+mn-ea"/>
                      <a:cs typeface="+mn-cs"/>
                    </a:rPr>
                    <a:t>1a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191137" y="4504182"/>
                  <a:ext cx="2920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Arial Rounded MT Bold" panose="020F0704030504030204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72592" y="2402115"/>
                  <a:ext cx="1424421" cy="13519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5" name="TextBox 24"/>
                <p:cNvSpPr txBox="1"/>
                <p:nvPr/>
              </p:nvSpPr>
              <p:spPr>
                <a:xfrm>
                  <a:off x="7031129" y="3104836"/>
                  <a:ext cx="4042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Arial Rounded MT Bold" panose="020F0704030504030204" pitchFamily="34" charset="0"/>
                      <a:ea typeface="+mn-ea"/>
                      <a:cs typeface="+mn-cs"/>
                    </a:rPr>
                    <a:t>1b</a:t>
                  </a:r>
                </a:p>
              </p:txBody>
            </p:sp>
            <p:sp>
              <p:nvSpPr>
                <p:cNvPr id="26" name="Arrow: Left-Right 22">
                  <a:extLst>
                    <a:ext uri="{FF2B5EF4-FFF2-40B4-BE49-F238E27FC236}">
                      <a16:creationId xmlns:a16="http://schemas.microsoft.com/office/drawing/2014/main" id="{E8CC4ACE-06D0-4EA7-8B12-77A32AD5B382}"/>
                    </a:ext>
                  </a:extLst>
                </p:cNvPr>
                <p:cNvSpPr/>
                <p:nvPr/>
              </p:nvSpPr>
              <p:spPr>
                <a:xfrm>
                  <a:off x="4923519" y="2803791"/>
                  <a:ext cx="1467166" cy="457200"/>
                </a:xfrm>
                <a:prstGeom prst="leftRightArrow">
                  <a:avLst/>
                </a:prstGeom>
                <a:solidFill>
                  <a:schemeClr val="accent4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ASC X12N 278/275</a:t>
                  </a:r>
                </a:p>
              </p:txBody>
            </p:sp>
            <p:sp>
              <p:nvSpPr>
                <p:cNvPr id="27" name="Arrow: Left-Right 18">
                  <a:extLst>
                    <a:ext uri="{FF2B5EF4-FFF2-40B4-BE49-F238E27FC236}">
                      <a16:creationId xmlns:a16="http://schemas.microsoft.com/office/drawing/2014/main" id="{AF2F9227-F0C1-4C1D-83C0-C0B6A7819245}"/>
                    </a:ext>
                  </a:extLst>
                </p:cNvPr>
                <p:cNvSpPr/>
                <p:nvPr/>
              </p:nvSpPr>
              <p:spPr>
                <a:xfrm>
                  <a:off x="7873199" y="3155804"/>
                  <a:ext cx="1630438" cy="457200"/>
                </a:xfrm>
                <a:prstGeom prst="leftRightArrow">
                  <a:avLst/>
                </a:prstGeom>
                <a:solidFill>
                  <a:srgbClr val="61D6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Any Method</a:t>
                  </a:r>
                </a:p>
              </p:txBody>
            </p:sp>
            <p:sp>
              <p:nvSpPr>
                <p:cNvPr id="5" name="Right Bracket 4"/>
                <p:cNvSpPr/>
                <p:nvPr/>
              </p:nvSpPr>
              <p:spPr>
                <a:xfrm rot="16200000">
                  <a:off x="5513049" y="819728"/>
                  <a:ext cx="279720" cy="2885054"/>
                </a:xfrm>
                <a:prstGeom prst="rightBracket">
                  <a:avLst>
                    <a:gd name="adj" fmla="val 0"/>
                  </a:avLst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4243207" y="2127555"/>
                  <a:ext cx="284159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Virtual (within same CH)</a:t>
                  </a:r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11BE6CC9-869F-4255-AACE-DF2194E799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42721" y="2575190"/>
                  <a:ext cx="1632856" cy="1036559"/>
                </a:xfrm>
                <a:prstGeom prst="rect">
                  <a:avLst/>
                </a:prstGeom>
              </p:spPr>
            </p:pic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5759B021-B91C-4D5E-975E-D682CE97EA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69067" y="4026062"/>
                  <a:ext cx="1588294" cy="1460338"/>
                </a:xfrm>
                <a:prstGeom prst="rect">
                  <a:avLst/>
                </a:prstGeom>
              </p:spPr>
            </p:pic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A9B0A88-B8CF-4337-8B62-3E13C8CACC4F}"/>
                    </a:ext>
                  </a:extLst>
                </p:cNvPr>
                <p:cNvSpPr txBox="1"/>
                <p:nvPr/>
              </p:nvSpPr>
              <p:spPr>
                <a:xfrm>
                  <a:off x="10142219" y="3578687"/>
                  <a:ext cx="886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Payer 1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001CCF4-185E-42FE-AD9F-4031157012AE}"/>
                    </a:ext>
                  </a:extLst>
                </p:cNvPr>
                <p:cNvSpPr txBox="1"/>
                <p:nvPr/>
              </p:nvSpPr>
              <p:spPr>
                <a:xfrm>
                  <a:off x="10123388" y="5450169"/>
                  <a:ext cx="886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Payer 2</a:t>
                  </a:r>
                </a:p>
              </p:txBody>
            </p:sp>
            <p:sp>
              <p:nvSpPr>
                <p:cNvPr id="32" name="Arrow: Left-Right 18">
                  <a:extLst>
                    <a:ext uri="{FF2B5EF4-FFF2-40B4-BE49-F238E27FC236}">
                      <a16:creationId xmlns:a16="http://schemas.microsoft.com/office/drawing/2014/main" id="{B2A8B771-A789-4C1A-BB92-BCD477AEC848}"/>
                    </a:ext>
                  </a:extLst>
                </p:cNvPr>
                <p:cNvSpPr/>
                <p:nvPr/>
              </p:nvSpPr>
              <p:spPr>
                <a:xfrm>
                  <a:off x="1820293" y="2855869"/>
                  <a:ext cx="1705340" cy="45720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FHIR</a:t>
                  </a:r>
                </a:p>
              </p:txBody>
            </p:sp>
            <p:sp>
              <p:nvSpPr>
                <p:cNvPr id="40" name="Arrow: Left-Right 18">
                  <a:extLst>
                    <a:ext uri="{FF2B5EF4-FFF2-40B4-BE49-F238E27FC236}">
                      <a16:creationId xmlns:a16="http://schemas.microsoft.com/office/drawing/2014/main" id="{0F0503B6-28C6-4E1D-9D62-58E96F66DA15}"/>
                    </a:ext>
                  </a:extLst>
                </p:cNvPr>
                <p:cNvSpPr/>
                <p:nvPr/>
              </p:nvSpPr>
              <p:spPr>
                <a:xfrm>
                  <a:off x="7844416" y="2647636"/>
                  <a:ext cx="1688004" cy="45720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FHIR</a:t>
                  </a:r>
                </a:p>
              </p:txBody>
            </p:sp>
            <p:sp>
              <p:nvSpPr>
                <p:cNvPr id="41" name="Arrow: Left-Right 18">
                  <a:extLst>
                    <a:ext uri="{FF2B5EF4-FFF2-40B4-BE49-F238E27FC236}">
                      <a16:creationId xmlns:a16="http://schemas.microsoft.com/office/drawing/2014/main" id="{1C33BB40-1F43-4C4D-BDDD-9313D39F5010}"/>
                    </a:ext>
                  </a:extLst>
                </p:cNvPr>
                <p:cNvSpPr/>
                <p:nvPr/>
              </p:nvSpPr>
              <p:spPr>
                <a:xfrm>
                  <a:off x="7833917" y="3970862"/>
                  <a:ext cx="1688004" cy="45720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FHIR</a:t>
                  </a:r>
                </a:p>
              </p:txBody>
            </p:sp>
            <p:sp>
              <p:nvSpPr>
                <p:cNvPr id="51" name="Arrow: Left-Right 18">
                  <a:extLst>
                    <a:ext uri="{FF2B5EF4-FFF2-40B4-BE49-F238E27FC236}">
                      <a16:creationId xmlns:a16="http://schemas.microsoft.com/office/drawing/2014/main" id="{6DB3D322-AF9C-4259-B283-42D361D71E99}"/>
                    </a:ext>
                  </a:extLst>
                </p:cNvPr>
                <p:cNvSpPr/>
                <p:nvPr/>
              </p:nvSpPr>
              <p:spPr>
                <a:xfrm>
                  <a:off x="1810333" y="5127941"/>
                  <a:ext cx="877461" cy="45720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FHIR</a:t>
                  </a:r>
                </a:p>
              </p:txBody>
            </p:sp>
            <p:sp>
              <p:nvSpPr>
                <p:cNvPr id="52" name="Arrow: Left-Right 18">
                  <a:extLst>
                    <a:ext uri="{FF2B5EF4-FFF2-40B4-BE49-F238E27FC236}">
                      <a16:creationId xmlns:a16="http://schemas.microsoft.com/office/drawing/2014/main" id="{0022C9D4-395B-4326-B308-31BFCCBA5E42}"/>
                    </a:ext>
                  </a:extLst>
                </p:cNvPr>
                <p:cNvSpPr/>
                <p:nvPr/>
              </p:nvSpPr>
              <p:spPr>
                <a:xfrm>
                  <a:off x="8662419" y="5143778"/>
                  <a:ext cx="1130933" cy="45720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FHIR</a:t>
                  </a:r>
                </a:p>
              </p:txBody>
            </p:sp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9A5EA75A-659E-4AC4-B225-833063C705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91346" y="5097918"/>
                  <a:ext cx="848814" cy="517246"/>
                </a:xfrm>
                <a:prstGeom prst="rect">
                  <a:avLst/>
                </a:prstGeom>
              </p:spPr>
            </p:pic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08AF9E53-C98D-4FE3-B81C-B4EA2C6BFC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31931" y="5113755"/>
                  <a:ext cx="848814" cy="517246"/>
                </a:xfrm>
                <a:prstGeom prst="rect">
                  <a:avLst/>
                </a:prstGeom>
              </p:spPr>
            </p:pic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E6CDCB2A-9889-481C-A461-9098449019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24505" y="5819502"/>
                  <a:ext cx="1632856" cy="747692"/>
                </a:xfrm>
                <a:prstGeom prst="rect">
                  <a:avLst/>
                </a:prstGeom>
              </p:spPr>
            </p:pic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AB0E4EE-FCBB-4A31-AD4F-023DAA48A2D7}"/>
                    </a:ext>
                  </a:extLst>
                </p:cNvPr>
                <p:cNvSpPr txBox="1"/>
                <p:nvPr/>
              </p:nvSpPr>
              <p:spPr>
                <a:xfrm>
                  <a:off x="10097542" y="6567193"/>
                  <a:ext cx="886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Payer 3</a:t>
                  </a:r>
                </a:p>
              </p:txBody>
            </p:sp>
            <p:sp>
              <p:nvSpPr>
                <p:cNvPr id="57" name="Arrow: Left-Right 56">
                  <a:extLst>
                    <a:ext uri="{FF2B5EF4-FFF2-40B4-BE49-F238E27FC236}">
                      <a16:creationId xmlns:a16="http://schemas.microsoft.com/office/drawing/2014/main" id="{7414DC52-A782-43CE-AC2E-B99717B9CFB5}"/>
                    </a:ext>
                  </a:extLst>
                </p:cNvPr>
                <p:cNvSpPr/>
                <p:nvPr/>
              </p:nvSpPr>
              <p:spPr>
                <a:xfrm rot="491330">
                  <a:off x="3520565" y="5596912"/>
                  <a:ext cx="6221311" cy="457200"/>
                </a:xfrm>
                <a:prstGeom prst="leftRightArrow">
                  <a:avLst/>
                </a:prstGeom>
                <a:solidFill>
                  <a:schemeClr val="accent4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ASC X12N 278/275</a:t>
                  </a:r>
                </a:p>
              </p:txBody>
            </p:sp>
          </p:grp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5A01C54-A35B-4F43-9155-AD8B839C69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4856" y="1313621"/>
              <a:ext cx="1518824" cy="400512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0022F9-31F8-460F-8AB7-4ABB61F6F532}"/>
                </a:ext>
              </a:extLst>
            </p:cNvPr>
            <p:cNvSpPr txBox="1"/>
            <p:nvPr/>
          </p:nvSpPr>
          <p:spPr>
            <a:xfrm>
              <a:off x="4273812" y="3527767"/>
              <a:ext cx="1424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“Black box”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8DE9C17-407A-47E1-AA4F-AB0FE7513C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6015" y="1311039"/>
              <a:ext cx="4781904" cy="923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5DD9DA7-A9AB-4EE1-AE3C-5353CEC7F4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4857" y="5326252"/>
              <a:ext cx="4952314" cy="288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170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1BA649-EF3E-4C2A-8BB5-594FF363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D5EC002-BE35-46F6-BDCC-10D4ADEC608B}"/>
              </a:ext>
            </a:extLst>
          </p:cNvPr>
          <p:cNvGrpSpPr/>
          <p:nvPr/>
        </p:nvGrpSpPr>
        <p:grpSpPr>
          <a:xfrm>
            <a:off x="833336" y="1666264"/>
            <a:ext cx="10779729" cy="4603069"/>
            <a:chOff x="1885703" y="2008664"/>
            <a:chExt cx="8096184" cy="3400965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C7312F2-78A7-485D-A313-2DE80A3D2307}"/>
                </a:ext>
              </a:extLst>
            </p:cNvPr>
            <p:cNvSpPr/>
            <p:nvPr/>
          </p:nvSpPr>
          <p:spPr>
            <a:xfrm>
              <a:off x="1885703" y="2008664"/>
              <a:ext cx="2884583" cy="2658412"/>
            </a:xfrm>
            <a:prstGeom prst="roundRect">
              <a:avLst>
                <a:gd name="adj" fmla="val 5948"/>
              </a:avLst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A2D9304-2069-4532-B44B-5CFE0CEE621B}"/>
                </a:ext>
              </a:extLst>
            </p:cNvPr>
            <p:cNvSpPr/>
            <p:nvPr/>
          </p:nvSpPr>
          <p:spPr>
            <a:xfrm>
              <a:off x="7255684" y="2020745"/>
              <a:ext cx="2726203" cy="2658412"/>
            </a:xfrm>
            <a:prstGeom prst="roundRect">
              <a:avLst>
                <a:gd name="adj" fmla="val 5948"/>
              </a:avLst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53F8337-1D3F-4779-9A2E-00A6BEDD1DD5}"/>
                </a:ext>
              </a:extLst>
            </p:cNvPr>
            <p:cNvSpPr/>
            <p:nvPr/>
          </p:nvSpPr>
          <p:spPr>
            <a:xfrm>
              <a:off x="5296868" y="2140086"/>
              <a:ext cx="1346172" cy="42824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CDS Hooks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C775854-31A4-48F2-8082-3A1F4FB7140F}"/>
                </a:ext>
              </a:extLst>
            </p:cNvPr>
            <p:cNvSpPr/>
            <p:nvPr/>
          </p:nvSpPr>
          <p:spPr>
            <a:xfrm>
              <a:off x="5359061" y="2795241"/>
              <a:ext cx="1211675" cy="42824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CQL/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Questionnaire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1555B20-3620-4C39-A30C-A5BD8C9BA770}"/>
                </a:ext>
              </a:extLst>
            </p:cNvPr>
            <p:cNvSpPr/>
            <p:nvPr/>
          </p:nvSpPr>
          <p:spPr>
            <a:xfrm>
              <a:off x="2540749" y="2117421"/>
              <a:ext cx="2046152" cy="514388"/>
            </a:xfrm>
            <a:prstGeom prst="roundRect">
              <a:avLst>
                <a:gd name="adj" fmla="val 22255"/>
              </a:avLst>
            </a:prstGeom>
            <a:solidFill>
              <a:srgbClr val="E7E6E6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Coverage Requirements Discovery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89C51FC-F925-48C9-B4E2-CE53C173DE2A}"/>
                </a:ext>
              </a:extLst>
            </p:cNvPr>
            <p:cNvSpPr/>
            <p:nvPr/>
          </p:nvSpPr>
          <p:spPr>
            <a:xfrm>
              <a:off x="7391582" y="2107595"/>
              <a:ext cx="2046152" cy="514388"/>
            </a:xfrm>
            <a:prstGeom prst="roundRect">
              <a:avLst>
                <a:gd name="adj" fmla="val 22255"/>
              </a:avLst>
            </a:prstGeom>
            <a:solidFill>
              <a:srgbClr val="E7E6E6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Coverage Requirements Discovery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80C2B3F-F27C-44AC-958A-4BB6195EA58F}"/>
                </a:ext>
              </a:extLst>
            </p:cNvPr>
            <p:cNvSpPr/>
            <p:nvPr/>
          </p:nvSpPr>
          <p:spPr>
            <a:xfrm>
              <a:off x="2568208" y="2739573"/>
              <a:ext cx="2046152" cy="543473"/>
            </a:xfrm>
            <a:prstGeom prst="roundRect">
              <a:avLst>
                <a:gd name="adj" fmla="val 2171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Documentation Templates and Coverage Rules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53E8FF31-30F6-490B-8E2F-2AE4A9D32953}"/>
                </a:ext>
              </a:extLst>
            </p:cNvPr>
            <p:cNvSpPr/>
            <p:nvPr/>
          </p:nvSpPr>
          <p:spPr>
            <a:xfrm>
              <a:off x="7405258" y="2751829"/>
              <a:ext cx="2046152" cy="543473"/>
            </a:xfrm>
            <a:prstGeom prst="roundRect">
              <a:avLst>
                <a:gd name="adj" fmla="val 2171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Documentation Templates and Coverage Rules</a:t>
              </a:r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66F74730-BDEB-4F91-9807-EFC50848920B}"/>
                </a:ext>
              </a:extLst>
            </p:cNvPr>
            <p:cNvSpPr/>
            <p:nvPr/>
          </p:nvSpPr>
          <p:spPr>
            <a:xfrm>
              <a:off x="6732936" y="2260842"/>
              <a:ext cx="201622" cy="181342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ACBC57BA-6F2B-41F8-8EC4-926F6A2C409E}"/>
                </a:ext>
              </a:extLst>
            </p:cNvPr>
            <p:cNvSpPr/>
            <p:nvPr/>
          </p:nvSpPr>
          <p:spPr>
            <a:xfrm rot="10800000">
              <a:off x="5005345" y="2260842"/>
              <a:ext cx="201622" cy="181342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134CFF81-642B-492C-9311-73768B358F9F}"/>
                </a:ext>
              </a:extLst>
            </p:cNvPr>
            <p:cNvSpPr/>
            <p:nvPr/>
          </p:nvSpPr>
          <p:spPr>
            <a:xfrm>
              <a:off x="6735454" y="2929089"/>
              <a:ext cx="201622" cy="181342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E4031E4F-A956-4754-864D-F687BAE52F2A}"/>
                </a:ext>
              </a:extLst>
            </p:cNvPr>
            <p:cNvSpPr/>
            <p:nvPr/>
          </p:nvSpPr>
          <p:spPr>
            <a:xfrm rot="10800000">
              <a:off x="5007864" y="2929089"/>
              <a:ext cx="201622" cy="181342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A910486B-3BAF-4BD2-89A9-D65F2A8F7E88}"/>
                </a:ext>
              </a:extLst>
            </p:cNvPr>
            <p:cNvSpPr/>
            <p:nvPr/>
          </p:nvSpPr>
          <p:spPr>
            <a:xfrm>
              <a:off x="2568208" y="3399560"/>
              <a:ext cx="2046152" cy="1177650"/>
            </a:xfrm>
            <a:prstGeom prst="roundRect">
              <a:avLst>
                <a:gd name="adj" fmla="val 10968"/>
              </a:avLst>
            </a:prstGeom>
            <a:solidFill>
              <a:srgbClr val="FFC000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Prior Authorization Support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9E8E40A-6353-4926-9CF7-C46611A9CBCD}"/>
                </a:ext>
              </a:extLst>
            </p:cNvPr>
            <p:cNvSpPr/>
            <p:nvPr/>
          </p:nvSpPr>
          <p:spPr>
            <a:xfrm>
              <a:off x="7461385" y="3388710"/>
              <a:ext cx="2001224" cy="1177650"/>
            </a:xfrm>
            <a:prstGeom prst="roundRect">
              <a:avLst>
                <a:gd name="adj" fmla="val 10968"/>
              </a:avLst>
            </a:prstGeom>
            <a:solidFill>
              <a:srgbClr val="FFC000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Prior Authorization Support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6A703796-2277-43CB-A9D3-2FF83C30CDA7}"/>
                </a:ext>
              </a:extLst>
            </p:cNvPr>
            <p:cNvSpPr/>
            <p:nvPr/>
          </p:nvSpPr>
          <p:spPr>
            <a:xfrm>
              <a:off x="4563112" y="4655909"/>
              <a:ext cx="2936928" cy="286900"/>
            </a:xfrm>
            <a:prstGeom prst="roundRect">
              <a:avLst>
                <a:gd name="adj" fmla="val 22255"/>
              </a:avLst>
            </a:prstGeom>
            <a:noFill/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Improve transparency 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526559D5-B9D9-4CC7-AA86-795B74F40E1E}"/>
                </a:ext>
              </a:extLst>
            </p:cNvPr>
            <p:cNvSpPr/>
            <p:nvPr/>
          </p:nvSpPr>
          <p:spPr>
            <a:xfrm>
              <a:off x="4563112" y="4882543"/>
              <a:ext cx="2936928" cy="286900"/>
            </a:xfrm>
            <a:prstGeom prst="roundRect">
              <a:avLst>
                <a:gd name="adj" fmla="val 22255"/>
              </a:avLst>
            </a:prstGeom>
            <a:noFill/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Reduce effort for prior authorization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78BD9F9-6D7E-4B90-B5FC-424D94C78BC4}"/>
                </a:ext>
              </a:extLst>
            </p:cNvPr>
            <p:cNvSpPr/>
            <p:nvPr/>
          </p:nvSpPr>
          <p:spPr>
            <a:xfrm>
              <a:off x="3815497" y="5122729"/>
              <a:ext cx="4432157" cy="286900"/>
            </a:xfrm>
            <a:prstGeom prst="roundRect">
              <a:avLst>
                <a:gd name="adj" fmla="val 22255"/>
              </a:avLst>
            </a:prstGeom>
            <a:noFill/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Leverage available clinical content and increase automation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8C5DC22-6874-4A40-A23D-4DDD8012D930}"/>
                </a:ext>
              </a:extLst>
            </p:cNvPr>
            <p:cNvSpPr txBox="1"/>
            <p:nvPr/>
          </p:nvSpPr>
          <p:spPr>
            <a:xfrm rot="16200000">
              <a:off x="9204675" y="3167467"/>
              <a:ext cx="977210" cy="23115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Payer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24F969F-FC50-48FC-BCF4-BFA73799F4E0}"/>
                </a:ext>
              </a:extLst>
            </p:cNvPr>
            <p:cNvSpPr txBox="1"/>
            <p:nvPr/>
          </p:nvSpPr>
          <p:spPr>
            <a:xfrm rot="5400000">
              <a:off x="1053423" y="3247911"/>
              <a:ext cx="2262636" cy="23115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EHR/Provider back-office Systems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C715DA43-83A1-4640-BA6D-ADFA689168B1}"/>
                </a:ext>
              </a:extLst>
            </p:cNvPr>
            <p:cNvSpPr/>
            <p:nvPr/>
          </p:nvSpPr>
          <p:spPr>
            <a:xfrm rot="5400000">
              <a:off x="6344070" y="3704653"/>
              <a:ext cx="1208474" cy="598291"/>
            </a:xfrm>
            <a:prstGeom prst="roundRect">
              <a:avLst/>
            </a:prstGeom>
            <a:solidFill>
              <a:srgbClr val="ED7D31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Transformation Layer  (</a:t>
              </a:r>
              <a:r>
                <a:rPr lang="en-US" sz="1100" b="1" kern="0" dirty="0">
                  <a:solidFill>
                    <a:prstClr val="white"/>
                  </a:solidFill>
                  <a:latin typeface="Calibri" panose="020F0502020204030204"/>
                </a:rPr>
                <a:t>X12 to FHIR -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Optional)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323DA7F6-EA0B-44E7-B22C-6929D2F1E20D}"/>
                </a:ext>
              </a:extLst>
            </p:cNvPr>
            <p:cNvSpPr/>
            <p:nvPr/>
          </p:nvSpPr>
          <p:spPr>
            <a:xfrm rot="16200000">
              <a:off x="4512441" y="3677280"/>
              <a:ext cx="1187433" cy="598291"/>
            </a:xfrm>
            <a:prstGeom prst="roundRect">
              <a:avLst/>
            </a:prstGeom>
            <a:solidFill>
              <a:srgbClr val="ED7D31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Transformation Layer (FHIR to X12)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EBBB357-A0D6-4F99-A1AE-EB452A890FAD}"/>
                </a:ext>
              </a:extLst>
            </p:cNvPr>
            <p:cNvSpPr/>
            <p:nvPr/>
          </p:nvSpPr>
          <p:spPr>
            <a:xfrm>
              <a:off x="5468511" y="3382709"/>
              <a:ext cx="1126133" cy="570171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X12 278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858A918-D025-424D-B627-B8DB2C240CF0}"/>
                </a:ext>
              </a:extLst>
            </p:cNvPr>
            <p:cNvSpPr/>
            <p:nvPr/>
          </p:nvSpPr>
          <p:spPr>
            <a:xfrm>
              <a:off x="5468511" y="4037863"/>
              <a:ext cx="1126133" cy="570171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X12 275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prstClr val="black"/>
                  </a:solidFill>
                  <a:latin typeface="Calibri" panose="020F0502020204030204"/>
                </a:rPr>
                <a:t>Or alternate exchange method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66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AFA4B-B074-490B-884F-5C4419EBDC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944" y="482483"/>
            <a:ext cx="3377453" cy="365125"/>
          </a:xfrm>
        </p:spPr>
        <p:txBody>
          <a:bodyPr/>
          <a:lstStyle/>
          <a:p>
            <a:endParaRPr lang="en-CA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96F9510-A79C-4D49-9B72-E2A9869F7A43}"/>
              </a:ext>
            </a:extLst>
          </p:cNvPr>
          <p:cNvGrpSpPr/>
          <p:nvPr/>
        </p:nvGrpSpPr>
        <p:grpSpPr>
          <a:xfrm>
            <a:off x="909811" y="84207"/>
            <a:ext cx="7594691" cy="4910042"/>
            <a:chOff x="909811" y="84207"/>
            <a:chExt cx="7594691" cy="491004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17418E8-C73A-4947-B89B-C8D3400E193B}"/>
                </a:ext>
              </a:extLst>
            </p:cNvPr>
            <p:cNvSpPr/>
            <p:nvPr/>
          </p:nvSpPr>
          <p:spPr>
            <a:xfrm>
              <a:off x="1560859" y="4382093"/>
              <a:ext cx="1436967" cy="5026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5. Adjust</a:t>
              </a:r>
              <a:br>
                <a:rPr lang="en-CA" sz="1400" dirty="0"/>
              </a:br>
              <a:r>
                <a:rPr lang="en-CA" sz="1400" dirty="0"/>
                <a:t>    Request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739567D-76B3-44C0-86CC-0A1A1D45E397}"/>
                </a:ext>
              </a:extLst>
            </p:cNvPr>
            <p:cNvSpPr/>
            <p:nvPr/>
          </p:nvSpPr>
          <p:spPr>
            <a:xfrm>
              <a:off x="1560859" y="3518303"/>
              <a:ext cx="1436966" cy="702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4. Monitor for</a:t>
              </a:r>
              <a:br>
                <a:rPr lang="en-CA" sz="1200" dirty="0"/>
              </a:br>
              <a:r>
                <a:rPr lang="en-CA" sz="1200" dirty="0"/>
                <a:t>    Updates</a:t>
              </a:r>
            </a:p>
            <a:p>
              <a:pPr algn="ctr"/>
              <a:r>
                <a:rPr lang="en-CA" sz="1200" dirty="0"/>
                <a:t>(polling or subscription)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68B65E9-BC9A-4D19-9737-53EF985BD015}"/>
                </a:ext>
              </a:extLst>
            </p:cNvPr>
            <p:cNvSpPr/>
            <p:nvPr/>
          </p:nvSpPr>
          <p:spPr>
            <a:xfrm>
              <a:off x="1550176" y="2873998"/>
              <a:ext cx="1447649" cy="5026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3. Submit PA</a:t>
              </a:r>
              <a:br>
                <a:rPr lang="en-CA" sz="1400" dirty="0"/>
              </a:br>
              <a:r>
                <a:rPr lang="en-CA" sz="1400" dirty="0"/>
                <a:t>    Request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446376D-9832-496C-B369-668467B0A2CC}"/>
                </a:ext>
              </a:extLst>
            </p:cNvPr>
            <p:cNvSpPr/>
            <p:nvPr/>
          </p:nvSpPr>
          <p:spPr>
            <a:xfrm>
              <a:off x="1560859" y="1755393"/>
              <a:ext cx="1436974" cy="50269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2. Assemble</a:t>
              </a:r>
              <a:br>
                <a:rPr lang="en-CA" sz="1400" dirty="0"/>
              </a:br>
              <a:r>
                <a:rPr lang="en-CA" sz="1400" dirty="0"/>
                <a:t>    Request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7C88284-67E6-4311-928B-605CC977080D}"/>
                </a:ext>
              </a:extLst>
            </p:cNvPr>
            <p:cNvSpPr/>
            <p:nvPr/>
          </p:nvSpPr>
          <p:spPr>
            <a:xfrm>
              <a:off x="1560860" y="1001347"/>
              <a:ext cx="1436974" cy="50269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1. Authorization</a:t>
              </a:r>
              <a:br>
                <a:rPr lang="en-CA" sz="1400" dirty="0"/>
              </a:br>
              <a:r>
                <a:rPr lang="en-CA" sz="1400" dirty="0"/>
                <a:t>    Needed?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3D8DB8A-F1A9-452A-B02E-C18376E64493}"/>
                </a:ext>
              </a:extLst>
            </p:cNvPr>
            <p:cNvCxnSpPr>
              <a:cxnSpLocks/>
              <a:stCxn id="9" idx="2"/>
              <a:endCxn id="8" idx="0"/>
            </p:cNvCxnSpPr>
            <p:nvPr/>
          </p:nvCxnSpPr>
          <p:spPr>
            <a:xfrm flipH="1">
              <a:off x="2279346" y="1504045"/>
              <a:ext cx="1" cy="251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1F1BDE9-49C7-44C8-909F-A8783D0F0567}"/>
                </a:ext>
              </a:extLst>
            </p:cNvPr>
            <p:cNvCxnSpPr>
              <a:cxnSpLocks/>
              <a:stCxn id="8" idx="2"/>
              <a:endCxn id="7" idx="0"/>
            </p:cNvCxnSpPr>
            <p:nvPr/>
          </p:nvCxnSpPr>
          <p:spPr>
            <a:xfrm flipH="1">
              <a:off x="2274001" y="2258092"/>
              <a:ext cx="5345" cy="615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D8626571-44DC-4BD4-90A5-DF9B4A439CC5}"/>
                </a:ext>
              </a:extLst>
            </p:cNvPr>
            <p:cNvCxnSpPr>
              <a:cxnSpLocks/>
              <a:stCxn id="5" idx="1"/>
              <a:endCxn id="6" idx="1"/>
            </p:cNvCxnSpPr>
            <p:nvPr/>
          </p:nvCxnSpPr>
          <p:spPr>
            <a:xfrm rot="10800000">
              <a:off x="1560859" y="3869395"/>
              <a:ext cx="12700" cy="764049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470792D-887F-4AB9-B1DB-A2790E36066F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>
              <a:off x="2274001" y="3376696"/>
              <a:ext cx="5341" cy="1416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05B6B43-6919-4F33-B55F-D6EF6B1EC131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2279342" y="4220485"/>
              <a:ext cx="1" cy="16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0A8596F-1F27-4EDB-8B57-894054045532}"/>
                </a:ext>
              </a:extLst>
            </p:cNvPr>
            <p:cNvSpPr/>
            <p:nvPr/>
          </p:nvSpPr>
          <p:spPr>
            <a:xfrm>
              <a:off x="6950477" y="1395908"/>
              <a:ext cx="1436974" cy="46784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CRD and/or DTR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B73DE8E-1FF9-49B1-9CE6-F2B8E5BCDD02}"/>
                </a:ext>
              </a:extLst>
            </p:cNvPr>
            <p:cNvSpPr/>
            <p:nvPr/>
          </p:nvSpPr>
          <p:spPr>
            <a:xfrm>
              <a:off x="4467701" y="2873999"/>
              <a:ext cx="1119277" cy="20107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FHIR &lt;-&gt; Clearing House or BA or Translation Software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571653DD-E27B-449A-8C52-2CD8D23A76BB}"/>
                </a:ext>
              </a:extLst>
            </p:cNvPr>
            <p:cNvCxnSpPr>
              <a:cxnSpLocks/>
              <a:stCxn id="9" idx="3"/>
              <a:endCxn id="20" idx="0"/>
            </p:cNvCxnSpPr>
            <p:nvPr/>
          </p:nvCxnSpPr>
          <p:spPr>
            <a:xfrm>
              <a:off x="2997834" y="1252696"/>
              <a:ext cx="4671130" cy="143212"/>
            </a:xfrm>
            <a:prstGeom prst="bentConnector2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44C4A8-37AA-4F42-A30E-90025FB084C3}"/>
                </a:ext>
              </a:extLst>
            </p:cNvPr>
            <p:cNvSpPr txBox="1"/>
            <p:nvPr/>
          </p:nvSpPr>
          <p:spPr>
            <a:xfrm>
              <a:off x="4467702" y="1012676"/>
              <a:ext cx="9652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CDS Hooks</a:t>
              </a:r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9C31527D-646D-442A-BC09-18B3B72CC89D}"/>
                </a:ext>
              </a:extLst>
            </p:cNvPr>
            <p:cNvCxnSpPr>
              <a:cxnSpLocks/>
              <a:stCxn id="8" idx="3"/>
              <a:endCxn id="20" idx="2"/>
            </p:cNvCxnSpPr>
            <p:nvPr/>
          </p:nvCxnSpPr>
          <p:spPr>
            <a:xfrm flipV="1">
              <a:off x="2997833" y="1863752"/>
              <a:ext cx="4671131" cy="142991"/>
            </a:xfrm>
            <a:prstGeom prst="bentConnector2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7DEF023-1854-45F9-82D1-85576DF38005}"/>
                </a:ext>
              </a:extLst>
            </p:cNvPr>
            <p:cNvSpPr txBox="1"/>
            <p:nvPr/>
          </p:nvSpPr>
          <p:spPr>
            <a:xfrm>
              <a:off x="4260008" y="1692765"/>
              <a:ext cx="13146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SMART on FHIR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5A97030-AA79-4255-B3CF-30100F02E3F4}"/>
                </a:ext>
              </a:extLst>
            </p:cNvPr>
            <p:cNvGrpSpPr/>
            <p:nvPr/>
          </p:nvGrpSpPr>
          <p:grpSpPr>
            <a:xfrm>
              <a:off x="2959725" y="2760422"/>
              <a:ext cx="1649613" cy="568976"/>
              <a:chOff x="2021428" y="2760422"/>
              <a:chExt cx="1649613" cy="568976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8691FC88-DC96-4558-BDFC-78EEF69129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428" y="2991028"/>
                <a:ext cx="15059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6C70D6-C63F-4EE5-A8C3-1D244FDCEA00}"/>
                  </a:ext>
                </a:extLst>
              </p:cNvPr>
              <p:cNvSpPr txBox="1"/>
              <p:nvPr/>
            </p:nvSpPr>
            <p:spPr>
              <a:xfrm>
                <a:off x="2058845" y="2760422"/>
                <a:ext cx="1468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Collection Bundle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97800DB4-C2D1-4AC4-B08B-ECCADC10A5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3751" y="3262712"/>
                <a:ext cx="1617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327E7BC-1E84-4FD2-98F9-F477DE3F03EE}"/>
                  </a:ext>
                </a:extLst>
              </p:cNvPr>
              <p:cNvSpPr txBox="1"/>
              <p:nvPr/>
            </p:nvSpPr>
            <p:spPr>
              <a:xfrm>
                <a:off x="2118969" y="3021621"/>
                <a:ext cx="1468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Collection Bundle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9D7280D-50AF-4249-87C7-10371DD1BB72}"/>
                </a:ext>
              </a:extLst>
            </p:cNvPr>
            <p:cNvGrpSpPr/>
            <p:nvPr/>
          </p:nvGrpSpPr>
          <p:grpSpPr>
            <a:xfrm>
              <a:off x="2963535" y="3497871"/>
              <a:ext cx="1655839" cy="578287"/>
              <a:chOff x="2025238" y="2751111"/>
              <a:chExt cx="1655839" cy="578287"/>
            </a:xfrm>
          </p:grpSpPr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DD23DBE5-4253-44B3-AC34-198BD61785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5238" y="2991028"/>
                <a:ext cx="15041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F3141F4-DD39-4A5E-9CB4-E79F3578D1FE}"/>
                  </a:ext>
                </a:extLst>
              </p:cNvPr>
              <p:cNvSpPr txBox="1"/>
              <p:nvPr/>
            </p:nvSpPr>
            <p:spPr>
              <a:xfrm>
                <a:off x="2124945" y="2751111"/>
                <a:ext cx="12531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Inquiry Bundle</a:t>
                </a:r>
              </a:p>
            </p:txBody>
          </p: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3322897C-A4D9-4293-92CD-D93D08081E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3751" y="3262712"/>
                <a:ext cx="1617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4E78FA2-56A2-4C87-ADEF-CABE2874352E}"/>
                  </a:ext>
                </a:extLst>
              </p:cNvPr>
              <p:cNvSpPr txBox="1"/>
              <p:nvPr/>
            </p:nvSpPr>
            <p:spPr>
              <a:xfrm>
                <a:off x="2124945" y="3021621"/>
                <a:ext cx="15561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Inquiry </a:t>
                </a:r>
                <a:r>
                  <a:rPr lang="en-CA" sz="1400" dirty="0" err="1">
                    <a:solidFill>
                      <a:srgbClr val="FF0000"/>
                    </a:solidFill>
                  </a:rPr>
                  <a:t>Rsp</a:t>
                </a:r>
                <a:r>
                  <a:rPr lang="en-CA" sz="1400" dirty="0">
                    <a:solidFill>
                      <a:srgbClr val="FF0000"/>
                    </a:solidFill>
                  </a:rPr>
                  <a:t> Bundle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ED8EF84-CEA8-4675-B57C-DB5ABDAD5EB7}"/>
                </a:ext>
              </a:extLst>
            </p:cNvPr>
            <p:cNvGrpSpPr/>
            <p:nvPr/>
          </p:nvGrpSpPr>
          <p:grpSpPr>
            <a:xfrm>
              <a:off x="2959725" y="4213494"/>
              <a:ext cx="1649613" cy="617044"/>
              <a:chOff x="2021428" y="2712354"/>
              <a:chExt cx="1649613" cy="617044"/>
            </a:xfrm>
          </p:grpSpPr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8BB2A5C4-2929-4DAC-B163-7A4478DBCA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428" y="2991028"/>
                <a:ext cx="15059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D9241D9-9294-4615-96E2-BB951ECA4579}"/>
                  </a:ext>
                </a:extLst>
              </p:cNvPr>
              <p:cNvSpPr txBox="1"/>
              <p:nvPr/>
            </p:nvSpPr>
            <p:spPr>
              <a:xfrm>
                <a:off x="2085693" y="2712354"/>
                <a:ext cx="1468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Collection Bundle</a:t>
                </a: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CD1DD53F-9E49-4D3B-BD5C-B519FFA1FC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3751" y="3262712"/>
                <a:ext cx="1617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63AB4E1-BFE6-4E7B-970A-BE7E3B5B6BEC}"/>
                  </a:ext>
                </a:extLst>
              </p:cNvPr>
              <p:cNvSpPr txBox="1"/>
              <p:nvPr/>
            </p:nvSpPr>
            <p:spPr>
              <a:xfrm>
                <a:off x="2124945" y="3021621"/>
                <a:ext cx="1468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Collection Bundle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558C4C3-8D69-44B5-B9AC-B3D05B684E9E}"/>
                </a:ext>
              </a:extLst>
            </p:cNvPr>
            <p:cNvGrpSpPr/>
            <p:nvPr/>
          </p:nvGrpSpPr>
          <p:grpSpPr>
            <a:xfrm>
              <a:off x="5287635" y="2757594"/>
              <a:ext cx="1662843" cy="577941"/>
              <a:chOff x="2021428" y="2761404"/>
              <a:chExt cx="1662843" cy="577941"/>
            </a:xfrm>
          </p:grpSpPr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A667772F-0C4A-440E-B5B9-0B338315B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428" y="2991028"/>
                <a:ext cx="1662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CB55945-0FF2-4E0B-8C23-C6113E115FA2}"/>
                  </a:ext>
                </a:extLst>
              </p:cNvPr>
              <p:cNvSpPr txBox="1"/>
              <p:nvPr/>
            </p:nvSpPr>
            <p:spPr>
              <a:xfrm>
                <a:off x="2280120" y="2761404"/>
                <a:ext cx="12682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 and 275(s)</a:t>
                </a:r>
              </a:p>
            </p:txBody>
          </p: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43927AC3-063D-468F-A767-E44955B72C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32602" y="3262712"/>
                <a:ext cx="1351669" cy="138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1461FB2-49A0-4C55-BD02-F0CF8EB4631B}"/>
                  </a:ext>
                </a:extLst>
              </p:cNvPr>
              <p:cNvSpPr txBox="1"/>
              <p:nvPr/>
            </p:nvSpPr>
            <p:spPr>
              <a:xfrm>
                <a:off x="2332602" y="3031568"/>
                <a:ext cx="11633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 response</a:t>
                </a:r>
              </a:p>
            </p:txBody>
          </p:sp>
        </p:grp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D6B0F372-AD0D-4865-95F5-D9FD702DBBE6}"/>
                </a:ext>
              </a:extLst>
            </p:cNvPr>
            <p:cNvSpPr/>
            <p:nvPr/>
          </p:nvSpPr>
          <p:spPr>
            <a:xfrm>
              <a:off x="6950477" y="2869639"/>
              <a:ext cx="1436967" cy="20107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Initial &amp; pended PA processing</a:t>
              </a:r>
            </a:p>
          </p:txBody>
        </p:sp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75630CAB-DF4A-44CF-8A60-33F1917634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3375" y="242624"/>
              <a:ext cx="729926" cy="692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2" descr="Image result for doctor and hospitals icon">
              <a:extLst>
                <a:ext uri="{FF2B5EF4-FFF2-40B4-BE49-F238E27FC236}">
                  <a16:creationId xmlns:a16="http://schemas.microsoft.com/office/drawing/2014/main" id="{96D76133-8115-4340-AFB7-0EA33DE11B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2915" y="84207"/>
              <a:ext cx="666673" cy="825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4" descr="Image result for doctor and hospitals icon">
              <a:hlinkClick r:id="rId4"/>
              <a:extLst>
                <a:ext uri="{FF2B5EF4-FFF2-40B4-BE49-F238E27FC236}">
                  <a16:creationId xmlns:a16="http://schemas.microsoft.com/office/drawing/2014/main" id="{B3C7C968-D2B0-47D3-934F-B77DF209C7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5375" y="242624"/>
              <a:ext cx="666673" cy="666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BE4DBE14-8CD4-44C9-853B-955AB19F1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7257893" y="256189"/>
              <a:ext cx="822134" cy="616601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B3A7E35-D852-4FB6-BD8E-A743269543D0}"/>
                </a:ext>
              </a:extLst>
            </p:cNvPr>
            <p:cNvGrpSpPr/>
            <p:nvPr/>
          </p:nvGrpSpPr>
          <p:grpSpPr>
            <a:xfrm>
              <a:off x="5284659" y="3453391"/>
              <a:ext cx="1662842" cy="599311"/>
              <a:chOff x="2021428" y="2731078"/>
              <a:chExt cx="1662842" cy="599311"/>
            </a:xfrm>
          </p:grpSpPr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D4F96F29-96FA-47DF-B21C-C5F2E805A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428" y="2991028"/>
                <a:ext cx="1662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2D0E9A6-FBC7-4289-AA5D-2F65F573FE09}"/>
                  </a:ext>
                </a:extLst>
              </p:cNvPr>
              <p:cNvSpPr txBox="1"/>
              <p:nvPr/>
            </p:nvSpPr>
            <p:spPr>
              <a:xfrm>
                <a:off x="2489199" y="2731078"/>
                <a:ext cx="5004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278i</a:t>
                </a:r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80299C52-8A53-4468-A5C9-D7B8DA56DD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3747" y="3283349"/>
                <a:ext cx="131492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BAD58E6-5690-4D1F-82AE-EF4F9144E241}"/>
                  </a:ext>
                </a:extLst>
              </p:cNvPr>
              <p:cNvSpPr txBox="1"/>
              <p:nvPr/>
            </p:nvSpPr>
            <p:spPr>
              <a:xfrm>
                <a:off x="2297804" y="3022612"/>
                <a:ext cx="12050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278i response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9F113B0C-9889-4817-A44C-8815659CD28C}"/>
                </a:ext>
              </a:extLst>
            </p:cNvPr>
            <p:cNvGrpSpPr/>
            <p:nvPr/>
          </p:nvGrpSpPr>
          <p:grpSpPr>
            <a:xfrm>
              <a:off x="5284653" y="4216040"/>
              <a:ext cx="1662843" cy="622967"/>
              <a:chOff x="2021428" y="2728733"/>
              <a:chExt cx="1662843" cy="622967"/>
            </a:xfrm>
          </p:grpSpPr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1EC08121-0574-41A2-AE65-060F8678F8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428" y="2991028"/>
                <a:ext cx="1662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17B7B0B-E0FE-427F-AA67-967121817678}"/>
                  </a:ext>
                </a:extLst>
              </p:cNvPr>
              <p:cNvSpPr txBox="1"/>
              <p:nvPr/>
            </p:nvSpPr>
            <p:spPr>
              <a:xfrm>
                <a:off x="2296542" y="2728733"/>
                <a:ext cx="12682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 and 275(s)</a:t>
                </a:r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6B8F135E-50CA-4A3E-BEA9-61DC39891C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3753" y="3262712"/>
                <a:ext cx="1360518" cy="138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103F3B2-B542-4024-A1F6-28849AA2E301}"/>
                  </a:ext>
                </a:extLst>
              </p:cNvPr>
              <p:cNvSpPr txBox="1"/>
              <p:nvPr/>
            </p:nvSpPr>
            <p:spPr>
              <a:xfrm>
                <a:off x="2335584" y="3043923"/>
                <a:ext cx="11633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 response</a:t>
                </a: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ADFACA1-F9FA-4CD4-8F63-E842549E5AA9}"/>
                </a:ext>
              </a:extLst>
            </p:cNvPr>
            <p:cNvSpPr txBox="1"/>
            <p:nvPr/>
          </p:nvSpPr>
          <p:spPr>
            <a:xfrm>
              <a:off x="3434928" y="2488954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dirty="0">
                  <a:solidFill>
                    <a:srgbClr val="FF0000"/>
                  </a:solidFill>
                </a:rPr>
                <a:t>(FHIR)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40DE381-EC6E-4F7C-B2FC-699E38D8B940}"/>
                </a:ext>
              </a:extLst>
            </p:cNvPr>
            <p:cNvSpPr txBox="1"/>
            <p:nvPr/>
          </p:nvSpPr>
          <p:spPr>
            <a:xfrm>
              <a:off x="5750476" y="2516157"/>
              <a:ext cx="5790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dirty="0">
                  <a:solidFill>
                    <a:srgbClr val="0070C0"/>
                  </a:solidFill>
                </a:rPr>
                <a:t>(X12)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C755BB1-5B69-488D-8CBC-A9F22BF3E8E2}"/>
                </a:ext>
              </a:extLst>
            </p:cNvPr>
            <p:cNvSpPr/>
            <p:nvPr/>
          </p:nvSpPr>
          <p:spPr>
            <a:xfrm>
              <a:off x="909811" y="2348913"/>
              <a:ext cx="7594691" cy="26453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9743B7F-5CCF-4C21-95F2-EBE4E93421CE}"/>
                </a:ext>
              </a:extLst>
            </p:cNvPr>
            <p:cNvSpPr txBox="1"/>
            <p:nvPr/>
          </p:nvSpPr>
          <p:spPr>
            <a:xfrm rot="16200000">
              <a:off x="616315" y="4124548"/>
              <a:ext cx="8595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/>
                <a:t>If necessary</a:t>
              </a:r>
            </a:p>
          </p:txBody>
        </p:sp>
        <p:sp>
          <p:nvSpPr>
            <p:cNvPr id="120" name="Left Brace 119">
              <a:extLst>
                <a:ext uri="{FF2B5EF4-FFF2-40B4-BE49-F238E27FC236}">
                  <a16:creationId xmlns:a16="http://schemas.microsoft.com/office/drawing/2014/main" id="{D2224519-AE73-4AC4-8495-FD689AD11C46}"/>
                </a:ext>
              </a:extLst>
            </p:cNvPr>
            <p:cNvSpPr/>
            <p:nvPr/>
          </p:nvSpPr>
          <p:spPr>
            <a:xfrm>
              <a:off x="1182354" y="3627312"/>
              <a:ext cx="117985" cy="125311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440CD6B-9F0F-4254-8FC9-F25F28221F65}"/>
                </a:ext>
              </a:extLst>
            </p:cNvPr>
            <p:cNvSpPr txBox="1"/>
            <p:nvPr/>
          </p:nvSpPr>
          <p:spPr>
            <a:xfrm>
              <a:off x="4363398" y="2276997"/>
              <a:ext cx="1160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PAS Scope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861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1EC0269-2634-6546-B414-2135310E484A}"/>
              </a:ext>
            </a:extLst>
          </p:cNvPr>
          <p:cNvSpPr/>
          <p:nvPr/>
        </p:nvSpPr>
        <p:spPr>
          <a:xfrm>
            <a:off x="1113183" y="457200"/>
            <a:ext cx="4124739" cy="5993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PAS Request Bundle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9F4FB82-0E9E-FC4A-9ADD-F8B1A4604CD1}"/>
              </a:ext>
            </a:extLst>
          </p:cNvPr>
          <p:cNvSpPr/>
          <p:nvPr/>
        </p:nvSpPr>
        <p:spPr>
          <a:xfrm>
            <a:off x="1569002" y="1219200"/>
            <a:ext cx="3213100" cy="9271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Claim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00A0F9-7B79-614F-9A6E-E7A3AD4F3895}"/>
              </a:ext>
            </a:extLst>
          </p:cNvPr>
          <p:cNvGrpSpPr/>
          <p:nvPr/>
        </p:nvGrpSpPr>
        <p:grpSpPr>
          <a:xfrm>
            <a:off x="1550504" y="3469447"/>
            <a:ext cx="3213100" cy="2246796"/>
            <a:chOff x="1550504" y="3568700"/>
            <a:chExt cx="3213100" cy="2246796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A72941E-F160-264E-A266-DCCFC51214F5}"/>
                </a:ext>
              </a:extLst>
            </p:cNvPr>
            <p:cNvSpPr/>
            <p:nvPr/>
          </p:nvSpPr>
          <p:spPr>
            <a:xfrm>
              <a:off x="1550504" y="3568700"/>
              <a:ext cx="3213100" cy="685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Organization</a:t>
              </a:r>
            </a:p>
            <a:p>
              <a:pPr algn="ctr"/>
              <a:r>
                <a:rPr lang="en-US" dirty="0"/>
                <a:t>(Insurer, Requestor)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F9A63947-15CF-AF49-8FFD-1836D78DC2F6}"/>
                </a:ext>
              </a:extLst>
            </p:cNvPr>
            <p:cNvSpPr/>
            <p:nvPr/>
          </p:nvSpPr>
          <p:spPr>
            <a:xfrm>
              <a:off x="1550504" y="4349198"/>
              <a:ext cx="3213100" cy="685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Patient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B7C9BA29-9195-204C-8C71-2E7732A54A22}"/>
                </a:ext>
              </a:extLst>
            </p:cNvPr>
            <p:cNvSpPr/>
            <p:nvPr/>
          </p:nvSpPr>
          <p:spPr>
            <a:xfrm>
              <a:off x="1550504" y="5129696"/>
              <a:ext cx="3213100" cy="685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Coverage</a:t>
              </a:r>
            </a:p>
          </p:txBody>
        </p:sp>
      </p:grp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4590C0A2-2F0E-3941-B458-B09E1382E775}"/>
              </a:ext>
            </a:extLst>
          </p:cNvPr>
          <p:cNvSpPr/>
          <p:nvPr/>
        </p:nvSpPr>
        <p:spPr>
          <a:xfrm>
            <a:off x="1569002" y="2240998"/>
            <a:ext cx="3213100" cy="11533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Items</a:t>
            </a:r>
          </a:p>
          <a:p>
            <a:pPr algn="ctr"/>
            <a:r>
              <a:rPr lang="en-US" dirty="0"/>
              <a:t>(ServiceRequest, </a:t>
            </a:r>
            <a:r>
              <a:rPr lang="en-US" dirty="0" err="1"/>
              <a:t>DeviceRequest</a:t>
            </a:r>
            <a:r>
              <a:rPr lang="en-US" dirty="0"/>
              <a:t>, </a:t>
            </a:r>
            <a:r>
              <a:rPr lang="en-US" dirty="0" err="1"/>
              <a:t>MedicationRequest</a:t>
            </a:r>
            <a:r>
              <a:rPr lang="en-US" dirty="0"/>
              <a:t>)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D5D662E4-95DF-E145-92F0-83EC02F61EB7}"/>
              </a:ext>
            </a:extLst>
          </p:cNvPr>
          <p:cNvSpPr/>
          <p:nvPr/>
        </p:nvSpPr>
        <p:spPr>
          <a:xfrm>
            <a:off x="5693741" y="457200"/>
            <a:ext cx="4124739" cy="5993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PAS Response Bundle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666545B4-EE30-0049-B6F7-2057FB8399C6}"/>
              </a:ext>
            </a:extLst>
          </p:cNvPr>
          <p:cNvSpPr/>
          <p:nvPr/>
        </p:nvSpPr>
        <p:spPr>
          <a:xfrm>
            <a:off x="6149560" y="1219200"/>
            <a:ext cx="3213100" cy="9271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ClaimResponse</a:t>
            </a:r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A86FD7E-9C3F-014F-A15C-0FEB4043C8E1}"/>
              </a:ext>
            </a:extLst>
          </p:cNvPr>
          <p:cNvGrpSpPr/>
          <p:nvPr/>
        </p:nvGrpSpPr>
        <p:grpSpPr>
          <a:xfrm>
            <a:off x="6131062" y="3568700"/>
            <a:ext cx="3213100" cy="2246796"/>
            <a:chOff x="1550504" y="3568700"/>
            <a:chExt cx="3213100" cy="2246796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9C22FAF2-F6D8-9C44-8E65-92CE17B7A961}"/>
                </a:ext>
              </a:extLst>
            </p:cNvPr>
            <p:cNvSpPr/>
            <p:nvPr/>
          </p:nvSpPr>
          <p:spPr>
            <a:xfrm>
              <a:off x="1550504" y="3568700"/>
              <a:ext cx="3213100" cy="685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Organization</a:t>
              </a:r>
            </a:p>
            <a:p>
              <a:pPr algn="ctr"/>
              <a:r>
                <a:rPr lang="en-US" dirty="0"/>
                <a:t>(Insurer, Requestor)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DDF80091-0F57-3047-8F24-363ACDDF5527}"/>
                </a:ext>
              </a:extLst>
            </p:cNvPr>
            <p:cNvSpPr/>
            <p:nvPr/>
          </p:nvSpPr>
          <p:spPr>
            <a:xfrm>
              <a:off x="1550504" y="4349198"/>
              <a:ext cx="3213100" cy="685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Patient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C6048061-5B0A-D244-ABA1-30B5FF513068}"/>
                </a:ext>
              </a:extLst>
            </p:cNvPr>
            <p:cNvSpPr/>
            <p:nvPr/>
          </p:nvSpPr>
          <p:spPr>
            <a:xfrm>
              <a:off x="1550504" y="5129696"/>
              <a:ext cx="3213100" cy="685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Coverage</a:t>
              </a:r>
            </a:p>
          </p:txBody>
        </p:sp>
      </p:grp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D96CF43-82E6-7BC5-C299-CB4FF34244DE}"/>
              </a:ext>
            </a:extLst>
          </p:cNvPr>
          <p:cNvSpPr/>
          <p:nvPr/>
        </p:nvSpPr>
        <p:spPr>
          <a:xfrm>
            <a:off x="1578251" y="5779467"/>
            <a:ext cx="3194602" cy="4406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DocumentReference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8401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6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8496B0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20965</TotalTime>
  <Words>362</Words>
  <Application>Microsoft Macintosh PowerPoint</Application>
  <PresentationFormat>Widescreen</PresentationFormat>
  <Paragraphs>100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Rounded MT Bold</vt:lpstr>
      <vt:lpstr>Calibri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Viet Nguyen</dc:creator>
  <cp:lastModifiedBy>Jean Duteau</cp:lastModifiedBy>
  <cp:revision>355</cp:revision>
  <cp:lastPrinted>2018-06-06T09:57:56Z</cp:lastPrinted>
  <dcterms:created xsi:type="dcterms:W3CDTF">2018-02-19T18:04:38Z</dcterms:created>
  <dcterms:modified xsi:type="dcterms:W3CDTF">2023-05-29T18:05:11Z</dcterms:modified>
</cp:coreProperties>
</file>