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2407" r:id="rId3"/>
    <p:sldId id="12418" r:id="rId4"/>
    <p:sldId id="1242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4690-3D6B-EF00-A986-EC16466B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14BB1-4F61-17D8-CA13-91804F434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C31E9-B7D5-E4B4-175B-869D9D9B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5BB2-A9AF-BE20-C37F-F1F93C00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A898-A72B-7DAD-880C-680D054B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4DFE-6F7A-E3B2-A1ED-F025532F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0BB97-D6B6-4EEE-038D-D94C74956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C264-9630-CA26-10A7-FF76F74D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4C06-EC59-3F4D-1CBD-71525799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1DC7-5199-4DA2-0513-58C39C5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DA225-E125-70C5-4CD3-819E1832C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FF168-DC30-5DFC-D5E7-598AE6F69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B79-FCD2-237C-1C4C-475B78B2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4084D-99B0-6E0F-60CD-41ED1972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4EA2E-6EF3-0997-3138-FDC88D4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4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6A03-435B-1EF9-53B2-FA9D3DBD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410D-8593-4478-1B44-DCE3D881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140B-3935-B69A-CD49-E6F9EBDC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E0B1-8F30-09C9-C51B-C65647A5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C16E-DE69-9C81-5E29-646D4B56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1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D505-F117-D468-904E-A0488C60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FD5B4-BD6A-E273-E4F6-9ED9E42C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BE3AA-2FDD-66B6-7213-B1C1D3E3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DA9AA-A1DD-CFD1-335F-F5AE3AA8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1B9F5-F101-53C2-7A48-8EDEF958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3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5176-1717-2436-AD05-7F65F6DB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03F3-BDB5-088D-2192-90A5E4EB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CBD6D-976D-126A-59CD-B66316563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C11BF-05A2-3545-3BDC-A76AF3C8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5179-3BEE-935F-75D6-56BF6E60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79182-7F7C-FB59-4A21-382076AD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8970-28B0-CD32-03C2-C346ADBF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1999F-65CC-2E58-326E-4414504CC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4C16B-9F70-30C6-BC0B-92ECB38B6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9ACFD-5D24-12C6-BD7C-74CC83821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45823-7166-03D0-6DA2-FC941F34D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F0925-3D32-D6F2-C424-FE30A8BD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975CA-6A79-A471-B5BE-9739B276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E49C7-BC69-D271-0322-AC291D69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5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B4C0-833D-BD95-618C-1F68AA9F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36A48-848F-7D3B-E0A0-F5BCB8B9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81B06-3D15-49F3-694C-6CC3D9EB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BD64B-A60F-993E-1A09-BD255250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0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CB775-18DB-DF03-ADCB-6B3C6E2B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63A58-9C40-63C8-BC50-760CF20B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8CC4D-75E1-8FF8-BB47-22101C1D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0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3938-B1B3-FC14-598A-BD1E8378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CDD2-1F64-78B0-342A-32FEFD1F1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DEFCB-508B-F7EA-01DD-145EB6470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A9989-2981-55AE-9B8F-5B4886FA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A5E08-25F5-85D1-C55A-3B2AF40A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764B-2C01-6F49-96CF-10C844BF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A0CC-945D-0B6B-F2B6-84CDC6BD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B378F-3CC3-8679-B110-8EEC7CA1F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83434-C058-2FAC-35C1-229EBA831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FE801-DE3D-FB90-41B0-50D6F7E6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60ADA-9BD1-AC30-9B5E-7109F459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F9D7-CD28-06E8-B1E2-75BC191F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5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1D61C-3615-BBE2-F38E-F645A890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41D90-C190-0702-D84F-2E4CADB4F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579E-BEAE-832E-9214-BC679F0E7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9EA9-6595-4FA8-AE73-55A3BEBE2BAC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0584C-BF60-DF9E-716C-B07FE5B1D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B2A4F-A1E5-11C1-B7A0-80ABF1D3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2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4DB90-9430-DC3D-E23B-6F25BD618797}"/>
              </a:ext>
            </a:extLst>
          </p:cNvPr>
          <p:cNvSpPr txBox="1"/>
          <p:nvPr/>
        </p:nvSpPr>
        <p:spPr>
          <a:xfrm>
            <a:off x="414271" y="736867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D5CDE-1D06-AD5B-7175-8247333E6CD7}"/>
              </a:ext>
            </a:extLst>
          </p:cNvPr>
          <p:cNvSpPr txBox="1"/>
          <p:nvPr/>
        </p:nvSpPr>
        <p:spPr>
          <a:xfrm>
            <a:off x="1801654" y="736867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364C5-5406-2838-E1E9-9D04EAD0528F}"/>
              </a:ext>
            </a:extLst>
          </p:cNvPr>
          <p:cNvSpPr txBox="1"/>
          <p:nvPr/>
        </p:nvSpPr>
        <p:spPr>
          <a:xfrm>
            <a:off x="4410342" y="598368"/>
            <a:ext cx="131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ePA </a:t>
            </a:r>
            <a:br>
              <a:rPr lang="en-US" dirty="0"/>
            </a:br>
            <a:r>
              <a:rPr lang="en-US" dirty="0"/>
              <a:t>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3B955-5BE4-9642-CB03-57C758F3298B}"/>
              </a:ext>
            </a:extLst>
          </p:cNvPr>
          <p:cNvSpPr txBox="1"/>
          <p:nvPr/>
        </p:nvSpPr>
        <p:spPr>
          <a:xfrm>
            <a:off x="6176097" y="73686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Eligibility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1CA29-BA06-2BFC-4E0C-0AAD6BAD5D1F}"/>
              </a:ext>
            </a:extLst>
          </p:cNvPr>
          <p:cNvSpPr txBox="1"/>
          <p:nvPr/>
        </p:nvSpPr>
        <p:spPr>
          <a:xfrm>
            <a:off x="7657608" y="736867"/>
            <a:ext cx="90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DocReq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495E1-067D-9118-6E81-A04679211A21}"/>
              </a:ext>
            </a:extLst>
          </p:cNvPr>
          <p:cNvSpPr txBox="1"/>
          <p:nvPr/>
        </p:nvSpPr>
        <p:spPr>
          <a:xfrm>
            <a:off x="9018060" y="736867"/>
            <a:ext cx="11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D174EA-41F2-2019-8ACD-70BC91963A2A}"/>
              </a:ext>
            </a:extLst>
          </p:cNvPr>
          <p:cNvCxnSpPr>
            <a:cxnSpLocks/>
          </p:cNvCxnSpPr>
          <p:nvPr/>
        </p:nvCxnSpPr>
        <p:spPr>
          <a:xfrm>
            <a:off x="868588" y="1407920"/>
            <a:ext cx="419699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F4BB60-A2C9-D2F0-DB51-842042C143C8}"/>
              </a:ext>
            </a:extLst>
          </p:cNvPr>
          <p:cNvCxnSpPr>
            <a:cxnSpLocks/>
          </p:cNvCxnSpPr>
          <p:nvPr/>
        </p:nvCxnSpPr>
        <p:spPr>
          <a:xfrm flipH="1">
            <a:off x="2138510" y="1672138"/>
            <a:ext cx="293622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FC3235-0BFE-7BD0-8FC9-867221DCB2AD}"/>
              </a:ext>
            </a:extLst>
          </p:cNvPr>
          <p:cNvCxnSpPr>
            <a:cxnSpLocks/>
          </p:cNvCxnSpPr>
          <p:nvPr/>
        </p:nvCxnSpPr>
        <p:spPr>
          <a:xfrm>
            <a:off x="5040276" y="1960564"/>
            <a:ext cx="161448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DAA162-CB6C-D011-2CB8-AD4F22C18392}"/>
              </a:ext>
            </a:extLst>
          </p:cNvPr>
          <p:cNvCxnSpPr>
            <a:cxnSpLocks/>
          </p:cNvCxnSpPr>
          <p:nvPr/>
        </p:nvCxnSpPr>
        <p:spPr>
          <a:xfrm flipH="1">
            <a:off x="5074738" y="2978791"/>
            <a:ext cx="161448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577B19-C530-45AA-E847-4E00E0979246}"/>
              </a:ext>
            </a:extLst>
          </p:cNvPr>
          <p:cNvCxnSpPr>
            <a:cxnSpLocks/>
          </p:cNvCxnSpPr>
          <p:nvPr/>
        </p:nvCxnSpPr>
        <p:spPr>
          <a:xfrm flipH="1">
            <a:off x="868588" y="3223563"/>
            <a:ext cx="42061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ED3D96-E2B5-3AFB-4250-6E7B2D7C56DF}"/>
              </a:ext>
            </a:extLst>
          </p:cNvPr>
          <p:cNvCxnSpPr>
            <a:cxnSpLocks/>
          </p:cNvCxnSpPr>
          <p:nvPr/>
        </p:nvCxnSpPr>
        <p:spPr>
          <a:xfrm>
            <a:off x="5074738" y="3740703"/>
            <a:ext cx="303546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570071-C0B1-8AED-22DD-55DEEEE0735F}"/>
              </a:ext>
            </a:extLst>
          </p:cNvPr>
          <p:cNvCxnSpPr>
            <a:cxnSpLocks/>
          </p:cNvCxnSpPr>
          <p:nvPr/>
        </p:nvCxnSpPr>
        <p:spPr>
          <a:xfrm flipH="1">
            <a:off x="5074738" y="4034107"/>
            <a:ext cx="3029769" cy="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709732-3EB6-9010-6C26-CE289D43E60C}"/>
              </a:ext>
            </a:extLst>
          </p:cNvPr>
          <p:cNvCxnSpPr>
            <a:cxnSpLocks/>
          </p:cNvCxnSpPr>
          <p:nvPr/>
        </p:nvCxnSpPr>
        <p:spPr>
          <a:xfrm flipH="1">
            <a:off x="2138510" y="4317787"/>
            <a:ext cx="2936228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FADA34-2D16-3FED-42A0-624DB2986B78}"/>
              </a:ext>
            </a:extLst>
          </p:cNvPr>
          <p:cNvSpPr txBox="1"/>
          <p:nvPr/>
        </p:nvSpPr>
        <p:spPr>
          <a:xfrm>
            <a:off x="3069254" y="598368"/>
            <a:ext cx="885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Claims</a:t>
            </a:r>
          </a:p>
          <a:p>
            <a:r>
              <a:rPr lang="en-US" dirty="0"/>
              <a:t>Creator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1EFC10-5086-DD83-9B6C-147B0DA45D47}"/>
              </a:ext>
            </a:extLst>
          </p:cNvPr>
          <p:cNvSpPr txBox="1"/>
          <p:nvPr/>
        </p:nvSpPr>
        <p:spPr>
          <a:xfrm>
            <a:off x="10648263" y="598368"/>
            <a:ext cx="10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Claims</a:t>
            </a:r>
          </a:p>
          <a:p>
            <a:pPr algn="ctr"/>
            <a:r>
              <a:rPr lang="en-US" dirty="0"/>
              <a:t>Processor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09B8CC-D144-66B9-E232-1DDCDDE85E2E}"/>
              </a:ext>
            </a:extLst>
          </p:cNvPr>
          <p:cNvCxnSpPr/>
          <p:nvPr/>
        </p:nvCxnSpPr>
        <p:spPr>
          <a:xfrm>
            <a:off x="5074738" y="4766831"/>
            <a:ext cx="4530790" cy="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8F70C7-3C69-7F48-51FE-4B71525315CC}"/>
              </a:ext>
            </a:extLst>
          </p:cNvPr>
          <p:cNvCxnSpPr/>
          <p:nvPr/>
        </p:nvCxnSpPr>
        <p:spPr>
          <a:xfrm flipH="1">
            <a:off x="5065585" y="5994095"/>
            <a:ext cx="453994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153974-A61A-8C82-A11C-819CBC0F4D28}"/>
              </a:ext>
            </a:extLst>
          </p:cNvPr>
          <p:cNvCxnSpPr/>
          <p:nvPr/>
        </p:nvCxnSpPr>
        <p:spPr>
          <a:xfrm flipH="1">
            <a:off x="3392726" y="6243586"/>
            <a:ext cx="16820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447FB8D-981C-72F9-3259-53DE252DBCA4}"/>
              </a:ext>
            </a:extLst>
          </p:cNvPr>
          <p:cNvCxnSpPr/>
          <p:nvPr/>
        </p:nvCxnSpPr>
        <p:spPr>
          <a:xfrm flipH="1">
            <a:off x="868588" y="6468889"/>
            <a:ext cx="42061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619481-3320-924E-760F-622582654E4B}"/>
              </a:ext>
            </a:extLst>
          </p:cNvPr>
          <p:cNvGrpSpPr/>
          <p:nvPr/>
        </p:nvGrpSpPr>
        <p:grpSpPr>
          <a:xfrm>
            <a:off x="868587" y="1232212"/>
            <a:ext cx="10327808" cy="5615983"/>
            <a:chOff x="868587" y="1232213"/>
            <a:chExt cx="10327808" cy="531449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62A27D-CDFD-1758-6E5F-7D249E4DA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8510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37CF0F6-4B25-5ABB-0BD6-71FDFDABC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4738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1EE68FB-C8E9-6E3B-1015-651A5EEFF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9218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E6618A-7FF0-EAE5-2D36-24687B425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0200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A05DC2-2F3F-73E2-710A-56F7F4A8E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5528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52AFB8-254E-D9D1-650B-49096606A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726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A7E5AB-AC58-748E-9286-82EAEFD473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6394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6BAD13D-FD5C-8D91-0639-C79E9328AA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587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ight Brace 67">
            <a:extLst>
              <a:ext uri="{FF2B5EF4-FFF2-40B4-BE49-F238E27FC236}">
                <a16:creationId xmlns:a16="http://schemas.microsoft.com/office/drawing/2014/main" id="{E9234A96-ED50-5414-FB57-39E78FEB2E1C}"/>
              </a:ext>
            </a:extLst>
          </p:cNvPr>
          <p:cNvSpPr/>
          <p:nvPr/>
        </p:nvSpPr>
        <p:spPr>
          <a:xfrm rot="16200000">
            <a:off x="2907387" y="-2434310"/>
            <a:ext cx="369332" cy="525755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3422DAA6-D517-8CF6-0AC8-D947F2D453BF}"/>
              </a:ext>
            </a:extLst>
          </p:cNvPr>
          <p:cNvSpPr/>
          <p:nvPr/>
        </p:nvSpPr>
        <p:spPr>
          <a:xfrm rot="16200000">
            <a:off x="4880920" y="-239798"/>
            <a:ext cx="369332" cy="13104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D19FFB-A08A-41CD-692A-5DD31340C2F6}"/>
              </a:ext>
            </a:extLst>
          </p:cNvPr>
          <p:cNvSpPr txBox="1"/>
          <p:nvPr/>
        </p:nvSpPr>
        <p:spPr>
          <a:xfrm>
            <a:off x="2138510" y="130585"/>
            <a:ext cx="31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Provider (integrated solution?)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37FA81-AA2E-246D-526D-971E02FD73E3}"/>
              </a:ext>
            </a:extLst>
          </p:cNvPr>
          <p:cNvSpPr txBox="1"/>
          <p:nvPr/>
        </p:nvSpPr>
        <p:spPr>
          <a:xfrm>
            <a:off x="4639322" y="349318"/>
            <a:ext cx="9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ePA App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D2CEB5-7A1F-8BDA-1ED1-FEE460CFFA25}"/>
              </a:ext>
            </a:extLst>
          </p:cNvPr>
          <p:cNvSpPr txBox="1"/>
          <p:nvPr/>
        </p:nvSpPr>
        <p:spPr>
          <a:xfrm>
            <a:off x="5316544" y="1697534"/>
            <a:ext cx="1237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CDS Hooks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C77F2B-E0D9-19B4-D3B9-32CA05531913}"/>
              </a:ext>
            </a:extLst>
          </p:cNvPr>
          <p:cNvSpPr txBox="1"/>
          <p:nvPr/>
        </p:nvSpPr>
        <p:spPr>
          <a:xfrm>
            <a:off x="1682573" y="2958574"/>
            <a:ext cx="2972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notify –CDS Card(s), System Action(s); 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05C57E-4374-102B-00C9-3B802593AD2D}"/>
              </a:ext>
            </a:extLst>
          </p:cNvPr>
          <p:cNvSpPr txBox="1"/>
          <p:nvPr/>
        </p:nvSpPr>
        <p:spPr>
          <a:xfrm>
            <a:off x="5402911" y="2721820"/>
            <a:ext cx="112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CDS Card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B3CD9D-D47F-D512-6F8D-26CD7060447D}"/>
              </a:ext>
            </a:extLst>
          </p:cNvPr>
          <p:cNvSpPr txBox="1"/>
          <p:nvPr/>
        </p:nvSpPr>
        <p:spPr>
          <a:xfrm>
            <a:off x="2233849" y="1431845"/>
            <a:ext cx="263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FHIR US Core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F24F11-B2F6-B95E-92A8-A560EE70F5C1}"/>
              </a:ext>
            </a:extLst>
          </p:cNvPr>
          <p:cNvSpPr txBox="1"/>
          <p:nvPr/>
        </p:nvSpPr>
        <p:spPr>
          <a:xfrm>
            <a:off x="891507" y="1153100"/>
            <a:ext cx="421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initiate – CDS Hooks (-dest) ;  dest resolved by ePA App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E8473D-9C19-1726-02D3-862463D34770}"/>
              </a:ext>
            </a:extLst>
          </p:cNvPr>
          <p:cNvSpPr txBox="1"/>
          <p:nvPr/>
        </p:nvSpPr>
        <p:spPr>
          <a:xfrm rot="16200000">
            <a:off x="441164" y="218420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2910D1-56AA-D9C2-C99C-85542576F287}"/>
              </a:ext>
            </a:extLst>
          </p:cNvPr>
          <p:cNvSpPr txBox="1"/>
          <p:nvPr/>
        </p:nvSpPr>
        <p:spPr>
          <a:xfrm rot="16200000">
            <a:off x="447337" y="3741600"/>
            <a:ext cx="56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BE7530-0B8D-718C-AD39-24FECD68B54D}"/>
              </a:ext>
            </a:extLst>
          </p:cNvPr>
          <p:cNvSpPr txBox="1"/>
          <p:nvPr/>
        </p:nvSpPr>
        <p:spPr>
          <a:xfrm rot="16200000">
            <a:off x="469739" y="5618998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</a:t>
            </a: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BEE9BA82-8CBD-1D65-A364-DD39361E3091}"/>
              </a:ext>
            </a:extLst>
          </p:cNvPr>
          <p:cNvSpPr/>
          <p:nvPr/>
        </p:nvSpPr>
        <p:spPr>
          <a:xfrm rot="10800000">
            <a:off x="287570" y="1339822"/>
            <a:ext cx="581014" cy="2012452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Brace 80">
            <a:extLst>
              <a:ext uri="{FF2B5EF4-FFF2-40B4-BE49-F238E27FC236}">
                <a16:creationId xmlns:a16="http://schemas.microsoft.com/office/drawing/2014/main" id="{94918EA9-2AF3-2E31-E77E-7FDC8AAB822B}"/>
              </a:ext>
            </a:extLst>
          </p:cNvPr>
          <p:cNvSpPr/>
          <p:nvPr/>
        </p:nvSpPr>
        <p:spPr>
          <a:xfrm rot="10800000">
            <a:off x="284326" y="3361612"/>
            <a:ext cx="581014" cy="1048916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A3A65486-9854-FF9D-5D2F-6AC6340774B7}"/>
              </a:ext>
            </a:extLst>
          </p:cNvPr>
          <p:cNvSpPr/>
          <p:nvPr/>
        </p:nvSpPr>
        <p:spPr>
          <a:xfrm rot="10800000">
            <a:off x="280640" y="4628970"/>
            <a:ext cx="581014" cy="191774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4A73F1A-65D9-A88F-F70F-D55755D4BAF2}"/>
              </a:ext>
            </a:extLst>
          </p:cNvPr>
          <p:cNvCxnSpPr>
            <a:cxnSpLocks/>
          </p:cNvCxnSpPr>
          <p:nvPr/>
        </p:nvCxnSpPr>
        <p:spPr>
          <a:xfrm flipH="1">
            <a:off x="8472941" y="3527073"/>
            <a:ext cx="3029769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3A85083-78B7-9C95-22B7-16796C233522}"/>
              </a:ext>
            </a:extLst>
          </p:cNvPr>
          <p:cNvCxnSpPr>
            <a:cxnSpLocks/>
          </p:cNvCxnSpPr>
          <p:nvPr/>
        </p:nvCxnSpPr>
        <p:spPr>
          <a:xfrm flipH="1">
            <a:off x="2138510" y="2719205"/>
            <a:ext cx="293622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5BDA7E-6D1B-B892-5F9B-209B0F77502A}"/>
              </a:ext>
            </a:extLst>
          </p:cNvPr>
          <p:cNvCxnSpPr>
            <a:cxnSpLocks/>
          </p:cNvCxnSpPr>
          <p:nvPr/>
        </p:nvCxnSpPr>
        <p:spPr>
          <a:xfrm flipH="1">
            <a:off x="9427490" y="3045725"/>
            <a:ext cx="1406136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53DE48A-B81C-139D-E7E6-2DB6F9F12CF9}"/>
              </a:ext>
            </a:extLst>
          </p:cNvPr>
          <p:cNvSpPr txBox="1"/>
          <p:nvPr/>
        </p:nvSpPr>
        <p:spPr>
          <a:xfrm>
            <a:off x="9413393" y="2786985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 requirements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FA4C72-B0AD-7700-6945-A2675FF051B9}"/>
              </a:ext>
            </a:extLst>
          </p:cNvPr>
          <p:cNvSpPr txBox="1"/>
          <p:nvPr/>
        </p:nvSpPr>
        <p:spPr>
          <a:xfrm>
            <a:off x="8505455" y="3233262"/>
            <a:ext cx="3185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CQL; Questionnaire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3A3CCA9-438C-19B5-DC6F-37A98BDC8BE0}"/>
              </a:ext>
            </a:extLst>
          </p:cNvPr>
          <p:cNvSpPr txBox="1"/>
          <p:nvPr/>
        </p:nvSpPr>
        <p:spPr>
          <a:xfrm>
            <a:off x="2163412" y="2479368"/>
            <a:ext cx="263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FHIR US Core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8E9E1B8-1F94-25B6-19BB-9CCE399B48D6}"/>
              </a:ext>
            </a:extLst>
          </p:cNvPr>
          <p:cNvCxnSpPr>
            <a:cxnSpLocks/>
          </p:cNvCxnSpPr>
          <p:nvPr/>
        </p:nvCxnSpPr>
        <p:spPr>
          <a:xfrm>
            <a:off x="891507" y="3495746"/>
            <a:ext cx="419699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055AEFA-5268-D076-D86D-4043D140C136}"/>
              </a:ext>
            </a:extLst>
          </p:cNvPr>
          <p:cNvSpPr txBox="1"/>
          <p:nvPr/>
        </p:nvSpPr>
        <p:spPr>
          <a:xfrm>
            <a:off x="1271174" y="3243232"/>
            <a:ext cx="1392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initiate – SMART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1487D9-246C-A680-0C49-F1A889273366}"/>
              </a:ext>
            </a:extLst>
          </p:cNvPr>
          <p:cNvSpPr txBox="1"/>
          <p:nvPr/>
        </p:nvSpPr>
        <p:spPr>
          <a:xfrm>
            <a:off x="5958241" y="348235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 requirements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75AD2E-852E-41C3-6D0C-DBC4A6314508}"/>
              </a:ext>
            </a:extLst>
          </p:cNvPr>
          <p:cNvSpPr txBox="1"/>
          <p:nvPr/>
        </p:nvSpPr>
        <p:spPr>
          <a:xfrm>
            <a:off x="5360877" y="3769357"/>
            <a:ext cx="2693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request – CQL; Questionnaire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D7117B-25C4-2A8F-D956-1EA212AE8BAD}"/>
              </a:ext>
            </a:extLst>
          </p:cNvPr>
          <p:cNvSpPr txBox="1"/>
          <p:nvPr/>
        </p:nvSpPr>
        <p:spPr>
          <a:xfrm>
            <a:off x="2045135" y="4048735"/>
            <a:ext cx="3177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request – FHIR US Core; SMART App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474809-A62D-FA92-2E00-532BD1B3AD36}"/>
              </a:ext>
            </a:extLst>
          </p:cNvPr>
          <p:cNvSpPr txBox="1"/>
          <p:nvPr/>
        </p:nvSpPr>
        <p:spPr>
          <a:xfrm>
            <a:off x="1829082" y="4354318"/>
            <a:ext cx="190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</a:rPr>
              <a:t>Workflow management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7B07B3-EABA-D32B-2177-C20D16AF9BA2}"/>
              </a:ext>
            </a:extLst>
          </p:cNvPr>
          <p:cNvSpPr txBox="1"/>
          <p:nvPr/>
        </p:nvSpPr>
        <p:spPr>
          <a:xfrm>
            <a:off x="6241027" y="4470156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 request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C1CA8E-1560-3694-0C7E-9F94748F1279}"/>
              </a:ext>
            </a:extLst>
          </p:cNvPr>
          <p:cNvSpPr txBox="1"/>
          <p:nvPr/>
        </p:nvSpPr>
        <p:spPr>
          <a:xfrm>
            <a:off x="6100957" y="5709473"/>
            <a:ext cx="2082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 notification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E82C31-FF9B-A7F5-52E0-0F081237482C}"/>
              </a:ext>
            </a:extLst>
          </p:cNvPr>
          <p:cNvSpPr txBox="1"/>
          <p:nvPr/>
        </p:nvSpPr>
        <p:spPr>
          <a:xfrm>
            <a:off x="3256206" y="5987555"/>
            <a:ext cx="2042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 notification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102CF65-47E9-F8F9-F5BC-A037E94CBBC7}"/>
              </a:ext>
            </a:extLst>
          </p:cNvPr>
          <p:cNvCxnSpPr>
            <a:cxnSpLocks/>
          </p:cNvCxnSpPr>
          <p:nvPr/>
        </p:nvCxnSpPr>
        <p:spPr>
          <a:xfrm flipH="1">
            <a:off x="5071941" y="5042086"/>
            <a:ext cx="4533587" cy="1452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1C0BFC-11C4-CA60-7359-194E51DC84F6}"/>
              </a:ext>
            </a:extLst>
          </p:cNvPr>
          <p:cNvCxnSpPr>
            <a:cxnSpLocks/>
          </p:cNvCxnSpPr>
          <p:nvPr/>
        </p:nvCxnSpPr>
        <p:spPr>
          <a:xfrm flipH="1">
            <a:off x="2135713" y="5281923"/>
            <a:ext cx="293622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5E5E731-C2D9-37EC-AAC9-16C872F7584B}"/>
              </a:ext>
            </a:extLst>
          </p:cNvPr>
          <p:cNvSpPr txBox="1"/>
          <p:nvPr/>
        </p:nvSpPr>
        <p:spPr>
          <a:xfrm>
            <a:off x="5804315" y="4778795"/>
            <a:ext cx="3185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CQL; Questionnaire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2D60208-2DD6-A3F3-B27C-DB3164B27C4C}"/>
              </a:ext>
            </a:extLst>
          </p:cNvPr>
          <p:cNvSpPr txBox="1"/>
          <p:nvPr/>
        </p:nvSpPr>
        <p:spPr>
          <a:xfrm>
            <a:off x="2306531" y="5042086"/>
            <a:ext cx="263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FHIR US Core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BA83A-B858-F97E-248D-544678B97E38}"/>
              </a:ext>
            </a:extLst>
          </p:cNvPr>
          <p:cNvSpPr txBox="1"/>
          <p:nvPr/>
        </p:nvSpPr>
        <p:spPr>
          <a:xfrm>
            <a:off x="1754265" y="6226882"/>
            <a:ext cx="2042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 notification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502E58-9836-5520-AB29-950F9CC60E95}"/>
              </a:ext>
            </a:extLst>
          </p:cNvPr>
          <p:cNvSpPr txBox="1"/>
          <p:nvPr/>
        </p:nvSpPr>
        <p:spPr>
          <a:xfrm>
            <a:off x="1770235" y="5305376"/>
            <a:ext cx="190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</a:rPr>
              <a:t>Workflow management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186E9B1-9C32-1870-C0FC-FF63774741C4}"/>
              </a:ext>
            </a:extLst>
          </p:cNvPr>
          <p:cNvCxnSpPr/>
          <p:nvPr/>
        </p:nvCxnSpPr>
        <p:spPr>
          <a:xfrm>
            <a:off x="5071941" y="5675392"/>
            <a:ext cx="4530790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695B1DD-06AC-A818-BDF9-E9F2B491D531}"/>
              </a:ext>
            </a:extLst>
          </p:cNvPr>
          <p:cNvSpPr txBox="1"/>
          <p:nvPr/>
        </p:nvSpPr>
        <p:spPr>
          <a:xfrm>
            <a:off x="6328443" y="5411991"/>
            <a:ext cx="2144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submission –  ??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E22321A-D54C-5E70-DBF9-158BC8638C9F}"/>
              </a:ext>
            </a:extLst>
          </p:cNvPr>
          <p:cNvCxnSpPr/>
          <p:nvPr/>
        </p:nvCxnSpPr>
        <p:spPr>
          <a:xfrm>
            <a:off x="3392726" y="6673174"/>
            <a:ext cx="7803668" cy="0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359D4BB-0E5C-F34C-C086-AD2E18E30A7E}"/>
              </a:ext>
            </a:extLst>
          </p:cNvPr>
          <p:cNvSpPr txBox="1"/>
          <p:nvPr/>
        </p:nvSpPr>
        <p:spPr>
          <a:xfrm>
            <a:off x="6442456" y="6416458"/>
            <a:ext cx="322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Submit claim with authorization identifier</a:t>
            </a:r>
          </a:p>
        </p:txBody>
      </p:sp>
      <p:sp>
        <p:nvSpPr>
          <p:cNvPr id="86" name="Right Brace 85">
            <a:extLst>
              <a:ext uri="{FF2B5EF4-FFF2-40B4-BE49-F238E27FC236}">
                <a16:creationId xmlns:a16="http://schemas.microsoft.com/office/drawing/2014/main" id="{2C2C19BD-630A-FFAE-18E1-1B56895405BB}"/>
              </a:ext>
            </a:extLst>
          </p:cNvPr>
          <p:cNvSpPr/>
          <p:nvPr/>
        </p:nvSpPr>
        <p:spPr>
          <a:xfrm rot="16200000">
            <a:off x="8685137" y="-2404536"/>
            <a:ext cx="369332" cy="525755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FEB008F-618B-6945-8B05-4F702D8239F1}"/>
              </a:ext>
            </a:extLst>
          </p:cNvPr>
          <p:cNvSpPr txBox="1"/>
          <p:nvPr/>
        </p:nvSpPr>
        <p:spPr>
          <a:xfrm>
            <a:off x="7717675" y="206956"/>
            <a:ext cx="286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Payer (integrated solution?)</a:t>
            </a:r>
          </a:p>
        </p:txBody>
      </p:sp>
    </p:spTree>
    <p:extLst>
      <p:ext uri="{BB962C8B-B14F-4D97-AF65-F5344CB8AC3E}">
        <p14:creationId xmlns:p14="http://schemas.microsoft.com/office/powerpoint/2010/main" val="345757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B659A2-20F2-8076-93BA-3167203B3285}"/>
              </a:ext>
            </a:extLst>
          </p:cNvPr>
          <p:cNvSpPr/>
          <p:nvPr/>
        </p:nvSpPr>
        <p:spPr>
          <a:xfrm>
            <a:off x="948367" y="707372"/>
            <a:ext cx="2976916" cy="278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2A7AB-DF9B-3DD6-47CC-1FF7ADD1053A}"/>
              </a:ext>
            </a:extLst>
          </p:cNvPr>
          <p:cNvSpPr/>
          <p:nvPr/>
        </p:nvSpPr>
        <p:spPr>
          <a:xfrm>
            <a:off x="7804285" y="707372"/>
            <a:ext cx="3718773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Payer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D2BFE-4875-436C-BB0E-39FA558D3AF6}"/>
              </a:ext>
            </a:extLst>
          </p:cNvPr>
          <p:cNvSpPr/>
          <p:nvPr/>
        </p:nvSpPr>
        <p:spPr>
          <a:xfrm>
            <a:off x="948366" y="3755372"/>
            <a:ext cx="1114425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 System(s)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Functions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Initiate PA Request with Documentation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Request Update / Cancel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Receive and store result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Provide requested documentation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1E760-37B4-6B4C-69A9-37A9ADB9985D}"/>
              </a:ext>
            </a:extLst>
          </p:cNvPr>
          <p:cNvSpPr/>
          <p:nvPr/>
        </p:nvSpPr>
        <p:spPr>
          <a:xfrm>
            <a:off x="10338745" y="3739964"/>
            <a:ext cx="1157286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Payer System(s)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9FC5F8-205B-82E0-572B-5DD4BD2EAA5F}"/>
              </a:ext>
            </a:extLst>
          </p:cNvPr>
          <p:cNvSpPr/>
          <p:nvPr/>
        </p:nvSpPr>
        <p:spPr>
          <a:xfrm>
            <a:off x="2813593" y="3718047"/>
            <a:ext cx="1114425" cy="2819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ePA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Coord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Determining system(s) to store  final may be config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D056C-E658-215F-CACD-97A3C9E5DA54}"/>
              </a:ext>
            </a:extLst>
          </p:cNvPr>
          <p:cNvSpPr/>
          <p:nvPr/>
        </p:nvSpPr>
        <p:spPr>
          <a:xfrm>
            <a:off x="7823647" y="3755372"/>
            <a:ext cx="805636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Payer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ePA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Coord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E0927C-3D1B-CDD5-01E7-BB1CE7C048F5}"/>
              </a:ext>
            </a:extLst>
          </p:cNvPr>
          <p:cNvSpPr txBox="1"/>
          <p:nvPr/>
        </p:nvSpPr>
        <p:spPr>
          <a:xfrm>
            <a:off x="2041349" y="3892401"/>
            <a:ext cx="76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Initiates </a:t>
            </a:r>
            <a:r>
              <a:rPr lang="en-US" sz="1000" dirty="0"/>
              <a:t>PAS 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F5792F-ED74-3DE3-52D1-0A9B826C129C}"/>
              </a:ext>
            </a:extLst>
          </p:cNvPr>
          <p:cNvSpPr txBox="1"/>
          <p:nvPr/>
        </p:nvSpPr>
        <p:spPr>
          <a:xfrm>
            <a:off x="2077502" y="5168797"/>
            <a:ext cx="83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Receive Decision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D12DA1-6351-E53B-71D4-615D3020C5E4}"/>
              </a:ext>
            </a:extLst>
          </p:cNvPr>
          <p:cNvSpPr txBox="1"/>
          <p:nvPr/>
        </p:nvSpPr>
        <p:spPr>
          <a:xfrm>
            <a:off x="8769409" y="3721134"/>
            <a:ext cx="18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Eligibility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D98958-E5BC-5A05-2C96-9408BA908BAE}"/>
              </a:ext>
            </a:extLst>
          </p:cNvPr>
          <p:cNvSpPr txBox="1"/>
          <p:nvPr/>
        </p:nvSpPr>
        <p:spPr>
          <a:xfrm>
            <a:off x="8680156" y="4110879"/>
            <a:ext cx="18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Status information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688984-642D-7218-7F7E-FF7BDC455C60}"/>
              </a:ext>
            </a:extLst>
          </p:cNvPr>
          <p:cNvSpPr txBox="1"/>
          <p:nvPr/>
        </p:nvSpPr>
        <p:spPr>
          <a:xfrm>
            <a:off x="8753013" y="4524285"/>
            <a:ext cx="18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 Requirement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39B188-C095-CA1A-38D1-33ED0FDF636B}"/>
              </a:ext>
            </a:extLst>
          </p:cNvPr>
          <p:cNvSpPr txBox="1"/>
          <p:nvPr/>
        </p:nvSpPr>
        <p:spPr>
          <a:xfrm>
            <a:off x="8759199" y="4996408"/>
            <a:ext cx="146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Addl Doc Requirement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A15020-4A87-897B-DD96-98F9EFDDC0A8}"/>
              </a:ext>
            </a:extLst>
          </p:cNvPr>
          <p:cNvCxnSpPr>
            <a:cxnSpLocks/>
          </p:cNvCxnSpPr>
          <p:nvPr/>
        </p:nvCxnSpPr>
        <p:spPr>
          <a:xfrm flipH="1">
            <a:off x="2062791" y="5437721"/>
            <a:ext cx="7503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E73174-C3E0-80DE-6CC7-392A4475B823}"/>
              </a:ext>
            </a:extLst>
          </p:cNvPr>
          <p:cNvCxnSpPr>
            <a:cxnSpLocks/>
          </p:cNvCxnSpPr>
          <p:nvPr/>
        </p:nvCxnSpPr>
        <p:spPr>
          <a:xfrm>
            <a:off x="2062791" y="4155717"/>
            <a:ext cx="7508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538EEB-210E-064F-5378-7923B5FD465A}"/>
              </a:ext>
            </a:extLst>
          </p:cNvPr>
          <p:cNvCxnSpPr>
            <a:cxnSpLocks/>
          </p:cNvCxnSpPr>
          <p:nvPr/>
        </p:nvCxnSpPr>
        <p:spPr>
          <a:xfrm>
            <a:off x="2065627" y="4842599"/>
            <a:ext cx="76084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AE58122-1C0C-8FE4-3BE7-3C453E88B8B6}"/>
              </a:ext>
            </a:extLst>
          </p:cNvPr>
          <p:cNvSpPr txBox="1"/>
          <p:nvPr/>
        </p:nvSpPr>
        <p:spPr>
          <a:xfrm>
            <a:off x="8680156" y="5459288"/>
            <a:ext cx="1829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Authorized, Denied,  Pended with Reason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3C4CA6-E01C-6B35-3C97-5AF54A1A3328}"/>
              </a:ext>
            </a:extLst>
          </p:cNvPr>
          <p:cNvCxnSpPr>
            <a:cxnSpLocks/>
          </p:cNvCxnSpPr>
          <p:nvPr/>
        </p:nvCxnSpPr>
        <p:spPr>
          <a:xfrm>
            <a:off x="8627299" y="3971285"/>
            <a:ext cx="1711446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5C188E-C3F0-4EC5-9D6E-58C3ED625A22}"/>
              </a:ext>
            </a:extLst>
          </p:cNvPr>
          <p:cNvCxnSpPr>
            <a:cxnSpLocks/>
          </p:cNvCxnSpPr>
          <p:nvPr/>
        </p:nvCxnSpPr>
        <p:spPr>
          <a:xfrm>
            <a:off x="8627299" y="4396561"/>
            <a:ext cx="1711446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DF2D7C-297B-F2C4-F972-C044CDE09558}"/>
              </a:ext>
            </a:extLst>
          </p:cNvPr>
          <p:cNvCxnSpPr>
            <a:cxnSpLocks/>
          </p:cNvCxnSpPr>
          <p:nvPr/>
        </p:nvCxnSpPr>
        <p:spPr>
          <a:xfrm>
            <a:off x="8627299" y="4804211"/>
            <a:ext cx="1711446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14918A-1337-C941-2624-0A9112B20439}"/>
              </a:ext>
            </a:extLst>
          </p:cNvPr>
          <p:cNvCxnSpPr>
            <a:cxnSpLocks/>
          </p:cNvCxnSpPr>
          <p:nvPr/>
        </p:nvCxnSpPr>
        <p:spPr>
          <a:xfrm>
            <a:off x="8648134" y="5263724"/>
            <a:ext cx="1690611" cy="3368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BA4D8E-10AC-0C12-D7C1-84B8104E9CDD}"/>
              </a:ext>
            </a:extLst>
          </p:cNvPr>
          <p:cNvCxnSpPr>
            <a:cxnSpLocks/>
          </p:cNvCxnSpPr>
          <p:nvPr/>
        </p:nvCxnSpPr>
        <p:spPr>
          <a:xfrm>
            <a:off x="8619109" y="5720898"/>
            <a:ext cx="1719636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58DFEC5-92D9-88BF-6E4D-EB63810C8C82}"/>
              </a:ext>
            </a:extLst>
          </p:cNvPr>
          <p:cNvSpPr txBox="1"/>
          <p:nvPr/>
        </p:nvSpPr>
        <p:spPr>
          <a:xfrm>
            <a:off x="4885048" y="98607"/>
            <a:ext cx="210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PAS/</a:t>
            </a:r>
            <a:r>
              <a:rPr lang="en-US" dirty="0" err="1"/>
              <a:t>Cdex</a:t>
            </a:r>
            <a:r>
              <a:rPr lang="en-US" dirty="0"/>
              <a:t> Workflow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B4F864-F2F7-2F90-764B-780453644AED}"/>
              </a:ext>
            </a:extLst>
          </p:cNvPr>
          <p:cNvSpPr txBox="1"/>
          <p:nvPr/>
        </p:nvSpPr>
        <p:spPr>
          <a:xfrm>
            <a:off x="340660" y="33949"/>
            <a:ext cx="412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Note: all colored arrow endpoints are potential certification criteria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E8EFAB-BB84-B6D9-E6BF-743793556013}"/>
              </a:ext>
            </a:extLst>
          </p:cNvPr>
          <p:cNvSpPr/>
          <p:nvPr/>
        </p:nvSpPr>
        <p:spPr>
          <a:xfrm>
            <a:off x="5053477" y="707373"/>
            <a:ext cx="1634193" cy="2078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Intermediary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6FED3F-C467-AF2F-885F-83AB2696F8B1}"/>
              </a:ext>
            </a:extLst>
          </p:cNvPr>
          <p:cNvCxnSpPr>
            <a:cxnSpLocks/>
          </p:cNvCxnSpPr>
          <p:nvPr/>
        </p:nvCxnSpPr>
        <p:spPr>
          <a:xfrm>
            <a:off x="3928652" y="4029451"/>
            <a:ext cx="113904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148EF7E-2FB1-78EF-CC7C-293F29D14A2E}"/>
              </a:ext>
            </a:extLst>
          </p:cNvPr>
          <p:cNvSpPr txBox="1"/>
          <p:nvPr/>
        </p:nvSpPr>
        <p:spPr>
          <a:xfrm>
            <a:off x="3868292" y="3797703"/>
            <a:ext cx="119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Submit  PAS  Request Bundle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8C48E5-53ED-5738-DAE1-04CBE69846CF}"/>
              </a:ext>
            </a:extLst>
          </p:cNvPr>
          <p:cNvSpPr txBox="1"/>
          <p:nvPr/>
        </p:nvSpPr>
        <p:spPr>
          <a:xfrm>
            <a:off x="3961129" y="4203387"/>
            <a:ext cx="110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 Response Bundle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56A85CE-AC30-958C-B91D-F9211EF46FDD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3925312" y="4434220"/>
            <a:ext cx="1136285" cy="64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4DD239B-C7AE-1D4B-BDA0-711959F7A4DF}"/>
              </a:ext>
            </a:extLst>
          </p:cNvPr>
          <p:cNvCxnSpPr>
            <a:cxnSpLocks/>
          </p:cNvCxnSpPr>
          <p:nvPr/>
        </p:nvCxnSpPr>
        <p:spPr>
          <a:xfrm>
            <a:off x="3915196" y="4842599"/>
            <a:ext cx="117348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8EEAC2-BD9C-9101-688E-4B39EA7085FB}"/>
              </a:ext>
            </a:extLst>
          </p:cNvPr>
          <p:cNvSpPr txBox="1"/>
          <p:nvPr/>
        </p:nvSpPr>
        <p:spPr>
          <a:xfrm>
            <a:off x="3980389" y="4608054"/>
            <a:ext cx="114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Query  Status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02F35-81EC-3E6B-FC94-BE0FC87CD518}"/>
              </a:ext>
            </a:extLst>
          </p:cNvPr>
          <p:cNvSpPr txBox="1"/>
          <p:nvPr/>
        </p:nvSpPr>
        <p:spPr>
          <a:xfrm>
            <a:off x="4000053" y="4942694"/>
            <a:ext cx="94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PA Response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2B7FFFD-C629-1BAF-C017-EBF49653C7C2}"/>
              </a:ext>
            </a:extLst>
          </p:cNvPr>
          <p:cNvCxnSpPr>
            <a:cxnSpLocks/>
          </p:cNvCxnSpPr>
          <p:nvPr/>
        </p:nvCxnSpPr>
        <p:spPr>
          <a:xfrm flipH="1">
            <a:off x="3911098" y="5182658"/>
            <a:ext cx="11629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D8B732-0D33-1E13-A327-09E1627ABABF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3928018" y="5535058"/>
            <a:ext cx="116324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2853282-605F-CBC9-7585-9B4A4AA1FB10}"/>
              </a:ext>
            </a:extLst>
          </p:cNvPr>
          <p:cNvSpPr txBox="1"/>
          <p:nvPr/>
        </p:nvSpPr>
        <p:spPr>
          <a:xfrm>
            <a:off x="3968825" y="5304225"/>
            <a:ext cx="112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Submit Cancel or Update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46951A-A8CA-99B9-9010-8F6963679CB0}"/>
              </a:ext>
            </a:extLst>
          </p:cNvPr>
          <p:cNvSpPr txBox="1"/>
          <p:nvPr/>
        </p:nvSpPr>
        <p:spPr>
          <a:xfrm>
            <a:off x="6699248" y="707372"/>
            <a:ext cx="109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X12 278 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366B48-5F14-10EE-0A4A-D6F35092023A}"/>
              </a:ext>
            </a:extLst>
          </p:cNvPr>
          <p:cNvSpPr txBox="1"/>
          <p:nvPr/>
        </p:nvSpPr>
        <p:spPr>
          <a:xfrm>
            <a:off x="6685688" y="1137102"/>
            <a:ext cx="11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X12 275 or alternative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B82386-1B13-C7BE-D73D-8F75780CE33F}"/>
              </a:ext>
            </a:extLst>
          </p:cNvPr>
          <p:cNvCxnSpPr>
            <a:cxnSpLocks/>
          </p:cNvCxnSpPr>
          <p:nvPr/>
        </p:nvCxnSpPr>
        <p:spPr>
          <a:xfrm>
            <a:off x="6681172" y="934877"/>
            <a:ext cx="11405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C8D24C-43E4-DD66-A018-9F0A2BA8138A}"/>
              </a:ext>
            </a:extLst>
          </p:cNvPr>
          <p:cNvCxnSpPr>
            <a:cxnSpLocks/>
          </p:cNvCxnSpPr>
          <p:nvPr/>
        </p:nvCxnSpPr>
        <p:spPr>
          <a:xfrm>
            <a:off x="6667234" y="1384717"/>
            <a:ext cx="11405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DD0EA7E-99A3-3FDD-6354-9EF8666D6960}"/>
              </a:ext>
            </a:extLst>
          </p:cNvPr>
          <p:cNvSpPr txBox="1"/>
          <p:nvPr/>
        </p:nvSpPr>
        <p:spPr>
          <a:xfrm>
            <a:off x="6678646" y="1941020"/>
            <a:ext cx="11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X12 278i</a:t>
            </a:r>
          </a:p>
          <a:p>
            <a:pPr algn="ctr"/>
            <a:r>
              <a:rPr lang="en-US" sz="1200" dirty="0"/>
              <a:t>Request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FDE4D7-2AD4-8308-D804-3E9BC46F6C79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6678646" y="2171853"/>
            <a:ext cx="111661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1638D2-1852-CDA7-6656-469CE00D152C}"/>
              </a:ext>
            </a:extLst>
          </p:cNvPr>
          <p:cNvSpPr txBox="1"/>
          <p:nvPr/>
        </p:nvSpPr>
        <p:spPr>
          <a:xfrm>
            <a:off x="7518295" y="17687"/>
            <a:ext cx="412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Note: exchanges are examples and not intended to be complete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A486A4-7230-7CCF-8353-BE741CD666D7}"/>
              </a:ext>
            </a:extLst>
          </p:cNvPr>
          <p:cNvSpPr txBox="1"/>
          <p:nvPr/>
        </p:nvSpPr>
        <p:spPr>
          <a:xfrm>
            <a:off x="6687669" y="1513828"/>
            <a:ext cx="1100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X12 278 Response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905E56-7CD9-40F7-0313-CD514C48F323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6687670" y="1746523"/>
            <a:ext cx="111463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12ACB51-D29F-72A9-FC30-878FFFF6FF89}"/>
              </a:ext>
            </a:extLst>
          </p:cNvPr>
          <p:cNvSpPr txBox="1"/>
          <p:nvPr/>
        </p:nvSpPr>
        <p:spPr>
          <a:xfrm>
            <a:off x="6687669" y="2324165"/>
            <a:ext cx="111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X12 278 Response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0D3EDE0-B8CC-EB77-EEC9-697232A9C54D}"/>
              </a:ext>
            </a:extLst>
          </p:cNvPr>
          <p:cNvCxnSpPr>
            <a:cxnSpLocks/>
          </p:cNvCxnSpPr>
          <p:nvPr/>
        </p:nvCxnSpPr>
        <p:spPr>
          <a:xfrm flipH="1">
            <a:off x="6705057" y="2554997"/>
            <a:ext cx="111661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234CE57-B980-75EF-C3DF-E51EBF119176}"/>
              </a:ext>
            </a:extLst>
          </p:cNvPr>
          <p:cNvSpPr/>
          <p:nvPr/>
        </p:nvSpPr>
        <p:spPr>
          <a:xfrm>
            <a:off x="5076118" y="3718047"/>
            <a:ext cx="1634193" cy="2002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Intermediary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150314-C6BC-F54F-34FE-709BD77987EA}"/>
              </a:ext>
            </a:extLst>
          </p:cNvPr>
          <p:cNvSpPr txBox="1"/>
          <p:nvPr/>
        </p:nvSpPr>
        <p:spPr>
          <a:xfrm>
            <a:off x="2076937" y="4542601"/>
            <a:ext cx="81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Status Updates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2F931EE-B72C-E091-4BD7-42E6156B14CD}"/>
              </a:ext>
            </a:extLst>
          </p:cNvPr>
          <p:cNvCxnSpPr>
            <a:cxnSpLocks/>
          </p:cNvCxnSpPr>
          <p:nvPr/>
        </p:nvCxnSpPr>
        <p:spPr>
          <a:xfrm>
            <a:off x="3918536" y="964587"/>
            <a:ext cx="113904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76F7F7C-36FF-CC4E-9299-EA6C83396693}"/>
              </a:ext>
            </a:extLst>
          </p:cNvPr>
          <p:cNvSpPr txBox="1"/>
          <p:nvPr/>
        </p:nvSpPr>
        <p:spPr>
          <a:xfrm>
            <a:off x="3858176" y="732839"/>
            <a:ext cx="119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Submit  PAS  Request Bundle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735A38-59E0-436A-F070-298CFF4D9DDB}"/>
              </a:ext>
            </a:extLst>
          </p:cNvPr>
          <p:cNvSpPr txBox="1"/>
          <p:nvPr/>
        </p:nvSpPr>
        <p:spPr>
          <a:xfrm>
            <a:off x="3951013" y="1138523"/>
            <a:ext cx="110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 Response Bundle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CC7D16-D356-01A2-1A11-430DBADF16A1}"/>
              </a:ext>
            </a:extLst>
          </p:cNvPr>
          <p:cNvCxnSpPr>
            <a:cxnSpLocks/>
            <a:stCxn id="99" idx="3"/>
          </p:cNvCxnSpPr>
          <p:nvPr/>
        </p:nvCxnSpPr>
        <p:spPr>
          <a:xfrm flipH="1">
            <a:off x="3915196" y="1369356"/>
            <a:ext cx="1136285" cy="64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0CA021-122E-9D1C-B178-50CB0DA4D650}"/>
              </a:ext>
            </a:extLst>
          </p:cNvPr>
          <p:cNvCxnSpPr>
            <a:cxnSpLocks/>
          </p:cNvCxnSpPr>
          <p:nvPr/>
        </p:nvCxnSpPr>
        <p:spPr>
          <a:xfrm>
            <a:off x="3907496" y="1779804"/>
            <a:ext cx="117348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2CBBFD2-F0ED-59A0-7861-26A0E774D71B}"/>
              </a:ext>
            </a:extLst>
          </p:cNvPr>
          <p:cNvSpPr txBox="1"/>
          <p:nvPr/>
        </p:nvSpPr>
        <p:spPr>
          <a:xfrm>
            <a:off x="3931820" y="1559981"/>
            <a:ext cx="114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If Pend</a:t>
            </a:r>
          </a:p>
          <a:p>
            <a:pPr algn="ctr"/>
            <a:r>
              <a:rPr lang="en-US" sz="1000" dirty="0"/>
              <a:t>Send Subscription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5402F10-7E82-7155-0ADA-568C22893220}"/>
              </a:ext>
            </a:extLst>
          </p:cNvPr>
          <p:cNvSpPr txBox="1"/>
          <p:nvPr/>
        </p:nvSpPr>
        <p:spPr>
          <a:xfrm>
            <a:off x="4098636" y="1968609"/>
            <a:ext cx="94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PA Response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6B30438-74E5-FA89-5C5E-EDF62A326175}"/>
              </a:ext>
            </a:extLst>
          </p:cNvPr>
          <p:cNvCxnSpPr>
            <a:cxnSpLocks/>
          </p:cNvCxnSpPr>
          <p:nvPr/>
        </p:nvCxnSpPr>
        <p:spPr>
          <a:xfrm flipH="1">
            <a:off x="3901858" y="2212070"/>
            <a:ext cx="11629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FEB84E3-7F24-D16A-84E7-2A77C9605008}"/>
              </a:ext>
            </a:extLst>
          </p:cNvPr>
          <p:cNvCxnSpPr>
            <a:cxnSpLocks/>
          </p:cNvCxnSpPr>
          <p:nvPr/>
        </p:nvCxnSpPr>
        <p:spPr>
          <a:xfrm>
            <a:off x="3931820" y="2608141"/>
            <a:ext cx="111279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0B1076F-0A50-F7FE-F432-C2B92F981133}"/>
              </a:ext>
            </a:extLst>
          </p:cNvPr>
          <p:cNvSpPr txBox="1"/>
          <p:nvPr/>
        </p:nvSpPr>
        <p:spPr>
          <a:xfrm>
            <a:off x="3961129" y="2383577"/>
            <a:ext cx="1109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Submit Cancel or Update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2F1EC5-F693-9DC5-860B-724DF251EC4B}"/>
              </a:ext>
            </a:extLst>
          </p:cNvPr>
          <p:cNvSpPr txBox="1"/>
          <p:nvPr/>
        </p:nvSpPr>
        <p:spPr>
          <a:xfrm>
            <a:off x="6745059" y="3709114"/>
            <a:ext cx="109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X12 278 Request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0F97916-09B1-D221-799D-BF057A3A9B8D}"/>
              </a:ext>
            </a:extLst>
          </p:cNvPr>
          <p:cNvSpPr txBox="1"/>
          <p:nvPr/>
        </p:nvSpPr>
        <p:spPr>
          <a:xfrm>
            <a:off x="6731499" y="4138844"/>
            <a:ext cx="11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X12 275 or alternative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D8DFBDB-4F49-0DCA-7217-C5482273A5E3}"/>
              </a:ext>
            </a:extLst>
          </p:cNvPr>
          <p:cNvCxnSpPr>
            <a:cxnSpLocks/>
            <a:endCxn id="107" idx="3"/>
          </p:cNvCxnSpPr>
          <p:nvPr/>
        </p:nvCxnSpPr>
        <p:spPr>
          <a:xfrm>
            <a:off x="6726983" y="3936619"/>
            <a:ext cx="1114091" cy="33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6CBD973-3820-FF45-0745-D408DA9F6BAE}"/>
              </a:ext>
            </a:extLst>
          </p:cNvPr>
          <p:cNvCxnSpPr>
            <a:cxnSpLocks/>
            <a:endCxn id="108" idx="3"/>
          </p:cNvCxnSpPr>
          <p:nvPr/>
        </p:nvCxnSpPr>
        <p:spPr>
          <a:xfrm>
            <a:off x="6710311" y="4369677"/>
            <a:ext cx="113076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28FF427-9176-A1ED-5544-3A502B9C7750}"/>
              </a:ext>
            </a:extLst>
          </p:cNvPr>
          <p:cNvSpPr txBox="1"/>
          <p:nvPr/>
        </p:nvSpPr>
        <p:spPr>
          <a:xfrm>
            <a:off x="6724457" y="4942762"/>
            <a:ext cx="11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X12 278i</a:t>
            </a:r>
          </a:p>
          <a:p>
            <a:pPr algn="ctr"/>
            <a:r>
              <a:rPr lang="en-US" sz="1200" dirty="0"/>
              <a:t>Request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5B14EF4-283C-4948-85AD-A675A2E7D7EE}"/>
              </a:ext>
            </a:extLst>
          </p:cNvPr>
          <p:cNvCxnSpPr>
            <a:cxnSpLocks/>
          </p:cNvCxnSpPr>
          <p:nvPr/>
        </p:nvCxnSpPr>
        <p:spPr>
          <a:xfrm>
            <a:off x="6713045" y="5195050"/>
            <a:ext cx="11405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8E4B6DC-281F-0887-E970-61C98D0B616B}"/>
              </a:ext>
            </a:extLst>
          </p:cNvPr>
          <p:cNvSpPr txBox="1"/>
          <p:nvPr/>
        </p:nvSpPr>
        <p:spPr>
          <a:xfrm>
            <a:off x="6733480" y="4515570"/>
            <a:ext cx="1100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X12 278 Response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31ED5CB-6BE6-CD9F-F953-2DFF7C63804F}"/>
              </a:ext>
            </a:extLst>
          </p:cNvPr>
          <p:cNvCxnSpPr>
            <a:cxnSpLocks/>
          </p:cNvCxnSpPr>
          <p:nvPr/>
        </p:nvCxnSpPr>
        <p:spPr>
          <a:xfrm flipH="1">
            <a:off x="6710311" y="4748265"/>
            <a:ext cx="111463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8CE562F-DFD6-20F7-ECDE-E277333B54B4}"/>
              </a:ext>
            </a:extLst>
          </p:cNvPr>
          <p:cNvSpPr txBox="1"/>
          <p:nvPr/>
        </p:nvSpPr>
        <p:spPr>
          <a:xfrm>
            <a:off x="6733480" y="5325907"/>
            <a:ext cx="111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X12 278 Response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DC3AB67-A22A-A484-2916-D8104BEEBEA9}"/>
              </a:ext>
            </a:extLst>
          </p:cNvPr>
          <p:cNvCxnSpPr>
            <a:cxnSpLocks/>
          </p:cNvCxnSpPr>
          <p:nvPr/>
        </p:nvCxnSpPr>
        <p:spPr>
          <a:xfrm flipH="1">
            <a:off x="6710311" y="5548136"/>
            <a:ext cx="111661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6022424-8CB7-FED1-115A-DA1C53EDF3DD}"/>
              </a:ext>
            </a:extLst>
          </p:cNvPr>
          <p:cNvSpPr txBox="1"/>
          <p:nvPr/>
        </p:nvSpPr>
        <p:spPr>
          <a:xfrm>
            <a:off x="3897589" y="2814595"/>
            <a:ext cx="388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Attachment Response (</a:t>
            </a:r>
            <a:r>
              <a:rPr lang="en-US" sz="1200" dirty="0" err="1"/>
              <a:t>CDex</a:t>
            </a:r>
            <a:r>
              <a:rPr lang="en-US" sz="1200" dirty="0"/>
              <a:t>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B2E8905-CC9A-43B6-1ADD-B3D2E0E76E16}"/>
              </a:ext>
            </a:extLst>
          </p:cNvPr>
          <p:cNvCxnSpPr>
            <a:cxnSpLocks/>
          </p:cNvCxnSpPr>
          <p:nvPr/>
        </p:nvCxnSpPr>
        <p:spPr>
          <a:xfrm flipH="1">
            <a:off x="3931820" y="3085152"/>
            <a:ext cx="3883420" cy="7376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D9AC4F4-80B2-A789-42DD-03AC3E870EFC}"/>
              </a:ext>
            </a:extLst>
          </p:cNvPr>
          <p:cNvSpPr txBox="1"/>
          <p:nvPr/>
        </p:nvSpPr>
        <p:spPr>
          <a:xfrm>
            <a:off x="3920864" y="6107247"/>
            <a:ext cx="388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Attachment Response (</a:t>
            </a:r>
            <a:r>
              <a:rPr lang="en-US" sz="1200" dirty="0" err="1"/>
              <a:t>CDex</a:t>
            </a:r>
            <a:r>
              <a:rPr lang="en-US" sz="1200" dirty="0"/>
              <a:t>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57C317A-6A48-8C31-C840-817EB482FB5A}"/>
              </a:ext>
            </a:extLst>
          </p:cNvPr>
          <p:cNvCxnSpPr>
            <a:cxnSpLocks/>
          </p:cNvCxnSpPr>
          <p:nvPr/>
        </p:nvCxnSpPr>
        <p:spPr>
          <a:xfrm flipH="1">
            <a:off x="3938252" y="6330703"/>
            <a:ext cx="3883420" cy="7376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84C3B0D-D5A0-E7BC-1DEA-B40661946E74}"/>
              </a:ext>
            </a:extLst>
          </p:cNvPr>
          <p:cNvCxnSpPr>
            <a:cxnSpLocks/>
          </p:cNvCxnSpPr>
          <p:nvPr/>
        </p:nvCxnSpPr>
        <p:spPr>
          <a:xfrm>
            <a:off x="2065627" y="6172772"/>
            <a:ext cx="76084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EA7C4FF-4875-03DC-4E32-DB12AA821FAF}"/>
              </a:ext>
            </a:extLst>
          </p:cNvPr>
          <p:cNvSpPr txBox="1"/>
          <p:nvPr/>
        </p:nvSpPr>
        <p:spPr>
          <a:xfrm>
            <a:off x="2076937" y="6012411"/>
            <a:ext cx="81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Retrieve/Collect</a:t>
            </a:r>
          </a:p>
          <a:p>
            <a:r>
              <a:rPr lang="en-US" sz="700" dirty="0"/>
              <a:t>Documentation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6FA56E1-7288-1A21-745C-01BE503F04DF}"/>
              </a:ext>
            </a:extLst>
          </p:cNvPr>
          <p:cNvSpPr txBox="1"/>
          <p:nvPr/>
        </p:nvSpPr>
        <p:spPr>
          <a:xfrm>
            <a:off x="8673160" y="6013853"/>
            <a:ext cx="1829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 / Receive Additional Doc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B387C6C-D915-9418-650B-EA31E7D6039C}"/>
              </a:ext>
            </a:extLst>
          </p:cNvPr>
          <p:cNvCxnSpPr>
            <a:cxnSpLocks/>
          </p:cNvCxnSpPr>
          <p:nvPr/>
        </p:nvCxnSpPr>
        <p:spPr>
          <a:xfrm>
            <a:off x="8612113" y="6275463"/>
            <a:ext cx="1726632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21559D-A9CD-495A-983C-E3F75F645729}"/>
              </a:ext>
            </a:extLst>
          </p:cNvPr>
          <p:cNvSpPr/>
          <p:nvPr/>
        </p:nvSpPr>
        <p:spPr>
          <a:xfrm>
            <a:off x="7895314" y="2155177"/>
            <a:ext cx="1505640" cy="538505"/>
          </a:xfrm>
          <a:prstGeom prst="roundRect">
            <a:avLst>
              <a:gd name="adj" fmla="val 21718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Query for additional  information (</a:t>
            </a:r>
            <a:r>
              <a:rPr lang="en-US" sz="1050" dirty="0" err="1">
                <a:solidFill>
                  <a:prstClr val="white"/>
                </a:solidFill>
                <a:latin typeface="Arial" panose="020B0604020202020204"/>
                <a:sym typeface="Arial"/>
              </a:rPr>
              <a:t>CDex</a:t>
            </a: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01A57A-4FFE-4F88-66EF-3326BB3B4082}"/>
              </a:ext>
            </a:extLst>
          </p:cNvPr>
          <p:cNvSpPr/>
          <p:nvPr/>
        </p:nvSpPr>
        <p:spPr>
          <a:xfrm>
            <a:off x="9787267" y="1558980"/>
            <a:ext cx="1362154" cy="456666"/>
          </a:xfrm>
          <a:prstGeom prst="roundRect">
            <a:avLst>
              <a:gd name="adj" fmla="val 2094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>
                <a:sym typeface="Arial"/>
              </a:rPr>
              <a:t>Library of services, coverage rules / templates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0AA845-FAE3-68E7-FB93-4E0F0CFBB0D6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9400954" y="2424430"/>
            <a:ext cx="400775" cy="1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9968FCB-23BF-4E54-38A1-5A7B982BBD55}"/>
              </a:ext>
            </a:extLst>
          </p:cNvPr>
          <p:cNvCxnSpPr>
            <a:cxnSpLocks/>
            <a:stCxn id="14" idx="3"/>
            <a:endCxn id="13" idx="3"/>
          </p:cNvCxnSpPr>
          <p:nvPr/>
        </p:nvCxnSpPr>
        <p:spPr>
          <a:xfrm flipH="1">
            <a:off x="11149421" y="1251988"/>
            <a:ext cx="14461" cy="1172634"/>
          </a:xfrm>
          <a:prstGeom prst="bentConnector3">
            <a:avLst>
              <a:gd name="adj1" fmla="val -1580804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E177A2-2F51-2074-5231-06421AD8FDBA}"/>
              </a:ext>
            </a:extLst>
          </p:cNvPr>
          <p:cNvSpPr/>
          <p:nvPr/>
        </p:nvSpPr>
        <p:spPr>
          <a:xfrm>
            <a:off x="7895314" y="1587180"/>
            <a:ext cx="1513153" cy="407373"/>
          </a:xfrm>
          <a:prstGeom prst="roundRect">
            <a:avLst>
              <a:gd name="adj" fmla="val 14652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Search repository of plan specific services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BF7C8C-172C-CA20-BC92-D9B13199CD91}"/>
              </a:ext>
            </a:extLst>
          </p:cNvPr>
          <p:cNvSpPr/>
          <p:nvPr/>
        </p:nvSpPr>
        <p:spPr>
          <a:xfrm>
            <a:off x="9801729" y="2140743"/>
            <a:ext cx="1347692" cy="567757"/>
          </a:xfrm>
          <a:prstGeom prst="roundRect">
            <a:avLst>
              <a:gd name="adj" fmla="val 21718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r>
              <a:rPr lang="en-US" sz="1050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evaluate status / documentation / actions (e.g. PA)</a:t>
            </a:r>
            <a:endParaRPr lang="en-US" sz="1050" dirty="0">
              <a:solidFill>
                <a:prstClr val="white"/>
              </a:solidFill>
              <a:latin typeface="Arial" panose="020B0604020202020204"/>
              <a:sym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D2A0C3-33B8-0E63-95F5-D12DF41820CF}"/>
              </a:ext>
            </a:extLst>
          </p:cNvPr>
          <p:cNvSpPr/>
          <p:nvPr/>
        </p:nvSpPr>
        <p:spPr>
          <a:xfrm>
            <a:off x="9787268" y="1016077"/>
            <a:ext cx="1376614" cy="471821"/>
          </a:xfrm>
          <a:prstGeom prst="roundRect">
            <a:avLst>
              <a:gd name="adj" fmla="val 2094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>
                <a:sym typeface="Arial"/>
              </a:rPr>
              <a:t>Member Systems</a:t>
            </a:r>
          </a:p>
          <a:p>
            <a:pPr algn="ctr">
              <a:lnSpc>
                <a:spcPts val="1100"/>
              </a:lnSpc>
            </a:pPr>
            <a:r>
              <a:rPr lang="en-US" sz="1100" dirty="0">
                <a:sym typeface="Arial"/>
              </a:rPr>
              <a:t>Plan Systems</a:t>
            </a:r>
          </a:p>
          <a:p>
            <a:pPr algn="ctr">
              <a:lnSpc>
                <a:spcPts val="1100"/>
              </a:lnSpc>
            </a:pPr>
            <a:r>
              <a:rPr lang="en-US" sz="1100" dirty="0">
                <a:sym typeface="Arial"/>
              </a:rPr>
              <a:t>Claims Systems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D797C-3FD0-6B1A-E13B-B92385E0D7CE}"/>
              </a:ext>
            </a:extLst>
          </p:cNvPr>
          <p:cNvCxnSpPr>
            <a:cxnSpLocks/>
          </p:cNvCxnSpPr>
          <p:nvPr/>
        </p:nvCxnSpPr>
        <p:spPr>
          <a:xfrm>
            <a:off x="8627362" y="1989309"/>
            <a:ext cx="1" cy="1781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3A9E9F8-1532-2A61-B8A4-D864CFB8B523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>
            <a:off x="9392267" y="1252472"/>
            <a:ext cx="395009" cy="2369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F308AE-42DD-3888-0FAB-BD15CCF6512C}"/>
              </a:ext>
            </a:extLst>
          </p:cNvPr>
          <p:cNvSpPr/>
          <p:nvPr/>
        </p:nvSpPr>
        <p:spPr>
          <a:xfrm>
            <a:off x="7895314" y="1071561"/>
            <a:ext cx="1496952" cy="361819"/>
          </a:xfrm>
          <a:prstGeom prst="roundRect">
            <a:avLst>
              <a:gd name="adj" fmla="val 14652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Evaluate eligibility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AD110F-39B2-64B6-118E-1856BF60C456}"/>
              </a:ext>
            </a:extLst>
          </p:cNvPr>
          <p:cNvCxnSpPr>
            <a:cxnSpLocks/>
          </p:cNvCxnSpPr>
          <p:nvPr/>
        </p:nvCxnSpPr>
        <p:spPr>
          <a:xfrm>
            <a:off x="8627362" y="1422404"/>
            <a:ext cx="1" cy="1781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76B3FC-EACB-F484-9923-C9859D254F33}"/>
              </a:ext>
            </a:extLst>
          </p:cNvPr>
          <p:cNvCxnSpPr>
            <a:cxnSpLocks/>
            <a:stCxn id="3" idx="1"/>
            <a:endCxn id="12" idx="3"/>
          </p:cNvCxnSpPr>
          <p:nvPr/>
        </p:nvCxnSpPr>
        <p:spPr>
          <a:xfrm flipH="1">
            <a:off x="9408467" y="1787313"/>
            <a:ext cx="378800" cy="355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220662-9E83-6DBA-0C64-DE4043BB8544}"/>
              </a:ext>
            </a:extLst>
          </p:cNvPr>
          <p:cNvSpPr/>
          <p:nvPr/>
        </p:nvSpPr>
        <p:spPr>
          <a:xfrm>
            <a:off x="7903414" y="2894888"/>
            <a:ext cx="1496952" cy="376000"/>
          </a:xfrm>
          <a:prstGeom prst="roundRect">
            <a:avLst>
              <a:gd name="adj" fmla="val 21718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Send PA Response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CDE82F-6184-2CE3-4FED-0CB15691FF4A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10468344" y="2015646"/>
            <a:ext cx="7231" cy="1250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26D174F-8D18-DA8B-DE60-282F8166E82F}"/>
              </a:ext>
            </a:extLst>
          </p:cNvPr>
          <p:cNvSpPr/>
          <p:nvPr/>
        </p:nvSpPr>
        <p:spPr>
          <a:xfrm>
            <a:off x="9807917" y="2856929"/>
            <a:ext cx="1355966" cy="456447"/>
          </a:xfrm>
          <a:prstGeom prst="roundRect">
            <a:avLst>
              <a:gd name="adj" fmla="val 21718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 Create PA response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A5C7CB-14B0-9D76-1F11-A913B2C198C7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 flipV="1">
            <a:off x="9400366" y="3082888"/>
            <a:ext cx="407551" cy="226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615B10-7F6B-0E94-715E-C508002FEBC1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10475575" y="2708500"/>
            <a:ext cx="10325" cy="14842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701F496A-A3C8-48C2-F7FD-61DFEE68A3B6}"/>
              </a:ext>
            </a:extLst>
          </p:cNvPr>
          <p:cNvSpPr/>
          <p:nvPr/>
        </p:nvSpPr>
        <p:spPr>
          <a:xfrm>
            <a:off x="2240463" y="2454990"/>
            <a:ext cx="1493097" cy="232883"/>
          </a:xfrm>
          <a:prstGeom prst="roundRect">
            <a:avLst>
              <a:gd name="adj" fmla="val 21718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00" dirty="0">
                <a:solidFill>
                  <a:prstClr val="white"/>
                </a:solidFill>
                <a:latin typeface="Arial" panose="020B0604020202020204"/>
                <a:sym typeface="Arial"/>
              </a:rPr>
              <a:t>Response Complete?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B07DAC7-2781-5CB7-35F4-A12DB541C2CD}"/>
              </a:ext>
            </a:extLst>
          </p:cNvPr>
          <p:cNvCxnSpPr>
            <a:cxnSpLocks/>
          </p:cNvCxnSpPr>
          <p:nvPr/>
        </p:nvCxnSpPr>
        <p:spPr>
          <a:xfrm>
            <a:off x="2971031" y="1451001"/>
            <a:ext cx="0" cy="1361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1D86ECFE-BCD4-0406-AF92-88E08C6F0DD2}"/>
              </a:ext>
            </a:extLst>
          </p:cNvPr>
          <p:cNvSpPr/>
          <p:nvPr/>
        </p:nvSpPr>
        <p:spPr>
          <a:xfrm>
            <a:off x="2240462" y="2831444"/>
            <a:ext cx="1478865" cy="201686"/>
          </a:xfrm>
          <a:prstGeom prst="roundRect">
            <a:avLst>
              <a:gd name="adj" fmla="val 21718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Send Subscription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94AD75B-BDB2-60F8-8858-5CDA975A356D}"/>
              </a:ext>
            </a:extLst>
          </p:cNvPr>
          <p:cNvSpPr/>
          <p:nvPr/>
        </p:nvSpPr>
        <p:spPr>
          <a:xfrm>
            <a:off x="2224180" y="2146048"/>
            <a:ext cx="1495148" cy="187907"/>
          </a:xfrm>
          <a:prstGeom prst="roundRect">
            <a:avLst>
              <a:gd name="adj" fmla="val 21718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Create and Send PA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34300009-605E-B242-57AB-419EA7B74C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51854" y="2620736"/>
            <a:ext cx="672692" cy="627613"/>
          </a:xfrm>
          <a:prstGeom prst="bentConnector3">
            <a:avLst>
              <a:gd name="adj1" fmla="val 946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1D9E5192-1C4D-169C-2ED9-826DFDB5F642}"/>
              </a:ext>
            </a:extLst>
          </p:cNvPr>
          <p:cNvSpPr/>
          <p:nvPr/>
        </p:nvSpPr>
        <p:spPr>
          <a:xfrm>
            <a:off x="65751" y="5125130"/>
            <a:ext cx="800028" cy="288585"/>
          </a:xfrm>
          <a:prstGeom prst="roundRect">
            <a:avLst>
              <a:gd name="adj" fmla="val 22255"/>
            </a:avLst>
          </a:prstGeom>
          <a:solidFill>
            <a:schemeClr val="accent3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Launch DTR</a:t>
            </a:r>
          </a:p>
        </p:txBody>
      </p:sp>
      <p:sp>
        <p:nvSpPr>
          <p:cNvPr id="150" name="Cylinder 149">
            <a:extLst>
              <a:ext uri="{FF2B5EF4-FFF2-40B4-BE49-F238E27FC236}">
                <a16:creationId xmlns:a16="http://schemas.microsoft.com/office/drawing/2014/main" id="{BB17E7EB-9DB9-CD0C-0CD9-741472EAA82C}"/>
              </a:ext>
            </a:extLst>
          </p:cNvPr>
          <p:cNvSpPr/>
          <p:nvPr/>
        </p:nvSpPr>
        <p:spPr>
          <a:xfrm>
            <a:off x="1191397" y="1539487"/>
            <a:ext cx="756790" cy="524193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Patient Records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C4510B7D-10F3-C2AF-315E-0D9AA85D6390}"/>
              </a:ext>
            </a:extLst>
          </p:cNvPr>
          <p:cNvCxnSpPr>
            <a:cxnSpLocks/>
            <a:stCxn id="141" idx="1"/>
            <a:endCxn id="150" idx="3"/>
          </p:cNvCxnSpPr>
          <p:nvPr/>
        </p:nvCxnSpPr>
        <p:spPr>
          <a:xfrm rot="10800000">
            <a:off x="1569793" y="2063680"/>
            <a:ext cx="670671" cy="507752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370B7D40-1730-8400-68B6-E5F76DECC982}"/>
              </a:ext>
            </a:extLst>
          </p:cNvPr>
          <p:cNvCxnSpPr>
            <a:cxnSpLocks/>
            <a:stCxn id="150" idx="4"/>
            <a:endCxn id="154" idx="1"/>
          </p:cNvCxnSpPr>
          <p:nvPr/>
        </p:nvCxnSpPr>
        <p:spPr>
          <a:xfrm>
            <a:off x="1948187" y="1801584"/>
            <a:ext cx="274544" cy="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E80A100-59BF-90A2-AF66-9D9E5A1626FF}"/>
              </a:ext>
            </a:extLst>
          </p:cNvPr>
          <p:cNvSpPr/>
          <p:nvPr/>
        </p:nvSpPr>
        <p:spPr>
          <a:xfrm>
            <a:off x="2208499" y="1051468"/>
            <a:ext cx="1510829" cy="390994"/>
          </a:xfrm>
          <a:prstGeom prst="roundRect">
            <a:avLst>
              <a:gd name="adj" fmla="val 22255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Provider or Systems Triggers PAS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B75FF438-71BC-F805-D784-A9819116FA58}"/>
              </a:ext>
            </a:extLst>
          </p:cNvPr>
          <p:cNvSpPr/>
          <p:nvPr/>
        </p:nvSpPr>
        <p:spPr>
          <a:xfrm>
            <a:off x="2222731" y="1587636"/>
            <a:ext cx="1510829" cy="427897"/>
          </a:xfrm>
          <a:prstGeom prst="roundRect">
            <a:avLst>
              <a:gd name="adj" fmla="val 12046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50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Retrieve Order and DTR </a:t>
            </a: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Information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7AFB3D7B-2933-3FEE-F699-DF2F238849BF}"/>
              </a:ext>
            </a:extLst>
          </p:cNvPr>
          <p:cNvSpPr/>
          <p:nvPr/>
        </p:nvSpPr>
        <p:spPr>
          <a:xfrm>
            <a:off x="2228414" y="3157224"/>
            <a:ext cx="1490913" cy="187906"/>
          </a:xfrm>
          <a:prstGeom prst="roundRect">
            <a:avLst>
              <a:gd name="adj" fmla="val 21718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Receive Response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94FD441-D3DD-4CAF-CB98-13CFF26E9F4A}"/>
              </a:ext>
            </a:extLst>
          </p:cNvPr>
          <p:cNvCxnSpPr>
            <a:cxnSpLocks/>
          </p:cNvCxnSpPr>
          <p:nvPr/>
        </p:nvCxnSpPr>
        <p:spPr>
          <a:xfrm>
            <a:off x="2963913" y="2015533"/>
            <a:ext cx="0" cy="1361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5D3EA0C4-54A5-B0DB-DC23-F40AEA009814}"/>
              </a:ext>
            </a:extLst>
          </p:cNvPr>
          <p:cNvCxnSpPr>
            <a:cxnSpLocks/>
          </p:cNvCxnSpPr>
          <p:nvPr/>
        </p:nvCxnSpPr>
        <p:spPr>
          <a:xfrm>
            <a:off x="2981634" y="2333062"/>
            <a:ext cx="0" cy="1361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E4CDA3E-75BB-D2DE-74B4-ABEDD68AA2A9}"/>
              </a:ext>
            </a:extLst>
          </p:cNvPr>
          <p:cNvSpPr txBox="1"/>
          <p:nvPr/>
        </p:nvSpPr>
        <p:spPr>
          <a:xfrm>
            <a:off x="1567809" y="2044199"/>
            <a:ext cx="653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YES,</a:t>
            </a:r>
          </a:p>
          <a:p>
            <a:pPr algn="ctr"/>
            <a:r>
              <a:rPr lang="en-US" sz="1000" dirty="0"/>
              <a:t>Save response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559B5E4-A293-94DA-9738-57CA184137DE}"/>
              </a:ext>
            </a:extLst>
          </p:cNvPr>
          <p:cNvSpPr txBox="1"/>
          <p:nvPr/>
        </p:nvSpPr>
        <p:spPr>
          <a:xfrm>
            <a:off x="2535829" y="2632555"/>
            <a:ext cx="114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74D0D7D-4D7A-4C27-7496-30C26A0D1BFA}"/>
              </a:ext>
            </a:extLst>
          </p:cNvPr>
          <p:cNvCxnSpPr>
            <a:cxnSpLocks/>
          </p:cNvCxnSpPr>
          <p:nvPr/>
        </p:nvCxnSpPr>
        <p:spPr>
          <a:xfrm>
            <a:off x="2987011" y="2695265"/>
            <a:ext cx="0" cy="1361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7731883-B97F-8F60-7D1A-9A02C14B243D}"/>
              </a:ext>
            </a:extLst>
          </p:cNvPr>
          <p:cNvCxnSpPr>
            <a:cxnSpLocks/>
          </p:cNvCxnSpPr>
          <p:nvPr/>
        </p:nvCxnSpPr>
        <p:spPr>
          <a:xfrm>
            <a:off x="2972251" y="3021045"/>
            <a:ext cx="0" cy="1361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DE050EDE-61FD-CDEC-CDB8-4A7013866848}"/>
              </a:ext>
            </a:extLst>
          </p:cNvPr>
          <p:cNvSpPr txBox="1"/>
          <p:nvPr/>
        </p:nvSpPr>
        <p:spPr>
          <a:xfrm>
            <a:off x="1596040" y="2878501"/>
            <a:ext cx="653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Save response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15237D-D1EE-183A-F8AD-785343A4784D}"/>
              </a:ext>
            </a:extLst>
          </p:cNvPr>
          <p:cNvCxnSpPr>
            <a:cxnSpLocks/>
          </p:cNvCxnSpPr>
          <p:nvPr/>
        </p:nvCxnSpPr>
        <p:spPr>
          <a:xfrm>
            <a:off x="3349024" y="3534679"/>
            <a:ext cx="0" cy="174435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708C5E-F1BA-C318-4325-0AD9C3DD509F}"/>
              </a:ext>
            </a:extLst>
          </p:cNvPr>
          <p:cNvSpPr txBox="1"/>
          <p:nvPr/>
        </p:nvSpPr>
        <p:spPr>
          <a:xfrm>
            <a:off x="3450523" y="3500694"/>
            <a:ext cx="3017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Coordinator action (flow from DTR) or separate launch</a:t>
            </a:r>
          </a:p>
        </p:txBody>
      </p:sp>
    </p:spTree>
    <p:extLst>
      <p:ext uri="{BB962C8B-B14F-4D97-AF65-F5344CB8AC3E}">
        <p14:creationId xmlns:p14="http://schemas.microsoft.com/office/powerpoint/2010/main" val="407926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BBF90C-50A2-4679-E3D9-D58564EF0324}"/>
              </a:ext>
            </a:extLst>
          </p:cNvPr>
          <p:cNvSpPr/>
          <p:nvPr/>
        </p:nvSpPr>
        <p:spPr>
          <a:xfrm>
            <a:off x="3384681" y="1065999"/>
            <a:ext cx="2511736" cy="2819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 </a:t>
            </a:r>
            <a:r>
              <a:rPr lang="en-US" dirty="0" err="1">
                <a:solidFill>
                  <a:srgbClr val="0070C0"/>
                </a:solidFill>
              </a:rPr>
              <a:t>ePA</a:t>
            </a:r>
            <a:r>
              <a:rPr lang="en-US" dirty="0">
                <a:solidFill>
                  <a:srgbClr val="0070C0"/>
                </a:solidFill>
              </a:rPr>
              <a:t> Coord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 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6FF2AD-E49B-9202-EEB8-1E9FC70B2BFF}"/>
              </a:ext>
            </a:extLst>
          </p:cNvPr>
          <p:cNvSpPr txBox="1"/>
          <p:nvPr/>
        </p:nvSpPr>
        <p:spPr>
          <a:xfrm>
            <a:off x="2035251" y="1081493"/>
            <a:ext cx="1101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Initiates PAS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999BA6-7816-093A-C53C-4C094B9AA7BA}"/>
              </a:ext>
            </a:extLst>
          </p:cNvPr>
          <p:cNvSpPr txBox="1"/>
          <p:nvPr/>
        </p:nvSpPr>
        <p:spPr>
          <a:xfrm>
            <a:off x="2250139" y="1867254"/>
            <a:ext cx="1107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Decision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D3BC55-DFB5-D9C5-B0D1-EB3B3BEACD91}"/>
              </a:ext>
            </a:extLst>
          </p:cNvPr>
          <p:cNvCxnSpPr>
            <a:cxnSpLocks/>
          </p:cNvCxnSpPr>
          <p:nvPr/>
        </p:nvCxnSpPr>
        <p:spPr>
          <a:xfrm flipH="1">
            <a:off x="1885029" y="2099077"/>
            <a:ext cx="1494869" cy="31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EFB93-F6B9-A94D-44C4-C3795B6E45E0}"/>
              </a:ext>
            </a:extLst>
          </p:cNvPr>
          <p:cNvCxnSpPr>
            <a:cxnSpLocks/>
          </p:cNvCxnSpPr>
          <p:nvPr/>
        </p:nvCxnSpPr>
        <p:spPr>
          <a:xfrm>
            <a:off x="1892718" y="1296547"/>
            <a:ext cx="149042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313C9D-1F0C-25F7-E6ED-16A09AAB9F24}"/>
              </a:ext>
            </a:extLst>
          </p:cNvPr>
          <p:cNvCxnSpPr>
            <a:cxnSpLocks/>
          </p:cNvCxnSpPr>
          <p:nvPr/>
        </p:nvCxnSpPr>
        <p:spPr>
          <a:xfrm flipV="1">
            <a:off x="1876834" y="2467574"/>
            <a:ext cx="1515670" cy="793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9EEE04-7EBB-2E4B-D0F7-FFB0026F8464}"/>
              </a:ext>
            </a:extLst>
          </p:cNvPr>
          <p:cNvCxnSpPr>
            <a:cxnSpLocks/>
          </p:cNvCxnSpPr>
          <p:nvPr/>
        </p:nvCxnSpPr>
        <p:spPr>
          <a:xfrm>
            <a:off x="5904280" y="1314367"/>
            <a:ext cx="113904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7F1F1D-3CFB-AD27-CE5F-7A787A729101}"/>
              </a:ext>
            </a:extLst>
          </p:cNvPr>
          <p:cNvSpPr txBox="1"/>
          <p:nvPr/>
        </p:nvSpPr>
        <p:spPr>
          <a:xfrm>
            <a:off x="5843920" y="1082619"/>
            <a:ext cx="119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Submit  PAS  Request Bundle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E6E780-1687-7A80-4E2E-59F68ED819D2}"/>
              </a:ext>
            </a:extLst>
          </p:cNvPr>
          <p:cNvSpPr txBox="1"/>
          <p:nvPr/>
        </p:nvSpPr>
        <p:spPr>
          <a:xfrm>
            <a:off x="5936757" y="1488303"/>
            <a:ext cx="110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 Response Bundle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9CF8B8-B3E2-022F-DAFF-6689E2EDA95F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900940" y="1719136"/>
            <a:ext cx="1136285" cy="64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97748C-4FF9-85A2-F197-8BF98BDE2DF3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5873659" y="2067425"/>
            <a:ext cx="1162960" cy="215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839161F-069E-0288-BCCA-EEEC8BFC56F4}"/>
              </a:ext>
            </a:extLst>
          </p:cNvPr>
          <p:cNvSpPr txBox="1"/>
          <p:nvPr/>
        </p:nvSpPr>
        <p:spPr>
          <a:xfrm>
            <a:off x="6008977" y="2653150"/>
            <a:ext cx="94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PA Response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3A8E63-BFA8-C08D-3A44-C0A924569012}"/>
              </a:ext>
            </a:extLst>
          </p:cNvPr>
          <p:cNvCxnSpPr>
            <a:cxnSpLocks/>
          </p:cNvCxnSpPr>
          <p:nvPr/>
        </p:nvCxnSpPr>
        <p:spPr>
          <a:xfrm flipH="1">
            <a:off x="5873659" y="2904691"/>
            <a:ext cx="11629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EF7114-3BA5-49B9-CB46-A00193D3214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896417" y="2475511"/>
            <a:ext cx="1153132" cy="27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F0B763F-B34C-8CDD-E2E0-E10C3C205624}"/>
              </a:ext>
            </a:extLst>
          </p:cNvPr>
          <p:cNvSpPr txBox="1"/>
          <p:nvPr/>
        </p:nvSpPr>
        <p:spPr>
          <a:xfrm>
            <a:off x="6008976" y="2219865"/>
            <a:ext cx="1020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Submit Cancel or Update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6A20FB8-6366-AE3F-CDBA-1FCD6F891704}"/>
              </a:ext>
            </a:extLst>
          </p:cNvPr>
          <p:cNvSpPr/>
          <p:nvPr/>
        </p:nvSpPr>
        <p:spPr>
          <a:xfrm>
            <a:off x="7036619" y="1065999"/>
            <a:ext cx="988440" cy="2002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Intermediary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154A76-F324-2036-2614-E535030BDCCB}"/>
              </a:ext>
            </a:extLst>
          </p:cNvPr>
          <p:cNvSpPr txBox="1"/>
          <p:nvPr/>
        </p:nvSpPr>
        <p:spPr>
          <a:xfrm>
            <a:off x="2079866" y="2250104"/>
            <a:ext cx="12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Status Updates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5148D4-1CE1-08D9-995F-657B4D1561E8}"/>
              </a:ext>
            </a:extLst>
          </p:cNvPr>
          <p:cNvSpPr txBox="1"/>
          <p:nvPr/>
        </p:nvSpPr>
        <p:spPr>
          <a:xfrm>
            <a:off x="8059807" y="1057066"/>
            <a:ext cx="109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X12 278 Request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09DE7CB-8E83-3004-A850-6C72998FA811}"/>
              </a:ext>
            </a:extLst>
          </p:cNvPr>
          <p:cNvSpPr txBox="1"/>
          <p:nvPr/>
        </p:nvSpPr>
        <p:spPr>
          <a:xfrm>
            <a:off x="8046247" y="1486796"/>
            <a:ext cx="11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X12 275 or alternative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4814E85-DAAB-591A-F2E6-6AD0844496C7}"/>
              </a:ext>
            </a:extLst>
          </p:cNvPr>
          <p:cNvCxnSpPr>
            <a:cxnSpLocks/>
          </p:cNvCxnSpPr>
          <p:nvPr/>
        </p:nvCxnSpPr>
        <p:spPr>
          <a:xfrm>
            <a:off x="8041731" y="1284571"/>
            <a:ext cx="11405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3C090F-EFA1-628F-F22F-06634F540B96}"/>
              </a:ext>
            </a:extLst>
          </p:cNvPr>
          <p:cNvCxnSpPr>
            <a:cxnSpLocks/>
          </p:cNvCxnSpPr>
          <p:nvPr/>
        </p:nvCxnSpPr>
        <p:spPr>
          <a:xfrm>
            <a:off x="8027793" y="1734411"/>
            <a:ext cx="11405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86D60FC-A1E9-F214-50BB-7CBC27DC73D1}"/>
              </a:ext>
            </a:extLst>
          </p:cNvPr>
          <p:cNvSpPr txBox="1"/>
          <p:nvPr/>
        </p:nvSpPr>
        <p:spPr>
          <a:xfrm>
            <a:off x="8039205" y="2290714"/>
            <a:ext cx="11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X12 278i</a:t>
            </a:r>
          </a:p>
          <a:p>
            <a:pPr algn="ctr"/>
            <a:r>
              <a:rPr lang="en-US" sz="1200" dirty="0"/>
              <a:t>Request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D4CC536-70A4-93FB-A439-407C8CD012A1}"/>
              </a:ext>
            </a:extLst>
          </p:cNvPr>
          <p:cNvCxnSpPr>
            <a:cxnSpLocks/>
          </p:cNvCxnSpPr>
          <p:nvPr/>
        </p:nvCxnSpPr>
        <p:spPr>
          <a:xfrm>
            <a:off x="8027793" y="2543002"/>
            <a:ext cx="11405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F825305-2E2E-F88C-8D1E-489B293C7F4B}"/>
              </a:ext>
            </a:extLst>
          </p:cNvPr>
          <p:cNvSpPr txBox="1"/>
          <p:nvPr/>
        </p:nvSpPr>
        <p:spPr>
          <a:xfrm>
            <a:off x="8048228" y="1863522"/>
            <a:ext cx="1100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X12 278 Response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B23C90A-7C7D-637D-2344-3D88D9A6852C}"/>
              </a:ext>
            </a:extLst>
          </p:cNvPr>
          <p:cNvCxnSpPr>
            <a:cxnSpLocks/>
            <a:endCxn id="85" idx="1"/>
          </p:cNvCxnSpPr>
          <p:nvPr/>
        </p:nvCxnSpPr>
        <p:spPr>
          <a:xfrm flipH="1" flipV="1">
            <a:off x="8048228" y="2094355"/>
            <a:ext cx="1114634" cy="186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1A9769A-A449-99E1-3875-7A52A14ADA98}"/>
              </a:ext>
            </a:extLst>
          </p:cNvPr>
          <p:cNvSpPr txBox="1"/>
          <p:nvPr/>
        </p:nvSpPr>
        <p:spPr>
          <a:xfrm>
            <a:off x="8048228" y="2673859"/>
            <a:ext cx="111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X12 278 Response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F6FAAC2-6D29-5B33-E44C-C0247A69FDA9}"/>
              </a:ext>
            </a:extLst>
          </p:cNvPr>
          <p:cNvCxnSpPr>
            <a:cxnSpLocks/>
            <a:stCxn id="87" idx="3"/>
          </p:cNvCxnSpPr>
          <p:nvPr/>
        </p:nvCxnSpPr>
        <p:spPr>
          <a:xfrm flipH="1" flipV="1">
            <a:off x="8025059" y="2904691"/>
            <a:ext cx="1137802" cy="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420F94C-CA29-8A25-D710-546F282FFB21}"/>
              </a:ext>
            </a:extLst>
          </p:cNvPr>
          <p:cNvSpPr txBox="1"/>
          <p:nvPr/>
        </p:nvSpPr>
        <p:spPr>
          <a:xfrm>
            <a:off x="5926179" y="3354079"/>
            <a:ext cx="3209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Attachment Response (</a:t>
            </a:r>
            <a:r>
              <a:rPr lang="en-US" sz="1200" dirty="0" err="1"/>
              <a:t>CDex</a:t>
            </a:r>
            <a:r>
              <a:rPr lang="en-US" sz="1200" dirty="0"/>
              <a:t>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BD5C8E-DFCA-2E2A-09D6-B1BE1E365CF7}"/>
              </a:ext>
            </a:extLst>
          </p:cNvPr>
          <p:cNvCxnSpPr>
            <a:cxnSpLocks/>
          </p:cNvCxnSpPr>
          <p:nvPr/>
        </p:nvCxnSpPr>
        <p:spPr>
          <a:xfrm flipH="1">
            <a:off x="5884993" y="3596880"/>
            <a:ext cx="3270827" cy="4443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57D5ABA-F59A-35C0-FBF0-8DC3F9315A2B}"/>
              </a:ext>
            </a:extLst>
          </p:cNvPr>
          <p:cNvCxnSpPr>
            <a:cxnSpLocks/>
          </p:cNvCxnSpPr>
          <p:nvPr/>
        </p:nvCxnSpPr>
        <p:spPr>
          <a:xfrm flipV="1">
            <a:off x="1876834" y="3569913"/>
            <a:ext cx="1507847" cy="1630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38A975C-1D40-B24B-0F6B-C1790B052E7A}"/>
              </a:ext>
            </a:extLst>
          </p:cNvPr>
          <p:cNvSpPr txBox="1"/>
          <p:nvPr/>
        </p:nvSpPr>
        <p:spPr>
          <a:xfrm>
            <a:off x="1947519" y="3354079"/>
            <a:ext cx="1321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Retrieve / Assemble</a:t>
            </a:r>
          </a:p>
          <a:p>
            <a:r>
              <a:rPr lang="en-US" sz="1100" dirty="0"/>
              <a:t>Documentation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4CD8A42-10F7-E5B5-B039-9BE8AB65EF59}"/>
              </a:ext>
            </a:extLst>
          </p:cNvPr>
          <p:cNvCxnSpPr>
            <a:cxnSpLocks/>
          </p:cNvCxnSpPr>
          <p:nvPr/>
        </p:nvCxnSpPr>
        <p:spPr>
          <a:xfrm>
            <a:off x="4553673" y="655983"/>
            <a:ext cx="0" cy="4100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80522F1-0164-D270-7CE8-06A85A651461}"/>
              </a:ext>
            </a:extLst>
          </p:cNvPr>
          <p:cNvSpPr txBox="1"/>
          <p:nvPr/>
        </p:nvSpPr>
        <p:spPr>
          <a:xfrm>
            <a:off x="354944" y="615033"/>
            <a:ext cx="3017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Coordinator action (flow from DTR) or separate launch</a:t>
            </a:r>
          </a:p>
        </p:txBody>
      </p:sp>
      <p:sp>
        <p:nvSpPr>
          <p:cNvPr id="133" name="Title 1">
            <a:extLst>
              <a:ext uri="{FF2B5EF4-FFF2-40B4-BE49-F238E27FC236}">
                <a16:creationId xmlns:a16="http://schemas.microsoft.com/office/drawing/2014/main" id="{1F217FDD-6179-1041-E0EC-831C43A2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20" y="84596"/>
            <a:ext cx="10515600" cy="501567"/>
          </a:xfrm>
        </p:spPr>
        <p:txBody>
          <a:bodyPr>
            <a:noAutofit/>
          </a:bodyPr>
          <a:lstStyle/>
          <a:p>
            <a:r>
              <a:rPr lang="en-US" sz="3600" dirty="0"/>
              <a:t>Provider </a:t>
            </a:r>
            <a:r>
              <a:rPr lang="en-US" sz="3600" dirty="0" err="1"/>
              <a:t>ePA</a:t>
            </a:r>
            <a:r>
              <a:rPr lang="en-US" sz="3600" dirty="0"/>
              <a:t> Coordinator detail – PAS/</a:t>
            </a:r>
            <a:r>
              <a:rPr lang="en-US" sz="3600" dirty="0" err="1"/>
              <a:t>CDex</a:t>
            </a:r>
            <a:endParaRPr lang="en-US" sz="36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6C8012B-1566-187E-A6A2-475CFFED98E8}"/>
              </a:ext>
            </a:extLst>
          </p:cNvPr>
          <p:cNvSpPr/>
          <p:nvPr/>
        </p:nvSpPr>
        <p:spPr>
          <a:xfrm>
            <a:off x="745231" y="4367087"/>
            <a:ext cx="2081458" cy="2258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Initiate exchange with PAS </a:t>
            </a:r>
            <a:r>
              <a:rPr lang="en-US" sz="1200" dirty="0" err="1">
                <a:solidFill>
                  <a:srgbClr val="0070C0"/>
                </a:solidFill>
              </a:rPr>
              <a:t>ePA</a:t>
            </a:r>
            <a:r>
              <a:rPr lang="en-US" sz="1200" dirty="0">
                <a:solidFill>
                  <a:srgbClr val="0070C0"/>
                </a:solidFill>
              </a:rPr>
              <a:t> Coordinator (optional)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Request updates, cancel, status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Receive PAS responses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Provide requested documentation</a:t>
            </a: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434C14D-CD76-61D7-1DE2-0603880D2A8A}"/>
              </a:ext>
            </a:extLst>
          </p:cNvPr>
          <p:cNvSpPr/>
          <p:nvPr/>
        </p:nvSpPr>
        <p:spPr>
          <a:xfrm>
            <a:off x="2861278" y="4364858"/>
            <a:ext cx="4041546" cy="2260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Pre-registered with payer and intermediary, and payer systems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Handle authentication with provider, intermediary and payer</a:t>
            </a:r>
          </a:p>
          <a:p>
            <a:pPr marL="342900" indent="-342900">
              <a:buFontTx/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Receive PAS request from DTR Coordinator or provider system</a:t>
            </a:r>
          </a:p>
          <a:p>
            <a:pPr marL="342900" indent="-342900">
              <a:buFontTx/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Handle authentication with intermediary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Handle all defined exchanges with provider and intermediary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Authenticate to payer attachment operation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Handle requests for information from payer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Send supplemental information to payer operation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75CCBB6-8B16-F275-2C37-1AAF0786A0C8}"/>
              </a:ext>
            </a:extLst>
          </p:cNvPr>
          <p:cNvSpPr/>
          <p:nvPr/>
        </p:nvSpPr>
        <p:spPr>
          <a:xfrm>
            <a:off x="7043321" y="4343867"/>
            <a:ext cx="4865998" cy="228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Same as for non </a:t>
            </a:r>
            <a:r>
              <a:rPr lang="en-US" sz="1200" dirty="0" err="1">
                <a:solidFill>
                  <a:srgbClr val="0070C0"/>
                </a:solidFill>
              </a:rPr>
              <a:t>ePA</a:t>
            </a:r>
            <a:r>
              <a:rPr lang="en-US" sz="1200" dirty="0">
                <a:solidFill>
                  <a:srgbClr val="0070C0"/>
                </a:solidFill>
              </a:rPr>
              <a:t> Coordinator</a:t>
            </a: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ED40F26-F8C4-638C-37E2-9D5FA074E9A1}"/>
              </a:ext>
            </a:extLst>
          </p:cNvPr>
          <p:cNvSpPr/>
          <p:nvPr/>
        </p:nvSpPr>
        <p:spPr>
          <a:xfrm>
            <a:off x="9147563" y="1018960"/>
            <a:ext cx="1551822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Payer PA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Processing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Functions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Authenticate  Client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Receive 278 / 275 (alt)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Evaluate 278 / 275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Respond as requested by Intermediary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Request </a:t>
            </a:r>
            <a:r>
              <a:rPr lang="en-US" sz="1100" dirty="0" err="1">
                <a:solidFill>
                  <a:srgbClr val="0070C0"/>
                </a:solidFill>
              </a:rPr>
              <a:t>addl</a:t>
            </a:r>
            <a:r>
              <a:rPr lang="en-US" sz="1100" dirty="0">
                <a:solidFill>
                  <a:srgbClr val="0070C0"/>
                </a:solidFill>
              </a:rPr>
              <a:t> doc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Process </a:t>
            </a:r>
            <a:r>
              <a:rPr lang="en-US" sz="1100" dirty="0" err="1">
                <a:solidFill>
                  <a:srgbClr val="0070C0"/>
                </a:solidFill>
              </a:rPr>
              <a:t>addl</a:t>
            </a:r>
            <a:r>
              <a:rPr lang="en-US" sz="1100" dirty="0">
                <a:solidFill>
                  <a:srgbClr val="0070C0"/>
                </a:solidFill>
              </a:rPr>
              <a:t> doc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Provide PA responses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B9409C8-2717-3E29-FBBF-D3DD8F197BDB}"/>
              </a:ext>
            </a:extLst>
          </p:cNvPr>
          <p:cNvSpPr/>
          <p:nvPr/>
        </p:nvSpPr>
        <p:spPr>
          <a:xfrm>
            <a:off x="11026315" y="1018960"/>
            <a:ext cx="837906" cy="277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Payer Business Systems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748F480-00AC-593F-F743-5CF471B114D5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10699385" y="2404220"/>
            <a:ext cx="326930" cy="7771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llout: Right Arrow 158">
            <a:extLst>
              <a:ext uri="{FF2B5EF4-FFF2-40B4-BE49-F238E27FC236}">
                <a16:creationId xmlns:a16="http://schemas.microsoft.com/office/drawing/2014/main" id="{A59B3737-924C-C631-BA27-F26FCFAFD319}"/>
              </a:ext>
            </a:extLst>
          </p:cNvPr>
          <p:cNvSpPr/>
          <p:nvPr/>
        </p:nvSpPr>
        <p:spPr>
          <a:xfrm>
            <a:off x="3390918" y="1066598"/>
            <a:ext cx="319260" cy="525741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Setup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B6A0A5B-0886-0D67-9DC5-1F26C2C3B2CA}"/>
              </a:ext>
            </a:extLst>
          </p:cNvPr>
          <p:cNvCxnSpPr>
            <a:cxnSpLocks/>
            <a:stCxn id="159" idx="3"/>
          </p:cNvCxnSpPr>
          <p:nvPr/>
        </p:nvCxnSpPr>
        <p:spPr>
          <a:xfrm flipV="1">
            <a:off x="3710178" y="1322613"/>
            <a:ext cx="2174815" cy="6856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2D27906-3BF9-F7C9-D518-E575385C3480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386435" y="1719136"/>
            <a:ext cx="2550322" cy="16611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C326000-02BD-6F27-5323-29516BA75B9C}"/>
              </a:ext>
            </a:extLst>
          </p:cNvPr>
          <p:cNvCxnSpPr>
            <a:cxnSpLocks/>
          </p:cNvCxnSpPr>
          <p:nvPr/>
        </p:nvCxnSpPr>
        <p:spPr>
          <a:xfrm>
            <a:off x="3372117" y="2096217"/>
            <a:ext cx="250606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336122C-AC65-1FF7-B648-BE7F64DFB6EE}"/>
              </a:ext>
            </a:extLst>
          </p:cNvPr>
          <p:cNvCxnSpPr>
            <a:cxnSpLocks/>
          </p:cNvCxnSpPr>
          <p:nvPr/>
        </p:nvCxnSpPr>
        <p:spPr>
          <a:xfrm>
            <a:off x="3392504" y="2904691"/>
            <a:ext cx="2511736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613CDAF-B2E4-96E5-6D01-A52BCE8450EA}"/>
              </a:ext>
            </a:extLst>
          </p:cNvPr>
          <p:cNvCxnSpPr>
            <a:cxnSpLocks/>
          </p:cNvCxnSpPr>
          <p:nvPr/>
        </p:nvCxnSpPr>
        <p:spPr>
          <a:xfrm>
            <a:off x="3376818" y="3586221"/>
            <a:ext cx="2503652" cy="10659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FB4DE56-A831-2A62-4D85-352D7841E13A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3383143" y="2462386"/>
            <a:ext cx="2513274" cy="13125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5757772-0733-19D1-733C-D9C8644ADD13}"/>
              </a:ext>
            </a:extLst>
          </p:cNvPr>
          <p:cNvCxnSpPr>
            <a:cxnSpLocks/>
          </p:cNvCxnSpPr>
          <p:nvPr/>
        </p:nvCxnSpPr>
        <p:spPr>
          <a:xfrm flipH="1">
            <a:off x="1891566" y="1734411"/>
            <a:ext cx="1494869" cy="11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C460B59-B741-4A1E-C89A-ADA50F3FF19F}"/>
              </a:ext>
            </a:extLst>
          </p:cNvPr>
          <p:cNvSpPr txBox="1"/>
          <p:nvPr/>
        </p:nvSpPr>
        <p:spPr>
          <a:xfrm>
            <a:off x="2085590" y="1535017"/>
            <a:ext cx="1097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Retrieve HIT info for PA bundle</a:t>
            </a:r>
          </a:p>
          <a:p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DCC5DA-88DD-B3C2-5DF9-CD7A39315AF9}"/>
              </a:ext>
            </a:extLst>
          </p:cNvPr>
          <p:cNvSpPr/>
          <p:nvPr/>
        </p:nvSpPr>
        <p:spPr>
          <a:xfrm>
            <a:off x="773982" y="1088606"/>
            <a:ext cx="1118736" cy="1927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Scheduling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EHR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PACS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DS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Orders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Billing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23B061-3A2E-0394-A9C0-72AA8C9E274A}"/>
              </a:ext>
            </a:extLst>
          </p:cNvPr>
          <p:cNvSpPr/>
          <p:nvPr/>
        </p:nvSpPr>
        <p:spPr>
          <a:xfrm>
            <a:off x="778293" y="866533"/>
            <a:ext cx="1114425" cy="181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Provider System(s)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2C615-F08E-C7F0-006F-D2022076AD87}"/>
              </a:ext>
            </a:extLst>
          </p:cNvPr>
          <p:cNvSpPr/>
          <p:nvPr/>
        </p:nvSpPr>
        <p:spPr>
          <a:xfrm>
            <a:off x="773982" y="3397624"/>
            <a:ext cx="1089548" cy="37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EHR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38A0CB-E0A0-051A-56C6-2608D30B726A}"/>
              </a:ext>
            </a:extLst>
          </p:cNvPr>
          <p:cNvSpPr/>
          <p:nvPr/>
        </p:nvSpPr>
        <p:spPr>
          <a:xfrm>
            <a:off x="772830" y="3070593"/>
            <a:ext cx="1118736" cy="234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PACS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49364-8187-6662-4158-A16EA09E2B1B}"/>
              </a:ext>
            </a:extLst>
          </p:cNvPr>
          <p:cNvCxnSpPr>
            <a:cxnSpLocks/>
            <a:endCxn id="53" idx="3"/>
          </p:cNvCxnSpPr>
          <p:nvPr/>
        </p:nvCxnSpPr>
        <p:spPr>
          <a:xfrm flipH="1" flipV="1">
            <a:off x="1891566" y="3187964"/>
            <a:ext cx="7271295" cy="21343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A2D095-61E7-14F0-B1ED-C538BF9863C4}"/>
              </a:ext>
            </a:extLst>
          </p:cNvPr>
          <p:cNvCxnSpPr>
            <a:cxnSpLocks/>
          </p:cNvCxnSpPr>
          <p:nvPr/>
        </p:nvCxnSpPr>
        <p:spPr>
          <a:xfrm flipH="1">
            <a:off x="1882770" y="2896890"/>
            <a:ext cx="1494869" cy="31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BF89F36-702B-EA82-E1EF-23305E100CA4}"/>
              </a:ext>
            </a:extLst>
          </p:cNvPr>
          <p:cNvSpPr txBox="1"/>
          <p:nvPr/>
        </p:nvSpPr>
        <p:spPr>
          <a:xfrm>
            <a:off x="2180639" y="2682365"/>
            <a:ext cx="1107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Decision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0E3B0-657B-7326-B3B7-004AC76F36A3}"/>
              </a:ext>
            </a:extLst>
          </p:cNvPr>
          <p:cNvSpPr txBox="1"/>
          <p:nvPr/>
        </p:nvSpPr>
        <p:spPr>
          <a:xfrm>
            <a:off x="4552113" y="626310"/>
            <a:ext cx="1321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Continuation from DTR </a:t>
            </a:r>
            <a:r>
              <a:rPr lang="en-US" sz="1100" dirty="0" err="1"/>
              <a:t>ePA</a:t>
            </a:r>
            <a:r>
              <a:rPr lang="en-US" sz="1100" dirty="0"/>
              <a:t> (optional)</a:t>
            </a:r>
          </a:p>
        </p:txBody>
      </p:sp>
    </p:spTree>
    <p:extLst>
      <p:ext uri="{BB962C8B-B14F-4D97-AF65-F5344CB8AC3E}">
        <p14:creationId xmlns:p14="http://schemas.microsoft.com/office/powerpoint/2010/main" val="287760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75060F-4F8E-1F6F-06D7-31FD1DBEC855}"/>
              </a:ext>
            </a:extLst>
          </p:cNvPr>
          <p:cNvCxnSpPr>
            <a:cxnSpLocks/>
          </p:cNvCxnSpPr>
          <p:nvPr/>
        </p:nvCxnSpPr>
        <p:spPr>
          <a:xfrm>
            <a:off x="1852850" y="2586064"/>
            <a:ext cx="2439077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ECA9C22-9759-D556-7567-41D86A9A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42" y="74723"/>
            <a:ext cx="11041049" cy="545299"/>
          </a:xfrm>
        </p:spPr>
        <p:txBody>
          <a:bodyPr>
            <a:noAutofit/>
          </a:bodyPr>
          <a:lstStyle/>
          <a:p>
            <a:r>
              <a:rPr lang="en-US" sz="3600" dirty="0"/>
              <a:t>PAS/</a:t>
            </a:r>
            <a:r>
              <a:rPr lang="en-US" sz="3600" dirty="0" err="1"/>
              <a:t>CDex</a:t>
            </a:r>
            <a:r>
              <a:rPr lang="en-US" sz="3600" dirty="0"/>
              <a:t> Provider HIT / </a:t>
            </a:r>
            <a:r>
              <a:rPr lang="en-US" sz="3600" dirty="0" err="1"/>
              <a:t>ePA</a:t>
            </a:r>
            <a:r>
              <a:rPr lang="en-US" sz="3600" dirty="0"/>
              <a:t> Coordinator Interactions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982CE-BED4-EEDE-6C72-ADFCC1FBF9FE}"/>
              </a:ext>
            </a:extLst>
          </p:cNvPr>
          <p:cNvSpPr/>
          <p:nvPr/>
        </p:nvSpPr>
        <p:spPr>
          <a:xfrm>
            <a:off x="734561" y="775373"/>
            <a:ext cx="1114425" cy="181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Provider System(s)</a:t>
            </a:r>
          </a:p>
        </p:txBody>
      </p:sp>
      <p:graphicFrame>
        <p:nvGraphicFramePr>
          <p:cNvPr id="52" name="Table 52">
            <a:extLst>
              <a:ext uri="{FF2B5EF4-FFF2-40B4-BE49-F238E27FC236}">
                <a16:creationId xmlns:a16="http://schemas.microsoft.com/office/drawing/2014/main" id="{B5248537-DC9D-3B86-46FA-C7AB3079685C}"/>
              </a:ext>
            </a:extLst>
          </p:cNvPr>
          <p:cNvGraphicFramePr>
            <a:graphicFrameLocks noGrp="1"/>
          </p:cNvGraphicFramePr>
          <p:nvPr/>
        </p:nvGraphicFramePr>
        <p:xfrm>
          <a:off x="572494" y="3791157"/>
          <a:ext cx="10622940" cy="28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525">
                  <a:extLst>
                    <a:ext uri="{9D8B030D-6E8A-4147-A177-3AD203B41FA5}">
                      <a16:colId xmlns:a16="http://schemas.microsoft.com/office/drawing/2014/main" val="1838337621"/>
                    </a:ext>
                  </a:extLst>
                </a:gridCol>
                <a:gridCol w="2320455">
                  <a:extLst>
                    <a:ext uri="{9D8B030D-6E8A-4147-A177-3AD203B41FA5}">
                      <a16:colId xmlns:a16="http://schemas.microsoft.com/office/drawing/2014/main" val="2759112837"/>
                    </a:ext>
                  </a:extLst>
                </a:gridCol>
                <a:gridCol w="2342985">
                  <a:extLst>
                    <a:ext uri="{9D8B030D-6E8A-4147-A177-3AD203B41FA5}">
                      <a16:colId xmlns:a16="http://schemas.microsoft.com/office/drawing/2014/main" val="2469035275"/>
                    </a:ext>
                  </a:extLst>
                </a:gridCol>
                <a:gridCol w="1693628">
                  <a:extLst>
                    <a:ext uri="{9D8B030D-6E8A-4147-A177-3AD203B41FA5}">
                      <a16:colId xmlns:a16="http://schemas.microsoft.com/office/drawing/2014/main" val="730302725"/>
                    </a:ext>
                  </a:extLst>
                </a:gridCol>
                <a:gridCol w="1542553">
                  <a:extLst>
                    <a:ext uri="{9D8B030D-6E8A-4147-A177-3AD203B41FA5}">
                      <a16:colId xmlns:a16="http://schemas.microsoft.com/office/drawing/2014/main" val="1288595353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1592953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Brief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Provider System(s)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Provider API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ePA</a:t>
                      </a:r>
                      <a:r>
                        <a:rPr lang="en-US" dirty="0"/>
                        <a:t> Coord API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85545"/>
                  </a:ext>
                </a:extLst>
              </a:tr>
              <a:tr h="3077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Initiate PAS (include QR bundle)</a:t>
                      </a:r>
                    </a:p>
                    <a:p>
                      <a:r>
                        <a:rPr lang="en-US" sz="1000" dirty="0"/>
                        <a:t>May be initiated from </a:t>
                      </a:r>
                      <a:r>
                        <a:rPr lang="en-US" sz="1000" dirty="0" err="1"/>
                        <a:t>ePA</a:t>
                      </a:r>
                      <a:r>
                        <a:rPr lang="en-US" sz="1000" dirty="0"/>
                        <a:t> Coord DTR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Scheduling, EHR, DS, Orders,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No equivalent</a:t>
                      </a:r>
                    </a:p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(Launch requirements)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No equivalent  </a:t>
                      </a:r>
                    </a:p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(Launch requirements)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89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Retrieve HIT info for PA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EHR, DS, Orders,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Support for 21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Century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53503"/>
                  </a:ext>
                </a:extLst>
              </a:tr>
              <a:tr h="18979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Receive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Scheduling, EHR, DS, Orders,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43045"/>
                  </a:ext>
                </a:extLst>
              </a:tr>
              <a:tr h="17786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Subscribe if Pended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Scheduling, EHR, DS, Orders,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54758"/>
                  </a:ext>
                </a:extLst>
              </a:tr>
              <a:tr h="17786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Scheduling, EHR, DS, Orders,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04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Receive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Scheduling, EHR, DS, Orders,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09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Retrieve document information (</a:t>
                      </a:r>
                      <a:r>
                        <a:rPr lang="en-US" sz="1000" dirty="0" err="1"/>
                        <a:t>CDex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Support for 21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Century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CDex</a:t>
                      </a:r>
                      <a:r>
                        <a:rPr lang="en-US" sz="1000" dirty="0"/>
                        <a:t>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36859"/>
                  </a:ext>
                </a:extLst>
              </a:tr>
            </a:tbl>
          </a:graphicData>
        </a:graphic>
      </p:graphicFrame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CF0F110C-6F27-B077-9A1A-5238BF3A0730}"/>
              </a:ext>
            </a:extLst>
          </p:cNvPr>
          <p:cNvSpPr/>
          <p:nvPr/>
        </p:nvSpPr>
        <p:spPr>
          <a:xfrm>
            <a:off x="1053163" y="4556143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23819839-71E9-EC69-F1FC-4F19042F679D}"/>
              </a:ext>
            </a:extLst>
          </p:cNvPr>
          <p:cNvSpPr/>
          <p:nvPr/>
        </p:nvSpPr>
        <p:spPr>
          <a:xfrm>
            <a:off x="1045743" y="4847079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D9D3FA46-C5E0-727E-0FD0-6D1CEA59A424}"/>
              </a:ext>
            </a:extLst>
          </p:cNvPr>
          <p:cNvSpPr/>
          <p:nvPr/>
        </p:nvSpPr>
        <p:spPr>
          <a:xfrm>
            <a:off x="1044583" y="5116893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BE8D8B30-28B5-0CCD-FE86-66A60B09E71E}"/>
              </a:ext>
            </a:extLst>
          </p:cNvPr>
          <p:cNvSpPr/>
          <p:nvPr/>
        </p:nvSpPr>
        <p:spPr>
          <a:xfrm>
            <a:off x="1044198" y="5380269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CDCC8B75-5B1C-D87E-BD79-A219E16A6455}"/>
              </a:ext>
            </a:extLst>
          </p:cNvPr>
          <p:cNvSpPr/>
          <p:nvPr/>
        </p:nvSpPr>
        <p:spPr>
          <a:xfrm>
            <a:off x="1044197" y="5616586"/>
            <a:ext cx="210709" cy="2157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F5C9B8-63BC-5C95-A781-48BD48AF8EFE}"/>
              </a:ext>
            </a:extLst>
          </p:cNvPr>
          <p:cNvSpPr/>
          <p:nvPr/>
        </p:nvSpPr>
        <p:spPr>
          <a:xfrm>
            <a:off x="4282541" y="714212"/>
            <a:ext cx="2527034" cy="181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Provider </a:t>
            </a:r>
            <a:r>
              <a:rPr lang="en-US" sz="900" dirty="0" err="1">
                <a:solidFill>
                  <a:srgbClr val="0070C0"/>
                </a:solidFill>
              </a:rPr>
              <a:t>ePA</a:t>
            </a:r>
            <a:r>
              <a:rPr lang="en-US" sz="900" dirty="0">
                <a:solidFill>
                  <a:srgbClr val="0070C0"/>
                </a:solidFill>
              </a:rPr>
              <a:t> Coordinator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BF0EB1-B451-3644-4918-7821A5F25320}"/>
              </a:ext>
            </a:extLst>
          </p:cNvPr>
          <p:cNvSpPr/>
          <p:nvPr/>
        </p:nvSpPr>
        <p:spPr>
          <a:xfrm>
            <a:off x="4295105" y="933829"/>
            <a:ext cx="2511736" cy="277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 </a:t>
            </a:r>
            <a:r>
              <a:rPr lang="en-US" dirty="0" err="1">
                <a:solidFill>
                  <a:srgbClr val="0070C0"/>
                </a:solidFill>
              </a:rPr>
              <a:t>ePA</a:t>
            </a:r>
            <a:r>
              <a:rPr lang="en-US" dirty="0">
                <a:solidFill>
                  <a:srgbClr val="0070C0"/>
                </a:solidFill>
              </a:rPr>
              <a:t> Coord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 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D5D2D-25EA-DD4F-F5CE-34A4D9C589DD}"/>
              </a:ext>
            </a:extLst>
          </p:cNvPr>
          <p:cNvSpPr txBox="1"/>
          <p:nvPr/>
        </p:nvSpPr>
        <p:spPr>
          <a:xfrm>
            <a:off x="2086582" y="1021704"/>
            <a:ext cx="22767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Initiates PAS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A5F18-D069-1D17-CB00-AD7C24B62CC1}"/>
              </a:ext>
            </a:extLst>
          </p:cNvPr>
          <p:cNvSpPr txBox="1"/>
          <p:nvPr/>
        </p:nvSpPr>
        <p:spPr>
          <a:xfrm>
            <a:off x="2317831" y="1747878"/>
            <a:ext cx="184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Decision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40AD10-D632-FBFB-27A6-D775643EBBD2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1848986" y="1960981"/>
            <a:ext cx="24335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7B5E2B-51F2-8207-108A-12C907E39B49}"/>
              </a:ext>
            </a:extLst>
          </p:cNvPr>
          <p:cNvCxnSpPr>
            <a:cxnSpLocks/>
          </p:cNvCxnSpPr>
          <p:nvPr/>
        </p:nvCxnSpPr>
        <p:spPr>
          <a:xfrm>
            <a:off x="1847834" y="1243011"/>
            <a:ext cx="24535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5B3DB1-8923-E7CD-5E8F-571873CDFF3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56028" y="2323798"/>
            <a:ext cx="2439077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DF4A11-5AFE-4F16-8E76-7E77867C2D73}"/>
              </a:ext>
            </a:extLst>
          </p:cNvPr>
          <p:cNvSpPr txBox="1"/>
          <p:nvPr/>
        </p:nvSpPr>
        <p:spPr>
          <a:xfrm>
            <a:off x="2351010" y="2124620"/>
            <a:ext cx="12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Subscribe if Pend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CE26F4-ADD6-9C9F-B45B-85AC77CE5A24}"/>
              </a:ext>
            </a:extLst>
          </p:cNvPr>
          <p:cNvCxnSpPr>
            <a:cxnSpLocks/>
          </p:cNvCxnSpPr>
          <p:nvPr/>
        </p:nvCxnSpPr>
        <p:spPr>
          <a:xfrm>
            <a:off x="1833431" y="3510163"/>
            <a:ext cx="24589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1B58BB-F29E-93F3-609F-407675A6BEF8}"/>
              </a:ext>
            </a:extLst>
          </p:cNvPr>
          <p:cNvSpPr txBox="1"/>
          <p:nvPr/>
        </p:nvSpPr>
        <p:spPr>
          <a:xfrm>
            <a:off x="2214798" y="3288693"/>
            <a:ext cx="183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/ Assemble</a:t>
            </a:r>
          </a:p>
          <a:p>
            <a:r>
              <a:rPr lang="en-US" sz="1200" dirty="0"/>
              <a:t>Documentation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06B3133F-1642-094E-BB9B-1F5B0D8F2994}"/>
              </a:ext>
            </a:extLst>
          </p:cNvPr>
          <p:cNvSpPr/>
          <p:nvPr/>
        </p:nvSpPr>
        <p:spPr>
          <a:xfrm>
            <a:off x="4302928" y="934427"/>
            <a:ext cx="317674" cy="828009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Setup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E4D563-8820-B41D-C820-9100DED518F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20602" y="1348432"/>
            <a:ext cx="2182431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BCAEDE-3AE9-6166-E772-895B9DF20D3B}"/>
              </a:ext>
            </a:extLst>
          </p:cNvPr>
          <p:cNvCxnSpPr>
            <a:cxnSpLocks/>
          </p:cNvCxnSpPr>
          <p:nvPr/>
        </p:nvCxnSpPr>
        <p:spPr>
          <a:xfrm flipV="1">
            <a:off x="4282541" y="1935254"/>
            <a:ext cx="2520492" cy="28792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6122C4-3AFB-6B8A-5043-9D28E06276C3}"/>
              </a:ext>
            </a:extLst>
          </p:cNvPr>
          <p:cNvCxnSpPr>
            <a:cxnSpLocks/>
          </p:cNvCxnSpPr>
          <p:nvPr/>
        </p:nvCxnSpPr>
        <p:spPr>
          <a:xfrm>
            <a:off x="4297839" y="2828473"/>
            <a:ext cx="2511736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21F16-FF17-21B9-5C52-4272FDD6293F}"/>
              </a:ext>
            </a:extLst>
          </p:cNvPr>
          <p:cNvCxnSpPr>
            <a:cxnSpLocks/>
            <a:stCxn id="93" idx="6"/>
          </p:cNvCxnSpPr>
          <p:nvPr/>
        </p:nvCxnSpPr>
        <p:spPr>
          <a:xfrm flipV="1">
            <a:off x="6015317" y="3272563"/>
            <a:ext cx="794258" cy="38239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8116DF-AA27-7BC1-D82C-48F8DB6F1E30}"/>
              </a:ext>
            </a:extLst>
          </p:cNvPr>
          <p:cNvCxnSpPr>
            <a:cxnSpLocks/>
          </p:cNvCxnSpPr>
          <p:nvPr/>
        </p:nvCxnSpPr>
        <p:spPr>
          <a:xfrm>
            <a:off x="4306131" y="2348919"/>
            <a:ext cx="2513274" cy="13125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EA23D4-221E-1172-426E-D704C72AAD59}"/>
              </a:ext>
            </a:extLst>
          </p:cNvPr>
          <p:cNvCxnSpPr>
            <a:cxnSpLocks/>
          </p:cNvCxnSpPr>
          <p:nvPr/>
        </p:nvCxnSpPr>
        <p:spPr>
          <a:xfrm flipH="1">
            <a:off x="1847834" y="1639218"/>
            <a:ext cx="2449110" cy="4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9F7FFD-7AF1-8D30-1DF7-42F27E42EC96}"/>
              </a:ext>
            </a:extLst>
          </p:cNvPr>
          <p:cNvSpPr txBox="1"/>
          <p:nvPr/>
        </p:nvSpPr>
        <p:spPr>
          <a:xfrm>
            <a:off x="2086583" y="1437329"/>
            <a:ext cx="2140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Retrieve HIT info  for PA bundle</a:t>
            </a:r>
          </a:p>
          <a:p>
            <a:endParaRPr lang="en-US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9F5635-E948-B5C6-8A4F-46DFC7B5AB76}"/>
              </a:ext>
            </a:extLst>
          </p:cNvPr>
          <p:cNvSpPr/>
          <p:nvPr/>
        </p:nvSpPr>
        <p:spPr>
          <a:xfrm>
            <a:off x="730250" y="997446"/>
            <a:ext cx="1118736" cy="1927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Scheduling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EHR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PACS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DS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Orders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Billing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8D886E-66E7-28E4-A9CE-D4A957643BF8}"/>
              </a:ext>
            </a:extLst>
          </p:cNvPr>
          <p:cNvSpPr/>
          <p:nvPr/>
        </p:nvSpPr>
        <p:spPr>
          <a:xfrm>
            <a:off x="730250" y="3306464"/>
            <a:ext cx="1089548" cy="40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EHR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284128-3FAA-8783-62E8-42736DA32345}"/>
              </a:ext>
            </a:extLst>
          </p:cNvPr>
          <p:cNvSpPr/>
          <p:nvPr/>
        </p:nvSpPr>
        <p:spPr>
          <a:xfrm>
            <a:off x="729098" y="2979433"/>
            <a:ext cx="1118736" cy="234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PACS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43CF1C-20C5-A658-7527-821BA4330F30}"/>
              </a:ext>
            </a:extLst>
          </p:cNvPr>
          <p:cNvCxnSpPr>
            <a:cxnSpLocks/>
          </p:cNvCxnSpPr>
          <p:nvPr/>
        </p:nvCxnSpPr>
        <p:spPr>
          <a:xfrm flipH="1" flipV="1">
            <a:off x="1843602" y="2808060"/>
            <a:ext cx="2445314" cy="109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20BCEFB-940D-1EE0-0917-ED88EEE46F6A}"/>
              </a:ext>
            </a:extLst>
          </p:cNvPr>
          <p:cNvSpPr txBox="1"/>
          <p:nvPr/>
        </p:nvSpPr>
        <p:spPr>
          <a:xfrm>
            <a:off x="2376328" y="2780646"/>
            <a:ext cx="1321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Decision </a:t>
            </a: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67664C0E-E55A-019A-A2B4-46E54BFFF072}"/>
              </a:ext>
            </a:extLst>
          </p:cNvPr>
          <p:cNvSpPr/>
          <p:nvPr/>
        </p:nvSpPr>
        <p:spPr>
          <a:xfrm>
            <a:off x="1960144" y="1145881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97C18D26-796E-399F-DD16-97F06C155896}"/>
              </a:ext>
            </a:extLst>
          </p:cNvPr>
          <p:cNvSpPr/>
          <p:nvPr/>
        </p:nvSpPr>
        <p:spPr>
          <a:xfrm>
            <a:off x="1964287" y="1527887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2B37BF80-8C91-6400-BEF2-649E18A25476}"/>
              </a:ext>
            </a:extLst>
          </p:cNvPr>
          <p:cNvSpPr/>
          <p:nvPr/>
        </p:nvSpPr>
        <p:spPr>
          <a:xfrm>
            <a:off x="1964978" y="1853982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D675409D-FC57-0003-BE39-0447F8D59039}"/>
              </a:ext>
            </a:extLst>
          </p:cNvPr>
          <p:cNvSpPr/>
          <p:nvPr/>
        </p:nvSpPr>
        <p:spPr>
          <a:xfrm>
            <a:off x="1957540" y="2213448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547BAF5B-E654-FA4D-44F4-B921917F8E34}"/>
              </a:ext>
            </a:extLst>
          </p:cNvPr>
          <p:cNvSpPr/>
          <p:nvPr/>
        </p:nvSpPr>
        <p:spPr>
          <a:xfrm>
            <a:off x="1964287" y="2473843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D1225BA3-6E4B-5DEA-B17C-72846BC18CAE}"/>
              </a:ext>
            </a:extLst>
          </p:cNvPr>
          <p:cNvSpPr/>
          <p:nvPr/>
        </p:nvSpPr>
        <p:spPr>
          <a:xfrm>
            <a:off x="1988127" y="2731595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33C0D3E5-EBBD-09EA-7F9A-07B6C6CCE136}"/>
              </a:ext>
            </a:extLst>
          </p:cNvPr>
          <p:cNvSpPr/>
          <p:nvPr/>
        </p:nvSpPr>
        <p:spPr>
          <a:xfrm>
            <a:off x="1022995" y="5946487"/>
            <a:ext cx="210709" cy="1856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CACB132C-B5AC-1C80-373A-C60F6534E6AE}"/>
              </a:ext>
            </a:extLst>
          </p:cNvPr>
          <p:cNvSpPr/>
          <p:nvPr/>
        </p:nvSpPr>
        <p:spPr>
          <a:xfrm>
            <a:off x="5011270" y="3005773"/>
            <a:ext cx="1004047" cy="61005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Addl</a:t>
            </a:r>
            <a:r>
              <a:rPr lang="en-US" sz="1050" dirty="0">
                <a:solidFill>
                  <a:schemeClr val="tx1"/>
                </a:solidFill>
              </a:rPr>
              <a:t> Doc </a:t>
            </a:r>
            <a:r>
              <a:rPr lang="en-US" sz="1050" dirty="0" err="1">
                <a:solidFill>
                  <a:schemeClr val="tx1"/>
                </a:solidFill>
              </a:rPr>
              <a:t>CDex</a:t>
            </a:r>
            <a:r>
              <a:rPr lang="en-US" sz="1050" dirty="0">
                <a:solidFill>
                  <a:schemeClr val="tx1"/>
                </a:solidFill>
              </a:rPr>
              <a:t> / DTR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30EC216-D5F6-0FCB-1AFB-E0B6FF37A75C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5513294" y="1946546"/>
            <a:ext cx="1302956" cy="105922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C1358D6-D90A-1026-016F-52E0DEC3B4FA}"/>
              </a:ext>
            </a:extLst>
          </p:cNvPr>
          <p:cNvCxnSpPr>
            <a:cxnSpLocks/>
            <a:stCxn id="93" idx="7"/>
          </p:cNvCxnSpPr>
          <p:nvPr/>
        </p:nvCxnSpPr>
        <p:spPr>
          <a:xfrm flipV="1">
            <a:off x="5868278" y="2813545"/>
            <a:ext cx="947972" cy="281569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2A0BE9-CEA8-1E5E-AB50-1DF15D511B8B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4254765" y="3310802"/>
            <a:ext cx="756505" cy="213566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451346-AEB3-07C0-95E5-CEA32D9EB209}"/>
              </a:ext>
            </a:extLst>
          </p:cNvPr>
          <p:cNvSpPr txBox="1"/>
          <p:nvPr/>
        </p:nvSpPr>
        <p:spPr>
          <a:xfrm>
            <a:off x="2351009" y="2345597"/>
            <a:ext cx="12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Status update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108A0FF0-EC18-744F-0E70-894204603B77}"/>
              </a:ext>
            </a:extLst>
          </p:cNvPr>
          <p:cNvSpPr/>
          <p:nvPr/>
        </p:nvSpPr>
        <p:spPr>
          <a:xfrm>
            <a:off x="1985455" y="3383009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AFFEE92B-3E8A-9561-3CB5-E995681DE30F}"/>
              </a:ext>
            </a:extLst>
          </p:cNvPr>
          <p:cNvSpPr/>
          <p:nvPr/>
        </p:nvSpPr>
        <p:spPr>
          <a:xfrm>
            <a:off x="1022995" y="6312877"/>
            <a:ext cx="210709" cy="1856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0520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5078</TotalTime>
  <Words>835</Words>
  <Application>Microsoft Office PowerPoint</Application>
  <PresentationFormat>Widescreen</PresentationFormat>
  <Paragraphs>328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Provider ePA Coordinator detail – PAS/CDex</vt:lpstr>
      <vt:lpstr>PAS/CDex Provider HIT / ePA Coordinator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Buitendijk</dc:creator>
  <cp:lastModifiedBy>Robert Dieterle</cp:lastModifiedBy>
  <cp:revision>40</cp:revision>
  <dcterms:created xsi:type="dcterms:W3CDTF">2022-06-29T12:03:35Z</dcterms:created>
  <dcterms:modified xsi:type="dcterms:W3CDTF">2023-08-04T13:21:39Z</dcterms:modified>
</cp:coreProperties>
</file>