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25"/>
    <p:restoredTop sz="94719"/>
  </p:normalViewPr>
  <p:slideViewPr>
    <p:cSldViewPr snapToGrid="0" snapToObjects="1">
      <p:cViewPr varScale="1">
        <p:scale>
          <a:sx n="195" d="100"/>
          <a:sy n="195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11/2/21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73121F0A-F97A-B743-AD31-85C076ECAFE1}"/>
              </a:ext>
            </a:extLst>
          </p:cNvPr>
          <p:cNvSpPr/>
          <p:nvPr/>
        </p:nvSpPr>
        <p:spPr>
          <a:xfrm>
            <a:off x="655004" y="164965"/>
            <a:ext cx="5548889" cy="657061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296529EF-5B5E-C14A-95DF-A2FDE5B57CA2}"/>
              </a:ext>
            </a:extLst>
          </p:cNvPr>
          <p:cNvSpPr/>
          <p:nvPr/>
        </p:nvSpPr>
        <p:spPr>
          <a:xfrm>
            <a:off x="6308391" y="179757"/>
            <a:ext cx="5495594" cy="6570617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C4C9D-D717-FD42-A09D-729C0BD0317D}"/>
              </a:ext>
            </a:extLst>
          </p:cNvPr>
          <p:cNvSpPr txBox="1"/>
          <p:nvPr/>
        </p:nvSpPr>
        <p:spPr>
          <a:xfrm>
            <a:off x="2535012" y="109044"/>
            <a:ext cx="214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GFE Bundle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EE320BA-224E-9E4D-B80B-99AB3D54D2D2}"/>
              </a:ext>
            </a:extLst>
          </p:cNvPr>
          <p:cNvSpPr txBox="1"/>
          <p:nvPr/>
        </p:nvSpPr>
        <p:spPr>
          <a:xfrm>
            <a:off x="7865101" y="119189"/>
            <a:ext cx="2375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AEOB Bundle</a:t>
            </a:r>
          </a:p>
        </p:txBody>
      </p:sp>
      <p:sp>
        <p:nvSpPr>
          <p:cNvPr id="26" name="Alternate Process 25">
            <a:extLst>
              <a:ext uri="{FF2B5EF4-FFF2-40B4-BE49-F238E27FC236}">
                <a16:creationId xmlns:a16="http://schemas.microsoft.com/office/drawing/2014/main" id="{62098F33-DC2E-D74C-82F7-E174A1199AD6}"/>
              </a:ext>
            </a:extLst>
          </p:cNvPr>
          <p:cNvSpPr/>
          <p:nvPr/>
        </p:nvSpPr>
        <p:spPr>
          <a:xfrm>
            <a:off x="6575383" y="503810"/>
            <a:ext cx="4961613" cy="587498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95DAE-72ED-CC42-96D0-71BEBA4E3A5A}"/>
              </a:ext>
            </a:extLst>
          </p:cNvPr>
          <p:cNvSpPr txBox="1"/>
          <p:nvPr/>
        </p:nvSpPr>
        <p:spPr>
          <a:xfrm>
            <a:off x="7043557" y="564132"/>
            <a:ext cx="40189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Advanced Explanation of Benefits (AEOB) 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26D8E5D0-237D-9845-AE8D-D1AAD611D73F}"/>
              </a:ext>
            </a:extLst>
          </p:cNvPr>
          <p:cNvSpPr/>
          <p:nvPr/>
        </p:nvSpPr>
        <p:spPr>
          <a:xfrm>
            <a:off x="6739392" y="1382491"/>
            <a:ext cx="1501553" cy="45300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5810EB1F-A28D-4B45-80B3-5F190BAF9649}"/>
              </a:ext>
            </a:extLst>
          </p:cNvPr>
          <p:cNvSpPr/>
          <p:nvPr/>
        </p:nvSpPr>
        <p:spPr>
          <a:xfrm>
            <a:off x="8315285" y="1391521"/>
            <a:ext cx="1501553" cy="45300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19" name="Alternate Process 18">
            <a:extLst>
              <a:ext uri="{FF2B5EF4-FFF2-40B4-BE49-F238E27FC236}">
                <a16:creationId xmlns:a16="http://schemas.microsoft.com/office/drawing/2014/main" id="{495F211F-96DC-724E-9067-B15A14F8CB46}"/>
              </a:ext>
            </a:extLst>
          </p:cNvPr>
          <p:cNvSpPr/>
          <p:nvPr/>
        </p:nvSpPr>
        <p:spPr>
          <a:xfrm>
            <a:off x="9891178" y="1391520"/>
            <a:ext cx="1495762" cy="45300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18" name="Alternate Process 17">
            <a:extLst>
              <a:ext uri="{FF2B5EF4-FFF2-40B4-BE49-F238E27FC236}">
                <a16:creationId xmlns:a16="http://schemas.microsoft.com/office/drawing/2014/main" id="{1E69A2EE-F9A2-0E4F-AE7F-24A6A246EED3}"/>
              </a:ext>
            </a:extLst>
          </p:cNvPr>
          <p:cNvSpPr/>
          <p:nvPr/>
        </p:nvSpPr>
        <p:spPr>
          <a:xfrm>
            <a:off x="8340972" y="2325645"/>
            <a:ext cx="1501553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6F6870D2-0637-2B45-BF15-7BF313FD1428}"/>
              </a:ext>
            </a:extLst>
          </p:cNvPr>
          <p:cNvSpPr/>
          <p:nvPr/>
        </p:nvSpPr>
        <p:spPr>
          <a:xfrm>
            <a:off x="961701" y="493681"/>
            <a:ext cx="4967392" cy="583057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19AE4-0980-6340-A101-ABC693F2D173}"/>
              </a:ext>
            </a:extLst>
          </p:cNvPr>
          <p:cNvSpPr txBox="1"/>
          <p:nvPr/>
        </p:nvSpPr>
        <p:spPr>
          <a:xfrm>
            <a:off x="1916588" y="599816"/>
            <a:ext cx="29436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Good Faith Estimates (GFE)</a:t>
            </a:r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95F71CA7-EBF9-BF48-87C0-4938B787499E}"/>
              </a:ext>
            </a:extLst>
          </p:cNvPr>
          <p:cNvSpPr/>
          <p:nvPr/>
        </p:nvSpPr>
        <p:spPr>
          <a:xfrm>
            <a:off x="1135363" y="1415806"/>
            <a:ext cx="1501553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E511FC81-8DDA-B64A-9B60-495058D9B329}"/>
              </a:ext>
            </a:extLst>
          </p:cNvPr>
          <p:cNvSpPr/>
          <p:nvPr/>
        </p:nvSpPr>
        <p:spPr>
          <a:xfrm>
            <a:off x="2719996" y="1413617"/>
            <a:ext cx="1477904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27" name="Alternate Process 26">
            <a:extLst>
              <a:ext uri="{FF2B5EF4-FFF2-40B4-BE49-F238E27FC236}">
                <a16:creationId xmlns:a16="http://schemas.microsoft.com/office/drawing/2014/main" id="{E03FC197-DADD-E148-9370-6BCE3F29DDFD}"/>
              </a:ext>
            </a:extLst>
          </p:cNvPr>
          <p:cNvSpPr/>
          <p:nvPr/>
        </p:nvSpPr>
        <p:spPr>
          <a:xfrm>
            <a:off x="1136651" y="1870926"/>
            <a:ext cx="1501553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PractitionerRole</a:t>
            </a:r>
          </a:p>
        </p:txBody>
      </p:sp>
      <p:sp>
        <p:nvSpPr>
          <p:cNvPr id="28" name="Alternate Process 27">
            <a:extLst>
              <a:ext uri="{FF2B5EF4-FFF2-40B4-BE49-F238E27FC236}">
                <a16:creationId xmlns:a16="http://schemas.microsoft.com/office/drawing/2014/main" id="{78ED372A-567D-AF45-8816-B6BFDBC73CD2}"/>
              </a:ext>
            </a:extLst>
          </p:cNvPr>
          <p:cNvSpPr/>
          <p:nvPr/>
        </p:nvSpPr>
        <p:spPr>
          <a:xfrm>
            <a:off x="4272363" y="1389776"/>
            <a:ext cx="1477904" cy="45300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1CB9098F-47B5-3840-8164-38C8A743020C}"/>
              </a:ext>
            </a:extLst>
          </p:cNvPr>
          <p:cNvSpPr/>
          <p:nvPr/>
        </p:nvSpPr>
        <p:spPr>
          <a:xfrm>
            <a:off x="2719996" y="1874609"/>
            <a:ext cx="1476834" cy="42127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Location</a:t>
            </a: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8FA9FCF2-8E66-2A44-B5FB-4B538C6F3E56}"/>
              </a:ext>
            </a:extLst>
          </p:cNvPr>
          <p:cNvSpPr/>
          <p:nvPr/>
        </p:nvSpPr>
        <p:spPr>
          <a:xfrm>
            <a:off x="4272363" y="1879305"/>
            <a:ext cx="1476834" cy="43107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</a:t>
            </a:r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36041D3F-BD42-E644-8DE7-A548BFEE6A28}"/>
              </a:ext>
            </a:extLst>
          </p:cNvPr>
          <p:cNvSpPr/>
          <p:nvPr/>
        </p:nvSpPr>
        <p:spPr>
          <a:xfrm>
            <a:off x="2719996" y="2331203"/>
            <a:ext cx="1477904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33" name="Alternate Process 32">
            <a:extLst>
              <a:ext uri="{FF2B5EF4-FFF2-40B4-BE49-F238E27FC236}">
                <a16:creationId xmlns:a16="http://schemas.microsoft.com/office/drawing/2014/main" id="{D094F4DB-F4BC-B642-921F-1C6962ADBB1C}"/>
              </a:ext>
            </a:extLst>
          </p:cNvPr>
          <p:cNvSpPr/>
          <p:nvPr/>
        </p:nvSpPr>
        <p:spPr>
          <a:xfrm>
            <a:off x="6774043" y="2830110"/>
            <a:ext cx="4557985" cy="1728828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Extensions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Reference one or more GFEs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Disclaimer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Expiration Date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Out of Network Provider Info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Date of Service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Subject to Medical Management</a:t>
            </a:r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A66C836D-9A7F-4143-90D3-4C265BC06AB8}"/>
              </a:ext>
            </a:extLst>
          </p:cNvPr>
          <p:cNvSpPr/>
          <p:nvPr/>
        </p:nvSpPr>
        <p:spPr>
          <a:xfrm>
            <a:off x="1135363" y="2830110"/>
            <a:ext cx="2300494" cy="333669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Extensions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Submitter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Assigned Service Identifier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Service Linking Info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Referral Number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Provider Event Methodology 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InterTransIdentifier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Estimated Date of Service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Billing Provider Line-Item Control Number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Compound Drug Linking Number</a:t>
            </a: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C3E8866A-1C70-3247-88DC-1EBCCE4F6B02}"/>
              </a:ext>
            </a:extLst>
          </p:cNvPr>
          <p:cNvSpPr/>
          <p:nvPr/>
        </p:nvSpPr>
        <p:spPr>
          <a:xfrm>
            <a:off x="3609519" y="2830110"/>
            <a:ext cx="2112012" cy="2512599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/>
              <a:t>Slices for: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Claim.supportingInfo is sliced based on the value of pattern:category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Claim.diagnosis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/>
              <a:t>Claim.procedure is sliced based on the value of pattern:type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E39ED2-B91A-344D-8681-A4F6A682591F}"/>
              </a:ext>
            </a:extLst>
          </p:cNvPr>
          <p:cNvSpPr txBox="1"/>
          <p:nvPr/>
        </p:nvSpPr>
        <p:spPr>
          <a:xfrm>
            <a:off x="2277845" y="850835"/>
            <a:ext cx="2221102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Mandatory: 9 elements</a:t>
            </a:r>
            <a:br>
              <a:rPr lang="en-US" sz="1400" dirty="0"/>
            </a:br>
            <a:r>
              <a:rPr lang="en-US" sz="1400" dirty="0"/>
              <a:t>Must-Support: 41 elements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156A6E-E083-3A4A-AE8F-DAA66087FAD3}"/>
              </a:ext>
            </a:extLst>
          </p:cNvPr>
          <p:cNvSpPr txBox="1"/>
          <p:nvPr/>
        </p:nvSpPr>
        <p:spPr>
          <a:xfrm>
            <a:off x="7951376" y="827548"/>
            <a:ext cx="2242432" cy="52322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</a:rPr>
              <a:t>Mandatory: 9 elements</a:t>
            </a:r>
            <a:br>
              <a:rPr lang="en-US" sz="1400" dirty="0"/>
            </a:br>
            <a:r>
              <a:rPr lang="en-US" sz="1400" dirty="0">
                <a:solidFill>
                  <a:srgbClr val="333333"/>
                </a:solidFill>
              </a:rPr>
              <a:t>Must-Support: 15 elements</a:t>
            </a:r>
            <a:endParaRPr lang="en-US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46D2EF-69C5-644F-898C-3B26E4407646}"/>
              </a:ext>
            </a:extLst>
          </p:cNvPr>
          <p:cNvSpPr txBox="1"/>
          <p:nvPr/>
        </p:nvSpPr>
        <p:spPr>
          <a:xfrm>
            <a:off x="8430796" y="6426905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7F4AE5-7053-2240-868C-B78DBA6961FC}"/>
              </a:ext>
            </a:extLst>
          </p:cNvPr>
          <p:cNvSpPr txBox="1"/>
          <p:nvPr/>
        </p:nvSpPr>
        <p:spPr>
          <a:xfrm>
            <a:off x="2784444" y="6371832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</p:spTree>
    <p:extLst>
      <p:ext uri="{BB962C8B-B14F-4D97-AF65-F5344CB8AC3E}">
        <p14:creationId xmlns:p14="http://schemas.microsoft.com/office/powerpoint/2010/main" val="25156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170</Words>
  <Application>Microsoft Macintosh PowerPoint</Application>
  <PresentationFormat>Widescreen</PresentationFormat>
  <Paragraphs>41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Larry Decelles</cp:lastModifiedBy>
  <cp:revision>22</cp:revision>
  <dcterms:created xsi:type="dcterms:W3CDTF">2021-10-20T11:02:09Z</dcterms:created>
  <dcterms:modified xsi:type="dcterms:W3CDTF">2021-11-03T08:23:27Z</dcterms:modified>
</cp:coreProperties>
</file>