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3121F0A-F97A-B743-AD31-85C076ECAFE1}"/>
              </a:ext>
            </a:extLst>
          </p:cNvPr>
          <p:cNvSpPr/>
          <p:nvPr/>
        </p:nvSpPr>
        <p:spPr>
          <a:xfrm>
            <a:off x="655004" y="170778"/>
            <a:ext cx="5548889" cy="657061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4C9D-D717-FD42-A09D-729C0BD0317D}"/>
              </a:ext>
            </a:extLst>
          </p:cNvPr>
          <p:cNvSpPr txBox="1"/>
          <p:nvPr/>
        </p:nvSpPr>
        <p:spPr>
          <a:xfrm>
            <a:off x="2535012" y="109044"/>
            <a:ext cx="21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GFE Bundle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6F6870D2-0637-2B45-BF15-7BF313FD1428}"/>
              </a:ext>
            </a:extLst>
          </p:cNvPr>
          <p:cNvSpPr/>
          <p:nvPr/>
        </p:nvSpPr>
        <p:spPr>
          <a:xfrm>
            <a:off x="961701" y="493681"/>
            <a:ext cx="4967392" cy="583057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19AE4-0980-6340-A101-ABC693F2D173}"/>
              </a:ext>
            </a:extLst>
          </p:cNvPr>
          <p:cNvSpPr txBox="1"/>
          <p:nvPr/>
        </p:nvSpPr>
        <p:spPr>
          <a:xfrm>
            <a:off x="1820443" y="599816"/>
            <a:ext cx="3135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Professional</a:t>
            </a:r>
            <a:r>
              <a:rPr lang="en-US" sz="1400" dirty="0"/>
              <a:t> Good Faith Estimates (GFE)</a:t>
            </a:r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95F71CA7-EBF9-BF48-87C0-4938B787499E}"/>
              </a:ext>
            </a:extLst>
          </p:cNvPr>
          <p:cNvSpPr/>
          <p:nvPr/>
        </p:nvSpPr>
        <p:spPr>
          <a:xfrm>
            <a:off x="1135363" y="1415806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E511FC81-8DDA-B64A-9B60-495058D9B329}"/>
              </a:ext>
            </a:extLst>
          </p:cNvPr>
          <p:cNvSpPr/>
          <p:nvPr/>
        </p:nvSpPr>
        <p:spPr>
          <a:xfrm>
            <a:off x="2719996" y="1413617"/>
            <a:ext cx="1477904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27" name="Alternate Process 26">
            <a:extLst>
              <a:ext uri="{FF2B5EF4-FFF2-40B4-BE49-F238E27FC236}">
                <a16:creationId xmlns:a16="http://schemas.microsoft.com/office/drawing/2014/main" id="{E03FC197-DADD-E148-9370-6BCE3F29DDFD}"/>
              </a:ext>
            </a:extLst>
          </p:cNvPr>
          <p:cNvSpPr/>
          <p:nvPr/>
        </p:nvSpPr>
        <p:spPr>
          <a:xfrm>
            <a:off x="1136651" y="1870926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PractitionerRole</a:t>
            </a:r>
          </a:p>
        </p:txBody>
      </p:sp>
      <p:sp>
        <p:nvSpPr>
          <p:cNvPr id="28" name="Alternate Process 27">
            <a:extLst>
              <a:ext uri="{FF2B5EF4-FFF2-40B4-BE49-F238E27FC236}">
                <a16:creationId xmlns:a16="http://schemas.microsoft.com/office/drawing/2014/main" id="{78ED372A-567D-AF45-8816-B6BFDBC73CD2}"/>
              </a:ext>
            </a:extLst>
          </p:cNvPr>
          <p:cNvSpPr/>
          <p:nvPr/>
        </p:nvSpPr>
        <p:spPr>
          <a:xfrm>
            <a:off x="4272363" y="1389776"/>
            <a:ext cx="1477904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1CB9098F-47B5-3840-8164-38C8A743020C}"/>
              </a:ext>
            </a:extLst>
          </p:cNvPr>
          <p:cNvSpPr/>
          <p:nvPr/>
        </p:nvSpPr>
        <p:spPr>
          <a:xfrm>
            <a:off x="2719996" y="1874609"/>
            <a:ext cx="1476834" cy="42127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Location</a:t>
            </a: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8FA9FCF2-8E66-2A44-B5FB-4B538C6F3E56}"/>
              </a:ext>
            </a:extLst>
          </p:cNvPr>
          <p:cNvSpPr/>
          <p:nvPr/>
        </p:nvSpPr>
        <p:spPr>
          <a:xfrm>
            <a:off x="4272363" y="1879305"/>
            <a:ext cx="1476834" cy="43107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</a:t>
            </a: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36041D3F-BD42-E644-8DE7-A548BFEE6A28}"/>
              </a:ext>
            </a:extLst>
          </p:cNvPr>
          <p:cNvSpPr/>
          <p:nvPr/>
        </p:nvSpPr>
        <p:spPr>
          <a:xfrm>
            <a:off x="2719996" y="2331203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A66C836D-9A7F-4143-90D3-4C265BC06AB8}"/>
              </a:ext>
            </a:extLst>
          </p:cNvPr>
          <p:cNvSpPr/>
          <p:nvPr/>
        </p:nvSpPr>
        <p:spPr>
          <a:xfrm>
            <a:off x="1135363" y="2830110"/>
            <a:ext cx="2266594" cy="333669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Extensions for: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Submitter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Assigned Identifier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Planned Period of Service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Referral Number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Event Methodology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InterTransIdentifier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Estimated Date of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Billing Provider Line-Item Control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Compound Drug Linking Number</a:t>
            </a: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C3E8866A-1C70-3247-88DC-1EBCCE4F6B02}"/>
              </a:ext>
            </a:extLst>
          </p:cNvPr>
          <p:cNvSpPr/>
          <p:nvPr/>
        </p:nvSpPr>
        <p:spPr>
          <a:xfrm>
            <a:off x="3500429" y="2830110"/>
            <a:ext cx="2221102" cy="331542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latin typeface="Avenir Book" panose="02000503020000020003" pitchFamily="2" charset="0"/>
              </a:rPr>
              <a:t>Slices for:</a:t>
            </a:r>
          </a:p>
          <a:p>
            <a:endParaRPr lang="en-US" sz="9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venir Book" panose="02000503020000020003" pitchFamily="2" charset="0"/>
              </a:rPr>
              <a:t>The element Claim.careTeam is sliced based on the value of pattern:role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venir Book" panose="02000503020000020003" pitchFamily="2" charset="0"/>
              </a:rPr>
              <a:t>The element Claim.supportingInfo is sliced based on the value of pattern:category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venir Book" panose="02000503020000020003" pitchFamily="2" charset="0"/>
              </a:rPr>
              <a:t>The element Claim.diagnosis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venir Book" panose="02000503020000020003" pitchFamily="2" charset="0"/>
              </a:rPr>
              <a:t>The element Claim.procedure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Avenir Book" panose="02000503020000020003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venir Book" panose="02000503020000020003" pitchFamily="2" charset="0"/>
              </a:rPr>
              <a:t>The element Claim.item.location[x] is sliced based on the value of type:$this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E39ED2-B91A-344D-8681-A4F6A682591F}"/>
              </a:ext>
            </a:extLst>
          </p:cNvPr>
          <p:cNvSpPr txBox="1"/>
          <p:nvPr/>
        </p:nvSpPr>
        <p:spPr>
          <a:xfrm>
            <a:off x="2277845" y="850835"/>
            <a:ext cx="2221102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Mandatory: 12 elements</a:t>
            </a:r>
            <a:br>
              <a:rPr lang="en-US" sz="1400" dirty="0"/>
            </a:br>
            <a:r>
              <a:rPr lang="en-US" sz="1400" dirty="0"/>
              <a:t>Must-Support: 46 elements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7F4AE5-7053-2240-868C-B78DBA6961FC}"/>
              </a:ext>
            </a:extLst>
          </p:cNvPr>
          <p:cNvSpPr txBox="1"/>
          <p:nvPr/>
        </p:nvSpPr>
        <p:spPr>
          <a:xfrm>
            <a:off x="2784444" y="6371832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E004560C-B4A2-C94A-8381-A920640EF533}"/>
              </a:ext>
            </a:extLst>
          </p:cNvPr>
          <p:cNvSpPr/>
          <p:nvPr/>
        </p:nvSpPr>
        <p:spPr>
          <a:xfrm>
            <a:off x="6395146" y="143691"/>
            <a:ext cx="5548889" cy="657061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53A1A141-38AB-9946-9926-354D42EE956D}"/>
              </a:ext>
            </a:extLst>
          </p:cNvPr>
          <p:cNvSpPr/>
          <p:nvPr/>
        </p:nvSpPr>
        <p:spPr>
          <a:xfrm>
            <a:off x="6701843" y="472407"/>
            <a:ext cx="4967392" cy="583057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F4902-8F04-EA4A-AB0D-92E159DA4EF1}"/>
              </a:ext>
            </a:extLst>
          </p:cNvPr>
          <p:cNvSpPr txBox="1"/>
          <p:nvPr/>
        </p:nvSpPr>
        <p:spPr>
          <a:xfrm>
            <a:off x="7531685" y="568800"/>
            <a:ext cx="3193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Institutional</a:t>
            </a:r>
            <a:r>
              <a:rPr lang="en-US" sz="1400" dirty="0"/>
              <a:t> Good Faith Estimates (GFE)</a:t>
            </a: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0080F583-58D7-274E-8219-E3CD20981FF2}"/>
              </a:ext>
            </a:extLst>
          </p:cNvPr>
          <p:cNvSpPr/>
          <p:nvPr/>
        </p:nvSpPr>
        <p:spPr>
          <a:xfrm>
            <a:off x="6875505" y="1394532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80586D17-D029-1946-B334-134FD182253F}"/>
              </a:ext>
            </a:extLst>
          </p:cNvPr>
          <p:cNvSpPr/>
          <p:nvPr/>
        </p:nvSpPr>
        <p:spPr>
          <a:xfrm>
            <a:off x="8460138" y="1392343"/>
            <a:ext cx="1477904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10657CD0-867D-174D-8772-3BDE23319534}"/>
              </a:ext>
            </a:extLst>
          </p:cNvPr>
          <p:cNvSpPr/>
          <p:nvPr/>
        </p:nvSpPr>
        <p:spPr>
          <a:xfrm>
            <a:off x="10012505" y="1368502"/>
            <a:ext cx="1477904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839115B8-5903-2841-AAFD-581E67713FAD}"/>
              </a:ext>
            </a:extLst>
          </p:cNvPr>
          <p:cNvSpPr/>
          <p:nvPr/>
        </p:nvSpPr>
        <p:spPr>
          <a:xfrm>
            <a:off x="8459068" y="1853335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Location</a:t>
            </a:r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775F24F3-BE8E-9544-8374-E57192F72C2A}"/>
              </a:ext>
            </a:extLst>
          </p:cNvPr>
          <p:cNvSpPr/>
          <p:nvPr/>
        </p:nvSpPr>
        <p:spPr>
          <a:xfrm>
            <a:off x="10012505" y="1858031"/>
            <a:ext cx="1476834" cy="43107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</a:t>
            </a:r>
          </a:p>
        </p:txBody>
      </p:sp>
      <p:sp>
        <p:nvSpPr>
          <p:cNvPr id="48" name="Alternate Process 47">
            <a:extLst>
              <a:ext uri="{FF2B5EF4-FFF2-40B4-BE49-F238E27FC236}">
                <a16:creationId xmlns:a16="http://schemas.microsoft.com/office/drawing/2014/main" id="{DD194E13-6ACA-E742-9D88-871EBA12279B}"/>
              </a:ext>
            </a:extLst>
          </p:cNvPr>
          <p:cNvSpPr/>
          <p:nvPr/>
        </p:nvSpPr>
        <p:spPr>
          <a:xfrm>
            <a:off x="6892999" y="1854029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49" name="Alternate Process 48">
            <a:extLst>
              <a:ext uri="{FF2B5EF4-FFF2-40B4-BE49-F238E27FC236}">
                <a16:creationId xmlns:a16="http://schemas.microsoft.com/office/drawing/2014/main" id="{8B2B6983-E729-184A-A76B-97569599E248}"/>
              </a:ext>
            </a:extLst>
          </p:cNvPr>
          <p:cNvSpPr/>
          <p:nvPr/>
        </p:nvSpPr>
        <p:spPr>
          <a:xfrm>
            <a:off x="6875504" y="2808836"/>
            <a:ext cx="2320747" cy="333669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Extensions for: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Submitter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Assigned Identifier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Planned Period of Service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Referral Number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Event Methodology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InterTransIdentifier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Estimated Date of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Billing Provider Line-Item Control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Compound Drug Linking Number</a:t>
            </a:r>
          </a:p>
        </p:txBody>
      </p:sp>
      <p:sp>
        <p:nvSpPr>
          <p:cNvPr id="50" name="Alternate Process 49">
            <a:extLst>
              <a:ext uri="{FF2B5EF4-FFF2-40B4-BE49-F238E27FC236}">
                <a16:creationId xmlns:a16="http://schemas.microsoft.com/office/drawing/2014/main" id="{1CA248B0-EF1F-804E-A840-7BE9EAA9B017}"/>
              </a:ext>
            </a:extLst>
          </p:cNvPr>
          <p:cNvSpPr/>
          <p:nvPr/>
        </p:nvSpPr>
        <p:spPr>
          <a:xfrm>
            <a:off x="9313817" y="2808836"/>
            <a:ext cx="2147856" cy="333669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Slices for: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Claim.careTeam is sliced based on the value of pattern:role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Claim.supportingInfo is sliced based on the value of pattern:category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Claim.diagnosis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Claim.procedure is sliced based on the value of pattern:type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A343AB-FA76-0344-82A9-D4E31C605B96}"/>
              </a:ext>
            </a:extLst>
          </p:cNvPr>
          <p:cNvSpPr txBox="1"/>
          <p:nvPr/>
        </p:nvSpPr>
        <p:spPr>
          <a:xfrm>
            <a:off x="8017987" y="829561"/>
            <a:ext cx="2221102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Mandatory: 11 elements</a:t>
            </a:r>
            <a:br>
              <a:rPr lang="en-US" sz="1400" dirty="0"/>
            </a:br>
            <a:r>
              <a:rPr lang="en-US" sz="1400" dirty="0"/>
              <a:t>Must-Support: 55 elements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8305A1-5DD9-2446-998E-ED10D5865C48}"/>
              </a:ext>
            </a:extLst>
          </p:cNvPr>
          <p:cNvSpPr txBox="1"/>
          <p:nvPr/>
        </p:nvSpPr>
        <p:spPr>
          <a:xfrm>
            <a:off x="8524586" y="6350558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A99E9-AA89-8D4F-BCDA-4B70148B5241}"/>
              </a:ext>
            </a:extLst>
          </p:cNvPr>
          <p:cNvSpPr txBox="1"/>
          <p:nvPr/>
        </p:nvSpPr>
        <p:spPr>
          <a:xfrm>
            <a:off x="8275154" y="70329"/>
            <a:ext cx="21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GFE Bundle</a:t>
            </a:r>
          </a:p>
        </p:txBody>
      </p: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287</Words>
  <Application>Microsoft Macintosh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Larry Decelles</cp:lastModifiedBy>
  <cp:revision>26</cp:revision>
  <dcterms:created xsi:type="dcterms:W3CDTF">2021-10-20T11:02:09Z</dcterms:created>
  <dcterms:modified xsi:type="dcterms:W3CDTF">2021-11-16T14:36:55Z</dcterms:modified>
</cp:coreProperties>
</file>