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266"/>
    <p:restoredTop sz="94687"/>
  </p:normalViewPr>
  <p:slideViewPr>
    <p:cSldViewPr snapToGrid="0" snapToObjects="1">
      <p:cViewPr varScale="1">
        <p:scale>
          <a:sx n="157" d="100"/>
          <a:sy n="157" d="100"/>
        </p:scale>
        <p:origin x="169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C95764-E0FA-0A43-A86C-F3BAB03EE38B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D3278B-DF6F-F04D-982A-DEEE3603EB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0841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CD3278B-DF6F-F04D-982A-DEEE3603EB0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254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0D530-DC08-0241-B57C-1C86D7EDD4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47120AC-E8E2-6043-88E6-E844872EBC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C24316-6782-FD40-9B32-4B1BEE8827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3F05E-9C47-ED4F-98CF-757D8823D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1ACEF-D327-3747-BA54-0A4D5AAF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5165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B8896-67BE-5748-B720-E0467DDB3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E15D5E-D6F2-DE49-86E2-3E3CCF22B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9FC6D-F081-5E4A-8402-E9A64C092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9C77DE-8B4E-3647-9898-E38CA1458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022D73-46BB-7B42-9247-69F20C1AB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4653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553C77-7250-C544-9803-E7C6047CE4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6457D1-1387-924E-84BB-284B35308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BC532-FA6E-C740-8B48-D49B264FC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71AC1-887B-1142-B44A-F8CC4879B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D11D4-92E8-0645-A6DF-DC91DDBFA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0158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8730A-A8F9-7646-AE27-EE21E514B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EAE52C-D650-7047-9918-B11836A02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C4432-F8D2-024A-9A1C-835630C5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EFC0A2-187D-AC4D-9E8E-5BBCB7FC2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8FF48-ED20-7646-9C7E-C8B848AA2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835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9CB52-D332-3A4A-9C53-DEC0BD848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C45136-5356-894C-AFA3-3BAD8C6939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60786-62D3-DD4F-B392-64E0512C2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078634-9EC6-2F46-A246-CAB1670BE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061838-C2BD-4045-8FBC-6FD481457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570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C6FF7-6B36-864C-9951-15CA016E8A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2F6A6-87EC-8E47-B84E-E1482B101B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2BBEA8-0527-1843-B301-331D4D7C7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FAB2CE-062A-344C-A3D0-713FFFF1D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AA15C-D2BA-904E-BA6E-C483764A1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D8CDE8-736B-0F44-BDD5-C8D1BCD67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62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9A641-5708-8B49-A6F0-3F385B5D1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0F734D-FD58-EB44-A380-E5C45A22E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6BD18-F67D-C745-B03C-25DD53599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748BC7-F994-0A44-B2E2-AB9E9369DC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29E563-DDEF-734E-A8CA-3359B709D5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E013F67-5715-D240-AA8F-2F3043772D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012341-D8CB-AC43-B611-0EB4F8158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0E85CA1-A410-0447-B1D7-3EA04542B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39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B368D-F5F7-914F-AB0D-88D345A6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706B12-2DC2-5342-80CE-686E0A81D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FFEF8E-4865-3741-918E-76E56DAF8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D8AC4-E80D-8349-AD7B-420830E11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272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833ECA6-F868-C344-AF0E-0A7BBDF97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B88759-596D-844C-B687-D3769EF0D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CF6856-B2F8-CE49-8A32-16A6C38C1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992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ADC81-C215-174A-A7A0-79EF6F85E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9EF948-E617-D849-A6CE-5841A75C7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A6F29A-4582-BA41-9D78-3B54245815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7FCC1D-F965-B94F-827B-7252D0479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25C3D-EF4F-B341-9C17-3BE8404A2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A873E-F831-9548-8920-FA32233878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039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D2D468-4D38-2546-B68C-13EF93A0A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31C297F-9474-FB48-BF3D-314159AFA4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C50E5-BB5A-ED46-B5DE-932BD8074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559EC-027A-6846-B0B2-BD656C373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5CC427-5A62-EF43-A338-D837C80D2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D21E9-E4EB-5B4C-AF22-F16D86F77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8058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31312F1-D3D9-F24A-9040-FA55EEBCB4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48BD8-8EE3-FD4F-AF6F-53363DD200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D892-165E-1249-AAF5-754571315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271F4C-9DA1-544F-94AC-914D946BC5DE}" type="datetimeFigureOut">
              <a:rPr lang="en-US" smtClean="0"/>
              <a:t>12/1/21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39C20-CDF6-9F45-AA23-35E9DDB21F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7021EE-6524-3F42-B9E9-252353A0B6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2F935-EC90-8E49-BE7D-AAD385251D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214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lternate Process 3">
            <a:extLst>
              <a:ext uri="{FF2B5EF4-FFF2-40B4-BE49-F238E27FC236}">
                <a16:creationId xmlns:a16="http://schemas.microsoft.com/office/drawing/2014/main" id="{73121F0A-F97A-B743-AD31-85C076ECAFE1}"/>
              </a:ext>
            </a:extLst>
          </p:cNvPr>
          <p:cNvSpPr/>
          <p:nvPr/>
        </p:nvSpPr>
        <p:spPr>
          <a:xfrm>
            <a:off x="276644" y="170778"/>
            <a:ext cx="5548889" cy="657061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9C4C9D-D717-FD42-A09D-729C0BD0317D}"/>
              </a:ext>
            </a:extLst>
          </p:cNvPr>
          <p:cNvSpPr txBox="1"/>
          <p:nvPr/>
        </p:nvSpPr>
        <p:spPr>
          <a:xfrm>
            <a:off x="2156652" y="109044"/>
            <a:ext cx="214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GFE Bundle</a:t>
            </a:r>
          </a:p>
        </p:txBody>
      </p:sp>
      <p:sp>
        <p:nvSpPr>
          <p:cNvPr id="22" name="Alternate Process 21">
            <a:extLst>
              <a:ext uri="{FF2B5EF4-FFF2-40B4-BE49-F238E27FC236}">
                <a16:creationId xmlns:a16="http://schemas.microsoft.com/office/drawing/2014/main" id="{6F6870D2-0637-2B45-BF15-7BF313FD1428}"/>
              </a:ext>
            </a:extLst>
          </p:cNvPr>
          <p:cNvSpPr/>
          <p:nvPr/>
        </p:nvSpPr>
        <p:spPr>
          <a:xfrm>
            <a:off x="583341" y="493681"/>
            <a:ext cx="4967392" cy="583057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6619AE4-0980-6340-A101-ABC693F2D173}"/>
              </a:ext>
            </a:extLst>
          </p:cNvPr>
          <p:cNvSpPr txBox="1"/>
          <p:nvPr/>
        </p:nvSpPr>
        <p:spPr>
          <a:xfrm>
            <a:off x="1442083" y="599816"/>
            <a:ext cx="313590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Professional</a:t>
            </a:r>
            <a:r>
              <a:rPr lang="en-US" sz="1400" dirty="0"/>
              <a:t> Good Faith Estimates (GFE)</a:t>
            </a:r>
          </a:p>
        </p:txBody>
      </p:sp>
      <p:sp>
        <p:nvSpPr>
          <p:cNvPr id="24" name="Alternate Process 23">
            <a:extLst>
              <a:ext uri="{FF2B5EF4-FFF2-40B4-BE49-F238E27FC236}">
                <a16:creationId xmlns:a16="http://schemas.microsoft.com/office/drawing/2014/main" id="{95F71CA7-EBF9-BF48-87C0-4938B787499E}"/>
              </a:ext>
            </a:extLst>
          </p:cNvPr>
          <p:cNvSpPr/>
          <p:nvPr/>
        </p:nvSpPr>
        <p:spPr>
          <a:xfrm>
            <a:off x="757003" y="1415806"/>
            <a:ext cx="1501553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25" name="Alternate Process 24">
            <a:extLst>
              <a:ext uri="{FF2B5EF4-FFF2-40B4-BE49-F238E27FC236}">
                <a16:creationId xmlns:a16="http://schemas.microsoft.com/office/drawing/2014/main" id="{E511FC81-8DDA-B64A-9B60-495058D9B329}"/>
              </a:ext>
            </a:extLst>
          </p:cNvPr>
          <p:cNvSpPr/>
          <p:nvPr/>
        </p:nvSpPr>
        <p:spPr>
          <a:xfrm>
            <a:off x="2341636" y="1413617"/>
            <a:ext cx="1477904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27" name="Alternate Process 26">
            <a:extLst>
              <a:ext uri="{FF2B5EF4-FFF2-40B4-BE49-F238E27FC236}">
                <a16:creationId xmlns:a16="http://schemas.microsoft.com/office/drawing/2014/main" id="{E03FC197-DADD-E148-9370-6BCE3F29DDFD}"/>
              </a:ext>
            </a:extLst>
          </p:cNvPr>
          <p:cNvSpPr/>
          <p:nvPr/>
        </p:nvSpPr>
        <p:spPr>
          <a:xfrm>
            <a:off x="758291" y="1870926"/>
            <a:ext cx="1501553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PractitionerRole</a:t>
            </a:r>
          </a:p>
        </p:txBody>
      </p:sp>
      <p:sp>
        <p:nvSpPr>
          <p:cNvPr id="28" name="Alternate Process 27">
            <a:extLst>
              <a:ext uri="{FF2B5EF4-FFF2-40B4-BE49-F238E27FC236}">
                <a16:creationId xmlns:a16="http://schemas.microsoft.com/office/drawing/2014/main" id="{78ED372A-567D-AF45-8816-B6BFDBC73CD2}"/>
              </a:ext>
            </a:extLst>
          </p:cNvPr>
          <p:cNvSpPr/>
          <p:nvPr/>
        </p:nvSpPr>
        <p:spPr>
          <a:xfrm>
            <a:off x="3894003" y="1389776"/>
            <a:ext cx="1477904" cy="45300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29" name="Alternate Process 28">
            <a:extLst>
              <a:ext uri="{FF2B5EF4-FFF2-40B4-BE49-F238E27FC236}">
                <a16:creationId xmlns:a16="http://schemas.microsoft.com/office/drawing/2014/main" id="{1CB9098F-47B5-3840-8164-38C8A743020C}"/>
              </a:ext>
            </a:extLst>
          </p:cNvPr>
          <p:cNvSpPr/>
          <p:nvPr/>
        </p:nvSpPr>
        <p:spPr>
          <a:xfrm>
            <a:off x="2341636" y="1874609"/>
            <a:ext cx="1476834" cy="421279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Location</a:t>
            </a:r>
          </a:p>
        </p:txBody>
      </p:sp>
      <p:sp>
        <p:nvSpPr>
          <p:cNvPr id="30" name="Alternate Process 29">
            <a:extLst>
              <a:ext uri="{FF2B5EF4-FFF2-40B4-BE49-F238E27FC236}">
                <a16:creationId xmlns:a16="http://schemas.microsoft.com/office/drawing/2014/main" id="{8FA9FCF2-8E66-2A44-B5FB-4B538C6F3E56}"/>
              </a:ext>
            </a:extLst>
          </p:cNvPr>
          <p:cNvSpPr/>
          <p:nvPr/>
        </p:nvSpPr>
        <p:spPr>
          <a:xfrm>
            <a:off x="3894003" y="1879305"/>
            <a:ext cx="1476834" cy="43107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</a:t>
            </a:r>
          </a:p>
        </p:txBody>
      </p:sp>
      <p:sp>
        <p:nvSpPr>
          <p:cNvPr id="31" name="Alternate Process 30">
            <a:extLst>
              <a:ext uri="{FF2B5EF4-FFF2-40B4-BE49-F238E27FC236}">
                <a16:creationId xmlns:a16="http://schemas.microsoft.com/office/drawing/2014/main" id="{36041D3F-BD42-E644-8DE7-A548BFEE6A28}"/>
              </a:ext>
            </a:extLst>
          </p:cNvPr>
          <p:cNvSpPr/>
          <p:nvPr/>
        </p:nvSpPr>
        <p:spPr>
          <a:xfrm>
            <a:off x="2341636" y="2331203"/>
            <a:ext cx="1477904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37" name="Alternate Process 36">
            <a:extLst>
              <a:ext uri="{FF2B5EF4-FFF2-40B4-BE49-F238E27FC236}">
                <a16:creationId xmlns:a16="http://schemas.microsoft.com/office/drawing/2014/main" id="{A66C836D-9A7F-4143-90D3-4C265BC06AB8}"/>
              </a:ext>
            </a:extLst>
          </p:cNvPr>
          <p:cNvSpPr/>
          <p:nvPr/>
        </p:nvSpPr>
        <p:spPr>
          <a:xfrm>
            <a:off x="757003" y="2830110"/>
            <a:ext cx="2266594" cy="333669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Extensions for:</a:t>
            </a:r>
          </a:p>
          <a:p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Submitter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Assigned Identifier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Service Linking Info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Event Methodology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Inter Trans Identifier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Referral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Estimated Date Of Service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Billing Provider Line-Item Ctrl Num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Compound Drug Linking Num</a:t>
            </a:r>
          </a:p>
        </p:txBody>
      </p:sp>
      <p:sp>
        <p:nvSpPr>
          <p:cNvPr id="38" name="Alternate Process 37">
            <a:extLst>
              <a:ext uri="{FF2B5EF4-FFF2-40B4-BE49-F238E27FC236}">
                <a16:creationId xmlns:a16="http://schemas.microsoft.com/office/drawing/2014/main" id="{C3E8866A-1C70-3247-88DC-1EBCCE4F6B02}"/>
              </a:ext>
            </a:extLst>
          </p:cNvPr>
          <p:cNvSpPr/>
          <p:nvPr/>
        </p:nvSpPr>
        <p:spPr>
          <a:xfrm>
            <a:off x="3122069" y="2830110"/>
            <a:ext cx="2221102" cy="3315425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Slices for: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Claim.careTeam is sliced based on the value of pattern:role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Claim.supportingInfo is sliced based on the value of pattern:category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Claim.diagnosis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Claim.procedure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Claim.item.location[x] is sliced based on the value of type:$this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AE39ED2-B91A-344D-8681-A4F6A682591F}"/>
              </a:ext>
            </a:extLst>
          </p:cNvPr>
          <p:cNvSpPr txBox="1"/>
          <p:nvPr/>
        </p:nvSpPr>
        <p:spPr>
          <a:xfrm>
            <a:off x="1899485" y="850835"/>
            <a:ext cx="2221102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Mandatory: 12 elements</a:t>
            </a:r>
            <a:br>
              <a:rPr lang="en-US" sz="1400" dirty="0"/>
            </a:br>
            <a:r>
              <a:rPr lang="en-US" sz="1400" dirty="0"/>
              <a:t>Must-Support: 47 elements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07F4AE5-7053-2240-868C-B78DBA6961FC}"/>
              </a:ext>
            </a:extLst>
          </p:cNvPr>
          <p:cNvSpPr txBox="1"/>
          <p:nvPr/>
        </p:nvSpPr>
        <p:spPr>
          <a:xfrm>
            <a:off x="2406084" y="6371832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  <p:sp>
        <p:nvSpPr>
          <p:cNvPr id="35" name="Alternate Process 34">
            <a:extLst>
              <a:ext uri="{FF2B5EF4-FFF2-40B4-BE49-F238E27FC236}">
                <a16:creationId xmlns:a16="http://schemas.microsoft.com/office/drawing/2014/main" id="{E004560C-B4A2-C94A-8381-A920640EF533}"/>
              </a:ext>
            </a:extLst>
          </p:cNvPr>
          <p:cNvSpPr/>
          <p:nvPr/>
        </p:nvSpPr>
        <p:spPr>
          <a:xfrm>
            <a:off x="6016786" y="143691"/>
            <a:ext cx="5548889" cy="6570617"/>
          </a:xfrm>
          <a:prstGeom prst="flowChartAlternateProcess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Alternate Process 35">
            <a:extLst>
              <a:ext uri="{FF2B5EF4-FFF2-40B4-BE49-F238E27FC236}">
                <a16:creationId xmlns:a16="http://schemas.microsoft.com/office/drawing/2014/main" id="{53A1A141-38AB-9946-9926-354D42EE956D}"/>
              </a:ext>
            </a:extLst>
          </p:cNvPr>
          <p:cNvSpPr/>
          <p:nvPr/>
        </p:nvSpPr>
        <p:spPr>
          <a:xfrm>
            <a:off x="6323483" y="472407"/>
            <a:ext cx="4967392" cy="5830574"/>
          </a:xfrm>
          <a:prstGeom prst="flowChartAlternateProcess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9EF4902-8F04-EA4A-AB0D-92E159DA4EF1}"/>
              </a:ext>
            </a:extLst>
          </p:cNvPr>
          <p:cNvSpPr txBox="1"/>
          <p:nvPr/>
        </p:nvSpPr>
        <p:spPr>
          <a:xfrm>
            <a:off x="7153325" y="568800"/>
            <a:ext cx="31937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400" b="1" dirty="0"/>
              <a:t>Institutional</a:t>
            </a:r>
            <a:r>
              <a:rPr lang="en-US" sz="1400" dirty="0"/>
              <a:t> Good Faith Estimates (GFE)</a:t>
            </a:r>
          </a:p>
        </p:txBody>
      </p:sp>
      <p:sp>
        <p:nvSpPr>
          <p:cNvPr id="40" name="Alternate Process 39">
            <a:extLst>
              <a:ext uri="{FF2B5EF4-FFF2-40B4-BE49-F238E27FC236}">
                <a16:creationId xmlns:a16="http://schemas.microsoft.com/office/drawing/2014/main" id="{0080F583-58D7-274E-8219-E3CD20981FF2}"/>
              </a:ext>
            </a:extLst>
          </p:cNvPr>
          <p:cNvSpPr/>
          <p:nvPr/>
        </p:nvSpPr>
        <p:spPr>
          <a:xfrm>
            <a:off x="6497145" y="1394532"/>
            <a:ext cx="1501553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Patient</a:t>
            </a:r>
          </a:p>
        </p:txBody>
      </p:sp>
      <p:sp>
        <p:nvSpPr>
          <p:cNvPr id="41" name="Alternate Process 40">
            <a:extLst>
              <a:ext uri="{FF2B5EF4-FFF2-40B4-BE49-F238E27FC236}">
                <a16:creationId xmlns:a16="http://schemas.microsoft.com/office/drawing/2014/main" id="{80586D17-D029-1946-B334-134FD182253F}"/>
              </a:ext>
            </a:extLst>
          </p:cNvPr>
          <p:cNvSpPr/>
          <p:nvPr/>
        </p:nvSpPr>
        <p:spPr>
          <a:xfrm>
            <a:off x="8081778" y="1392343"/>
            <a:ext cx="1477904" cy="421278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(Provider)</a:t>
            </a:r>
          </a:p>
        </p:txBody>
      </p:sp>
      <p:sp>
        <p:nvSpPr>
          <p:cNvPr id="43" name="Alternate Process 42">
            <a:extLst>
              <a:ext uri="{FF2B5EF4-FFF2-40B4-BE49-F238E27FC236}">
                <a16:creationId xmlns:a16="http://schemas.microsoft.com/office/drawing/2014/main" id="{10657CD0-867D-174D-8772-3BDE23319534}"/>
              </a:ext>
            </a:extLst>
          </p:cNvPr>
          <p:cNvSpPr/>
          <p:nvPr/>
        </p:nvSpPr>
        <p:spPr>
          <a:xfrm>
            <a:off x="9634145" y="1368502"/>
            <a:ext cx="1477904" cy="453006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Organization (Payer)</a:t>
            </a:r>
          </a:p>
        </p:txBody>
      </p:sp>
      <p:sp>
        <p:nvSpPr>
          <p:cNvPr id="44" name="Alternate Process 43">
            <a:extLst>
              <a:ext uri="{FF2B5EF4-FFF2-40B4-BE49-F238E27FC236}">
                <a16:creationId xmlns:a16="http://schemas.microsoft.com/office/drawing/2014/main" id="{839115B8-5903-2841-AAFD-581E67713FAD}"/>
              </a:ext>
            </a:extLst>
          </p:cNvPr>
          <p:cNvSpPr/>
          <p:nvPr/>
        </p:nvSpPr>
        <p:spPr>
          <a:xfrm>
            <a:off x="8080708" y="1853335"/>
            <a:ext cx="1477904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Location</a:t>
            </a:r>
          </a:p>
        </p:txBody>
      </p:sp>
      <p:sp>
        <p:nvSpPr>
          <p:cNvPr id="45" name="Alternate Process 44">
            <a:extLst>
              <a:ext uri="{FF2B5EF4-FFF2-40B4-BE49-F238E27FC236}">
                <a16:creationId xmlns:a16="http://schemas.microsoft.com/office/drawing/2014/main" id="{775F24F3-BE8E-9544-8374-E57192F72C2A}"/>
              </a:ext>
            </a:extLst>
          </p:cNvPr>
          <p:cNvSpPr/>
          <p:nvPr/>
        </p:nvSpPr>
        <p:spPr>
          <a:xfrm>
            <a:off x="9634145" y="1858031"/>
            <a:ext cx="1476834" cy="431075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Practitioner</a:t>
            </a:r>
          </a:p>
        </p:txBody>
      </p:sp>
      <p:sp>
        <p:nvSpPr>
          <p:cNvPr id="48" name="Alternate Process 47">
            <a:extLst>
              <a:ext uri="{FF2B5EF4-FFF2-40B4-BE49-F238E27FC236}">
                <a16:creationId xmlns:a16="http://schemas.microsoft.com/office/drawing/2014/main" id="{DD194E13-6ACA-E742-9D88-871EBA12279B}"/>
              </a:ext>
            </a:extLst>
          </p:cNvPr>
          <p:cNvSpPr/>
          <p:nvPr/>
        </p:nvSpPr>
        <p:spPr>
          <a:xfrm>
            <a:off x="8080708" y="2340109"/>
            <a:ext cx="1477904" cy="456351"/>
          </a:xfrm>
          <a:prstGeom prst="flowChartAlternateProcess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PCT Coverage</a:t>
            </a:r>
          </a:p>
        </p:txBody>
      </p:sp>
      <p:sp>
        <p:nvSpPr>
          <p:cNvPr id="49" name="Alternate Process 48">
            <a:extLst>
              <a:ext uri="{FF2B5EF4-FFF2-40B4-BE49-F238E27FC236}">
                <a16:creationId xmlns:a16="http://schemas.microsoft.com/office/drawing/2014/main" id="{8B2B6983-E729-184A-A76B-97569599E248}"/>
              </a:ext>
            </a:extLst>
          </p:cNvPr>
          <p:cNvSpPr/>
          <p:nvPr/>
        </p:nvSpPr>
        <p:spPr>
          <a:xfrm>
            <a:off x="6497144" y="2808836"/>
            <a:ext cx="2320747" cy="3336699"/>
          </a:xfrm>
          <a:prstGeom prst="flowChartAlternateProcess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/>
              <a:t>Extensions for:</a:t>
            </a:r>
          </a:p>
          <a:p>
            <a:endParaRPr lang="en-US" sz="1200" dirty="0"/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Submitter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Assigned Identifier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Service Linking Info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Provider Event Methodology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Inter Trans Identifier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Referral Number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Estimated Date Of Service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Billing Provider Line-Item Ctrl Num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sz="1200" dirty="0"/>
              <a:t>Compound Drug Linking Num</a:t>
            </a:r>
          </a:p>
        </p:txBody>
      </p:sp>
      <p:sp>
        <p:nvSpPr>
          <p:cNvPr id="50" name="Alternate Process 49">
            <a:extLst>
              <a:ext uri="{FF2B5EF4-FFF2-40B4-BE49-F238E27FC236}">
                <a16:creationId xmlns:a16="http://schemas.microsoft.com/office/drawing/2014/main" id="{1CA248B0-EF1F-804E-A840-7BE9EAA9B017}"/>
              </a:ext>
            </a:extLst>
          </p:cNvPr>
          <p:cNvSpPr/>
          <p:nvPr/>
        </p:nvSpPr>
        <p:spPr>
          <a:xfrm>
            <a:off x="8935457" y="2808836"/>
            <a:ext cx="2147856" cy="3336699"/>
          </a:xfrm>
          <a:prstGeom prst="flowChartAlternateProcess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dirty="0"/>
              <a:t>Slices for:</a:t>
            </a:r>
          </a:p>
          <a:p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Claim.careTeam is sliced based on the value of pattern:role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Claim.supportingInfo is sliced based on the value of pattern:category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Claim.diagnosis is sliced based on the value of pattern:type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0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000" dirty="0"/>
              <a:t>The element Claim.procedure is sliced based on the value of pattern:type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CA343AB-FA76-0344-82A9-D4E31C605B96}"/>
              </a:ext>
            </a:extLst>
          </p:cNvPr>
          <p:cNvSpPr txBox="1"/>
          <p:nvPr/>
        </p:nvSpPr>
        <p:spPr>
          <a:xfrm>
            <a:off x="7639627" y="829561"/>
            <a:ext cx="2221102" cy="52322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en-US" sz="1400" dirty="0"/>
              <a:t>Mandatory: 11 elements</a:t>
            </a:r>
            <a:br>
              <a:rPr lang="en-US" sz="1400" dirty="0"/>
            </a:br>
            <a:r>
              <a:rPr lang="en-US" sz="1400" dirty="0"/>
              <a:t>Must-Support: 55 elements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68305A1-5DD9-2446-998E-ED10D5865C48}"/>
              </a:ext>
            </a:extLst>
          </p:cNvPr>
          <p:cNvSpPr txBox="1"/>
          <p:nvPr/>
        </p:nvSpPr>
        <p:spPr>
          <a:xfrm>
            <a:off x="8146226" y="6350558"/>
            <a:ext cx="132190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Bundle.identifier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13A99E9-AA89-8D4F-BCDA-4B70148B5241}"/>
              </a:ext>
            </a:extLst>
          </p:cNvPr>
          <p:cNvSpPr txBox="1"/>
          <p:nvPr/>
        </p:nvSpPr>
        <p:spPr>
          <a:xfrm>
            <a:off x="8275154" y="70329"/>
            <a:ext cx="21490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GFE Bundle</a:t>
            </a:r>
          </a:p>
        </p:txBody>
      </p:sp>
    </p:spTree>
    <p:extLst>
      <p:ext uri="{BB962C8B-B14F-4D97-AF65-F5344CB8AC3E}">
        <p14:creationId xmlns:p14="http://schemas.microsoft.com/office/powerpoint/2010/main" val="2515624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</TotalTime>
  <Words>289</Words>
  <Application>Microsoft Macintosh PowerPoint</Application>
  <PresentationFormat>Widescreen</PresentationFormat>
  <Paragraphs>60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Larry Decelles</dc:creator>
  <cp:lastModifiedBy>Larry Decelles</cp:lastModifiedBy>
  <cp:revision>29</cp:revision>
  <dcterms:created xsi:type="dcterms:W3CDTF">2021-10-20T11:02:09Z</dcterms:created>
  <dcterms:modified xsi:type="dcterms:W3CDTF">2021-12-01T20:57:21Z</dcterms:modified>
</cp:coreProperties>
</file>