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5"/>
    <p:restoredTop sz="94719"/>
  </p:normalViewPr>
  <p:slideViewPr>
    <p:cSldViewPr snapToGrid="0" snapToObjects="1">
      <p:cViewPr varScale="1">
        <p:scale>
          <a:sx n="195" d="100"/>
          <a:sy n="195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3121F0A-F97A-B743-AD31-85C076ECAFE1}"/>
              </a:ext>
            </a:extLst>
          </p:cNvPr>
          <p:cNvSpPr/>
          <p:nvPr/>
        </p:nvSpPr>
        <p:spPr>
          <a:xfrm>
            <a:off x="655004" y="164965"/>
            <a:ext cx="5548889" cy="657061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296529EF-5B5E-C14A-95DF-A2FDE5B57CA2}"/>
              </a:ext>
            </a:extLst>
          </p:cNvPr>
          <p:cNvSpPr/>
          <p:nvPr/>
        </p:nvSpPr>
        <p:spPr>
          <a:xfrm>
            <a:off x="6308391" y="179757"/>
            <a:ext cx="5495594" cy="6570617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4C9D-D717-FD42-A09D-729C0BD0317D}"/>
              </a:ext>
            </a:extLst>
          </p:cNvPr>
          <p:cNvSpPr txBox="1"/>
          <p:nvPr/>
        </p:nvSpPr>
        <p:spPr>
          <a:xfrm>
            <a:off x="2441885" y="123919"/>
            <a:ext cx="21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PCT GFE Bundle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20BA-224E-9E4D-B80B-99AB3D54D2D2}"/>
              </a:ext>
            </a:extLst>
          </p:cNvPr>
          <p:cNvSpPr txBox="1"/>
          <p:nvPr/>
        </p:nvSpPr>
        <p:spPr>
          <a:xfrm>
            <a:off x="7697149" y="131096"/>
            <a:ext cx="237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PCT AEOB Bundle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62098F33-DC2E-D74C-82F7-E174A1199AD6}"/>
              </a:ext>
            </a:extLst>
          </p:cNvPr>
          <p:cNvSpPr/>
          <p:nvPr/>
        </p:nvSpPr>
        <p:spPr>
          <a:xfrm>
            <a:off x="6575383" y="503810"/>
            <a:ext cx="4961613" cy="58749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95DAE-72ED-CC42-96D0-71BEBA4E3A5A}"/>
              </a:ext>
            </a:extLst>
          </p:cNvPr>
          <p:cNvSpPr txBox="1"/>
          <p:nvPr/>
        </p:nvSpPr>
        <p:spPr>
          <a:xfrm>
            <a:off x="7008341" y="542137"/>
            <a:ext cx="401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PCT Advanced Explanation of Benefits (AEOB) 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6D8E5D0-237D-9845-AE8D-D1AAD611D73F}"/>
              </a:ext>
            </a:extLst>
          </p:cNvPr>
          <p:cNvSpPr/>
          <p:nvPr/>
        </p:nvSpPr>
        <p:spPr>
          <a:xfrm>
            <a:off x="6739392" y="1382491"/>
            <a:ext cx="1501553" cy="453006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5810EB1F-A28D-4B45-80B3-5F190BAF9649}"/>
              </a:ext>
            </a:extLst>
          </p:cNvPr>
          <p:cNvSpPr/>
          <p:nvPr/>
        </p:nvSpPr>
        <p:spPr>
          <a:xfrm>
            <a:off x="8315285" y="1391521"/>
            <a:ext cx="1501553" cy="453005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495F211F-96DC-724E-9067-B15A14F8CB46}"/>
              </a:ext>
            </a:extLst>
          </p:cNvPr>
          <p:cNvSpPr/>
          <p:nvPr/>
        </p:nvSpPr>
        <p:spPr>
          <a:xfrm>
            <a:off x="9891178" y="1391520"/>
            <a:ext cx="1495762" cy="453006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1E69A2EE-F9A2-0E4F-AE7F-24A6A246EED3}"/>
              </a:ext>
            </a:extLst>
          </p:cNvPr>
          <p:cNvSpPr/>
          <p:nvPr/>
        </p:nvSpPr>
        <p:spPr>
          <a:xfrm>
            <a:off x="8324567" y="2297318"/>
            <a:ext cx="1501553" cy="456351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6F6870D2-0637-2B45-BF15-7BF313FD1428}"/>
              </a:ext>
            </a:extLst>
          </p:cNvPr>
          <p:cNvSpPr/>
          <p:nvPr/>
        </p:nvSpPr>
        <p:spPr>
          <a:xfrm>
            <a:off x="961701" y="500212"/>
            <a:ext cx="4967392" cy="583057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19AE4-0980-6340-A101-ABC693F2D173}"/>
              </a:ext>
            </a:extLst>
          </p:cNvPr>
          <p:cNvSpPr txBox="1"/>
          <p:nvPr/>
        </p:nvSpPr>
        <p:spPr>
          <a:xfrm>
            <a:off x="1555332" y="547778"/>
            <a:ext cx="3666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PCT Good Faith Estimates (GFE)</a:t>
            </a:r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95F71CA7-EBF9-BF48-87C0-4938B787499E}"/>
              </a:ext>
            </a:extLst>
          </p:cNvPr>
          <p:cNvSpPr/>
          <p:nvPr/>
        </p:nvSpPr>
        <p:spPr>
          <a:xfrm>
            <a:off x="1135363" y="1415806"/>
            <a:ext cx="1501553" cy="42127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E511FC81-8DDA-B64A-9B60-495058D9B329}"/>
              </a:ext>
            </a:extLst>
          </p:cNvPr>
          <p:cNvSpPr/>
          <p:nvPr/>
        </p:nvSpPr>
        <p:spPr>
          <a:xfrm>
            <a:off x="2719996" y="1420148"/>
            <a:ext cx="1477904" cy="42127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27" name="Alternate Process 26">
            <a:extLst>
              <a:ext uri="{FF2B5EF4-FFF2-40B4-BE49-F238E27FC236}">
                <a16:creationId xmlns:a16="http://schemas.microsoft.com/office/drawing/2014/main" id="{E03FC197-DADD-E148-9370-6BCE3F29DDFD}"/>
              </a:ext>
            </a:extLst>
          </p:cNvPr>
          <p:cNvSpPr/>
          <p:nvPr/>
        </p:nvSpPr>
        <p:spPr>
          <a:xfrm>
            <a:off x="1136651" y="1844802"/>
            <a:ext cx="1501553" cy="421278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PractitionerRole</a:t>
            </a:r>
          </a:p>
        </p:txBody>
      </p:sp>
      <p:sp>
        <p:nvSpPr>
          <p:cNvPr id="28" name="Alternate Process 27">
            <a:extLst>
              <a:ext uri="{FF2B5EF4-FFF2-40B4-BE49-F238E27FC236}">
                <a16:creationId xmlns:a16="http://schemas.microsoft.com/office/drawing/2014/main" id="{78ED372A-567D-AF45-8816-B6BFDBC73CD2}"/>
              </a:ext>
            </a:extLst>
          </p:cNvPr>
          <p:cNvSpPr/>
          <p:nvPr/>
        </p:nvSpPr>
        <p:spPr>
          <a:xfrm>
            <a:off x="4272363" y="1409369"/>
            <a:ext cx="1477904" cy="453006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1CB9098F-47B5-3840-8164-38C8A743020C}"/>
              </a:ext>
            </a:extLst>
          </p:cNvPr>
          <p:cNvSpPr/>
          <p:nvPr/>
        </p:nvSpPr>
        <p:spPr>
          <a:xfrm>
            <a:off x="2719996" y="1861547"/>
            <a:ext cx="1476834" cy="421279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Location</a:t>
            </a: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8FA9FCF2-8E66-2A44-B5FB-4B538C6F3E56}"/>
              </a:ext>
            </a:extLst>
          </p:cNvPr>
          <p:cNvSpPr/>
          <p:nvPr/>
        </p:nvSpPr>
        <p:spPr>
          <a:xfrm>
            <a:off x="4272363" y="1866243"/>
            <a:ext cx="1476834" cy="431075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</a:t>
            </a: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36041D3F-BD42-E644-8DE7-A548BFEE6A28}"/>
              </a:ext>
            </a:extLst>
          </p:cNvPr>
          <p:cNvSpPr/>
          <p:nvPr/>
        </p:nvSpPr>
        <p:spPr>
          <a:xfrm>
            <a:off x="2719996" y="2311610"/>
            <a:ext cx="1477904" cy="456351"/>
          </a:xfrm>
          <a:prstGeom prst="flowChartAlternateProces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094F4DB-F4BC-B642-921F-1C6962ADBB1C}"/>
              </a:ext>
            </a:extLst>
          </p:cNvPr>
          <p:cNvSpPr/>
          <p:nvPr/>
        </p:nvSpPr>
        <p:spPr>
          <a:xfrm>
            <a:off x="6774044" y="2830109"/>
            <a:ext cx="2242432" cy="225787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Extensions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Reference one or more GFEs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Disclaimer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Expiration Date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Out of Network Provider Info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Date of Service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Subject to Medical Management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A66C836D-9A7F-4143-90D3-4C265BC06AB8}"/>
              </a:ext>
            </a:extLst>
          </p:cNvPr>
          <p:cNvSpPr/>
          <p:nvPr/>
        </p:nvSpPr>
        <p:spPr>
          <a:xfrm>
            <a:off x="1135363" y="2830110"/>
            <a:ext cx="2300494" cy="333669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Extensions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Submitter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Assigned Service Identifier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Service Linking Info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Referral Number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Provider Event Methodology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InterTransIdentifier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Estimated Date of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Billing Provider Line-Item Control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Compound Drug Linking Number</a:t>
            </a: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C3E8866A-1C70-3247-88DC-1EBCCE4F6B02}"/>
              </a:ext>
            </a:extLst>
          </p:cNvPr>
          <p:cNvSpPr/>
          <p:nvPr/>
        </p:nvSpPr>
        <p:spPr>
          <a:xfrm>
            <a:off x="3609519" y="2830110"/>
            <a:ext cx="2112012" cy="251259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Slices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Claim.supportingInfo is sliced based on the value of pattern:category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Claim.diagnosis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Claim.procedure is sliced based on the value of pattern:type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E39ED2-B91A-344D-8681-A4F6A682591F}"/>
              </a:ext>
            </a:extLst>
          </p:cNvPr>
          <p:cNvSpPr txBox="1"/>
          <p:nvPr/>
        </p:nvSpPr>
        <p:spPr>
          <a:xfrm>
            <a:off x="2277845" y="850835"/>
            <a:ext cx="2221102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Mandatory: 9 elements</a:t>
            </a:r>
            <a:br>
              <a:rPr lang="en-US" sz="1400" dirty="0"/>
            </a:br>
            <a:r>
              <a:rPr lang="en-US" sz="1400" dirty="0"/>
              <a:t>Must-Support: 41 elements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156A6E-E083-3A4A-AE8F-DAA66087FAD3}"/>
              </a:ext>
            </a:extLst>
          </p:cNvPr>
          <p:cNvSpPr txBox="1"/>
          <p:nvPr/>
        </p:nvSpPr>
        <p:spPr>
          <a:xfrm>
            <a:off x="7951376" y="827548"/>
            <a:ext cx="2242432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</a:rPr>
              <a:t>Mandatory: 9 elements</a:t>
            </a:r>
            <a:br>
              <a:rPr lang="en-US" sz="1400" dirty="0"/>
            </a:br>
            <a:r>
              <a:rPr lang="en-US" sz="1400" dirty="0">
                <a:solidFill>
                  <a:srgbClr val="333333"/>
                </a:solidFill>
              </a:rPr>
              <a:t>Must-Support: 15 elements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46D2EF-69C5-644F-898C-3B26E4407646}"/>
              </a:ext>
            </a:extLst>
          </p:cNvPr>
          <p:cNvSpPr txBox="1"/>
          <p:nvPr/>
        </p:nvSpPr>
        <p:spPr>
          <a:xfrm>
            <a:off x="8430796" y="6426905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7F4AE5-7053-2240-868C-B78DBA6961FC}"/>
              </a:ext>
            </a:extLst>
          </p:cNvPr>
          <p:cNvSpPr txBox="1"/>
          <p:nvPr/>
        </p:nvSpPr>
        <p:spPr>
          <a:xfrm>
            <a:off x="2784444" y="6371832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174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Larry Decelles</cp:lastModifiedBy>
  <cp:revision>21</cp:revision>
  <dcterms:created xsi:type="dcterms:W3CDTF">2021-10-20T11:02:09Z</dcterms:created>
  <dcterms:modified xsi:type="dcterms:W3CDTF">2021-11-02T18:30:29Z</dcterms:modified>
</cp:coreProperties>
</file>