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43"/>
  </p:normalViewPr>
  <p:slideViewPr>
    <p:cSldViewPr snapToGrid="0" snapToObjects="1">
      <p:cViewPr varScale="1">
        <p:scale>
          <a:sx n="102" d="100"/>
          <a:sy n="102" d="100"/>
        </p:scale>
        <p:origin x="14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95764-E0FA-0A43-A86C-F3BAB03EE38B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D3278B-DF6F-F04D-982A-DEEE3603E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84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3278B-DF6F-F04D-982A-DEEE3603EB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17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0D530-DC08-0241-B57C-1C86D7EDD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7120AC-E8E2-6043-88E6-E844872EBC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24316-6782-FD40-9B32-4B1BEE882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3F05E-9C47-ED4F-98CF-757D8823D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1ACEF-D327-3747-BA54-0A4D5AAF0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16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B8896-67BE-5748-B720-E0467DDB3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E15D5E-D6F2-DE49-86E2-3E3CCF22B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9FC6D-F081-5E4A-8402-E9A64C092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C77DE-8B4E-3647-9898-E38CA1458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22D73-46BB-7B42-9247-69F20C1AB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6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553C77-7250-C544-9803-E7C6047CE4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6457D1-1387-924E-84BB-284B35308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BC532-FA6E-C740-8B48-D49B264FC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71AC1-887B-1142-B44A-F8CC4879B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D11D4-92E8-0645-A6DF-DC91DDBFA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58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8730A-A8F9-7646-AE27-EE21E514B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AE52C-D650-7047-9918-B11836A02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C4432-F8D2-024A-9A1C-835630C5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FC0A2-187D-AC4D-9E8E-5BBCB7FC2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8FF48-ED20-7646-9C7E-C8B848AA2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35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9CB52-D332-3A4A-9C53-DEC0BD848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45136-5356-894C-AFA3-3BAD8C693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60786-62D3-DD4F-B392-64E0512C2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78634-9EC6-2F46-A246-CAB1670BE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61838-C2BD-4045-8FBC-6FD481457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70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C6FF7-6B36-864C-9951-15CA016E8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2F6A6-87EC-8E47-B84E-E1482B101B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2BBEA8-0527-1843-B301-331D4D7C7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FAB2CE-062A-344C-A3D0-713FFFF1D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DAA15C-D2BA-904E-BA6E-C483764A1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8CDE8-736B-0F44-BDD5-C8D1BCD67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62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9A641-5708-8B49-A6F0-3F385B5D1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F734D-FD58-EB44-A380-E5C45A22E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06BD18-F67D-C745-B03C-25DD53599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748BC7-F994-0A44-B2E2-AB9E9369DC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29E563-DDEF-734E-A8CA-3359B709D5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013F67-5715-D240-AA8F-2F3043772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012341-D8CB-AC43-B611-0EB4F8158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E85CA1-A410-0447-B1D7-3EA04542B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39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B368D-F5F7-914F-AB0D-88D345A6B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706B12-2DC2-5342-80CE-686E0A81D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FFEF8E-4865-3741-918E-76E56DAF8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3D8AC4-E80D-8349-AD7B-420830E11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7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33ECA6-F868-C344-AF0E-0A7BBDF97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B88759-596D-844C-B687-D3769EF0D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CF6856-B2F8-CE49-8A32-16A6C38C1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992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ADC81-C215-174A-A7A0-79EF6F85E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EF948-E617-D849-A6CE-5841A75C7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A6F29A-4582-BA41-9D78-3B5424581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FCC1D-F965-B94F-827B-7252D0479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325C3D-EF4F-B341-9C17-3BE8404A2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8A873E-F831-9548-8920-FA3223387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39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2D468-4D38-2546-B68C-13EF93A0A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1C297F-9474-FB48-BF3D-314159AFA4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8C50E5-BB5A-ED46-B5DE-932BD8074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559EC-027A-6846-B0B2-BD656C373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5CC427-5A62-EF43-A338-D837C80D2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0D21E9-E4EB-5B4C-AF22-F16D86F77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58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1312F1-D3D9-F24A-9040-FA55EEBCB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48BD8-8EE3-FD4F-AF6F-53363DD20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BD892-165E-1249-AAF5-754571315A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71F4C-9DA1-544F-94AC-914D946BC5DE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39C20-CDF6-9F45-AA23-35E9DDB21F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021EE-6524-3F42-B9E9-252353A0B6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14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E72ACF2-9617-69CB-34E0-186CF76AF866}"/>
              </a:ext>
            </a:extLst>
          </p:cNvPr>
          <p:cNvGrpSpPr/>
          <p:nvPr/>
        </p:nvGrpSpPr>
        <p:grpSpPr>
          <a:xfrm>
            <a:off x="244754" y="1292885"/>
            <a:ext cx="4220921" cy="3264495"/>
            <a:chOff x="244754" y="1292885"/>
            <a:chExt cx="4220921" cy="3264495"/>
          </a:xfrm>
        </p:grpSpPr>
        <p:sp>
          <p:nvSpPr>
            <p:cNvPr id="3" name="Alternate Process 3">
              <a:extLst>
                <a:ext uri="{FF2B5EF4-FFF2-40B4-BE49-F238E27FC236}">
                  <a16:creationId xmlns:a16="http://schemas.microsoft.com/office/drawing/2014/main" id="{0FB0E28C-86EF-BF96-AB71-DC28F58F51B2}"/>
                </a:ext>
              </a:extLst>
            </p:cNvPr>
            <p:cNvSpPr/>
            <p:nvPr/>
          </p:nvSpPr>
          <p:spPr>
            <a:xfrm>
              <a:off x="244754" y="1292885"/>
              <a:ext cx="4220921" cy="3264495"/>
            </a:xfrm>
            <a:prstGeom prst="roundRect">
              <a:avLst>
                <a:gd name="adj" fmla="val 5164"/>
              </a:avLst>
            </a:prstGeom>
            <a:solidFill>
              <a:srgbClr val="DFD5A9">
                <a:lumMod val="20000"/>
                <a:lumOff val="80000"/>
              </a:srgbClr>
            </a:solidFill>
            <a:ln w="28575" cap="flat" cmpd="sng" algn="ctr">
              <a:solidFill>
                <a:srgbClr val="DFD5A9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9D78DBC-D6F4-2478-64D7-1F6FE9BF7228}"/>
                </a:ext>
              </a:extLst>
            </p:cNvPr>
            <p:cNvSpPr txBox="1"/>
            <p:nvPr/>
          </p:nvSpPr>
          <p:spPr>
            <a:xfrm>
              <a:off x="1545720" y="1357685"/>
              <a:ext cx="16117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748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474749"/>
                  </a:solidFill>
                  <a:latin typeface="Arial" panose="020B0604020202020204"/>
                </a:rPr>
                <a:t>AEOB Bundle</a:t>
              </a:r>
            </a:p>
          </p:txBody>
        </p:sp>
        <p:sp>
          <p:nvSpPr>
            <p:cNvPr id="6" name="Alternate Process 23">
              <a:extLst>
                <a:ext uri="{FF2B5EF4-FFF2-40B4-BE49-F238E27FC236}">
                  <a16:creationId xmlns:a16="http://schemas.microsoft.com/office/drawing/2014/main" id="{1840C976-0496-0BBC-144C-EE35E06CA2F0}"/>
                </a:ext>
              </a:extLst>
            </p:cNvPr>
            <p:cNvSpPr/>
            <p:nvPr/>
          </p:nvSpPr>
          <p:spPr>
            <a:xfrm>
              <a:off x="374798" y="1768733"/>
              <a:ext cx="1146386" cy="418338"/>
            </a:xfrm>
            <a:prstGeom prst="flowChartAlternateProcess">
              <a:avLst/>
            </a:prstGeom>
            <a:solidFill>
              <a:srgbClr val="51657F">
                <a:lumMod val="60000"/>
                <a:lumOff val="40000"/>
              </a:srgbClr>
            </a:solidFill>
            <a:ln w="19050" cap="flat" cmpd="sng" algn="ctr">
              <a:solidFill>
                <a:srgbClr val="2A323A">
                  <a:lumMod val="50000"/>
                  <a:lumOff val="50000"/>
                </a:srgb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HRex</a:t>
              </a:r>
              <a:r>
                <a: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Patient</a:t>
              </a:r>
            </a:p>
          </p:txBody>
        </p:sp>
        <p:sp>
          <p:nvSpPr>
            <p:cNvPr id="7" name="Alternate Process 27">
              <a:extLst>
                <a:ext uri="{FF2B5EF4-FFF2-40B4-BE49-F238E27FC236}">
                  <a16:creationId xmlns:a16="http://schemas.microsoft.com/office/drawing/2014/main" id="{CDB2959B-ED4F-7B84-2438-4DF4B6F4EA2D}"/>
                </a:ext>
              </a:extLst>
            </p:cNvPr>
            <p:cNvSpPr/>
            <p:nvPr/>
          </p:nvSpPr>
          <p:spPr>
            <a:xfrm>
              <a:off x="2898450" y="1768733"/>
              <a:ext cx="1328883" cy="415359"/>
            </a:xfrm>
            <a:prstGeom prst="flowChartAlternateProcess">
              <a:avLst/>
            </a:prstGeom>
            <a:solidFill>
              <a:srgbClr val="51657F">
                <a:lumMod val="60000"/>
                <a:lumOff val="40000"/>
              </a:srgbClr>
            </a:solidFill>
            <a:ln w="19050" cap="flat" cmpd="sng" algn="ctr">
              <a:solidFill>
                <a:srgbClr val="2A323A">
                  <a:lumMod val="50000"/>
                  <a:lumOff val="50000"/>
                </a:srgb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PCT Organization (Payer)</a:t>
              </a:r>
            </a:p>
          </p:txBody>
        </p:sp>
        <p:sp>
          <p:nvSpPr>
            <p:cNvPr id="9" name="Alternate Process 30">
              <a:extLst>
                <a:ext uri="{FF2B5EF4-FFF2-40B4-BE49-F238E27FC236}">
                  <a16:creationId xmlns:a16="http://schemas.microsoft.com/office/drawing/2014/main" id="{A0437387-179F-336C-7CB5-33D37B2E985C}"/>
                </a:ext>
              </a:extLst>
            </p:cNvPr>
            <p:cNvSpPr/>
            <p:nvPr/>
          </p:nvSpPr>
          <p:spPr>
            <a:xfrm>
              <a:off x="1637968" y="1768733"/>
              <a:ext cx="1146385" cy="415359"/>
            </a:xfrm>
            <a:prstGeom prst="flowChartAlternateProcess">
              <a:avLst/>
            </a:prstGeom>
            <a:solidFill>
              <a:srgbClr val="51657F">
                <a:lumMod val="60000"/>
                <a:lumOff val="40000"/>
              </a:srgbClr>
            </a:solidFill>
            <a:ln w="19050" cap="flat" cmpd="sng" algn="ctr">
              <a:solidFill>
                <a:srgbClr val="2A323A">
                  <a:lumMod val="50000"/>
                  <a:lumOff val="50000"/>
                </a:srgb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PCT Coverage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7A15C98-8442-C84B-F02D-C4D0238AB9AA}"/>
                </a:ext>
              </a:extLst>
            </p:cNvPr>
            <p:cNvGrpSpPr/>
            <p:nvPr/>
          </p:nvGrpSpPr>
          <p:grpSpPr>
            <a:xfrm>
              <a:off x="402708" y="2326528"/>
              <a:ext cx="3666904" cy="1857494"/>
              <a:chOff x="1053880" y="1891273"/>
              <a:chExt cx="4337302" cy="2227479"/>
            </a:xfrm>
          </p:grpSpPr>
          <p:sp>
            <p:nvSpPr>
              <p:cNvPr id="27" name="Alternate Process 41">
                <a:extLst>
                  <a:ext uri="{FF2B5EF4-FFF2-40B4-BE49-F238E27FC236}">
                    <a16:creationId xmlns:a16="http://schemas.microsoft.com/office/drawing/2014/main" id="{D0F6A102-C565-18C0-DB99-D7EC36C74D54}"/>
                  </a:ext>
                </a:extLst>
              </p:cNvPr>
              <p:cNvSpPr/>
              <p:nvPr/>
            </p:nvSpPr>
            <p:spPr>
              <a:xfrm>
                <a:off x="1053880" y="1891273"/>
                <a:ext cx="4337302" cy="2227479"/>
              </a:xfrm>
              <a:prstGeom prst="flowChartAlternateProcess">
                <a:avLst/>
              </a:prstGeom>
              <a:solidFill>
                <a:srgbClr val="DFD5A9">
                  <a:lumMod val="60000"/>
                  <a:lumOff val="40000"/>
                </a:srgbClr>
              </a:solidFill>
              <a:ln w="38100" cap="flat" cmpd="sng" algn="ctr">
                <a:solidFill>
                  <a:srgbClr val="DFD5A9">
                    <a:shade val="50000"/>
                  </a:srgbClr>
                </a:solidFill>
                <a:prstDash val="sysDash"/>
                <a:miter lim="800000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148222"/>
                          <a:gd name="connsiteY0" fmla="*/ 312761 h 1876566"/>
                          <a:gd name="connsiteX1" fmla="*/ 312761 w 4148222"/>
                          <a:gd name="connsiteY1" fmla="*/ 0 h 1876566"/>
                          <a:gd name="connsiteX2" fmla="*/ 935105 w 4148222"/>
                          <a:gd name="connsiteY2" fmla="*/ 0 h 1876566"/>
                          <a:gd name="connsiteX3" fmla="*/ 1416540 w 4148222"/>
                          <a:gd name="connsiteY3" fmla="*/ 0 h 1876566"/>
                          <a:gd name="connsiteX4" fmla="*/ 2003657 w 4148222"/>
                          <a:gd name="connsiteY4" fmla="*/ 0 h 1876566"/>
                          <a:gd name="connsiteX5" fmla="*/ 2520320 w 4148222"/>
                          <a:gd name="connsiteY5" fmla="*/ 0 h 1876566"/>
                          <a:gd name="connsiteX6" fmla="*/ 3142663 w 4148222"/>
                          <a:gd name="connsiteY6" fmla="*/ 0 h 1876566"/>
                          <a:gd name="connsiteX7" fmla="*/ 3835461 w 4148222"/>
                          <a:gd name="connsiteY7" fmla="*/ 0 h 1876566"/>
                          <a:gd name="connsiteX8" fmla="*/ 4148222 w 4148222"/>
                          <a:gd name="connsiteY8" fmla="*/ 312761 h 1876566"/>
                          <a:gd name="connsiteX9" fmla="*/ 4148222 w 4148222"/>
                          <a:gd name="connsiteY9" fmla="*/ 938283 h 1876566"/>
                          <a:gd name="connsiteX10" fmla="*/ 4148222 w 4148222"/>
                          <a:gd name="connsiteY10" fmla="*/ 1563805 h 1876566"/>
                          <a:gd name="connsiteX11" fmla="*/ 3835461 w 4148222"/>
                          <a:gd name="connsiteY11" fmla="*/ 1876566 h 1876566"/>
                          <a:gd name="connsiteX12" fmla="*/ 3177890 w 4148222"/>
                          <a:gd name="connsiteY12" fmla="*/ 1876566 h 1876566"/>
                          <a:gd name="connsiteX13" fmla="*/ 2661228 w 4148222"/>
                          <a:gd name="connsiteY13" fmla="*/ 1876566 h 1876566"/>
                          <a:gd name="connsiteX14" fmla="*/ 2179792 w 4148222"/>
                          <a:gd name="connsiteY14" fmla="*/ 1876566 h 1876566"/>
                          <a:gd name="connsiteX15" fmla="*/ 1663129 w 4148222"/>
                          <a:gd name="connsiteY15" fmla="*/ 1876566 h 1876566"/>
                          <a:gd name="connsiteX16" fmla="*/ 1111240 w 4148222"/>
                          <a:gd name="connsiteY16" fmla="*/ 1876566 h 1876566"/>
                          <a:gd name="connsiteX17" fmla="*/ 312761 w 4148222"/>
                          <a:gd name="connsiteY17" fmla="*/ 1876566 h 1876566"/>
                          <a:gd name="connsiteX18" fmla="*/ 0 w 4148222"/>
                          <a:gd name="connsiteY18" fmla="*/ 1563805 h 1876566"/>
                          <a:gd name="connsiteX19" fmla="*/ 0 w 4148222"/>
                          <a:gd name="connsiteY19" fmla="*/ 913262 h 1876566"/>
                          <a:gd name="connsiteX20" fmla="*/ 0 w 4148222"/>
                          <a:gd name="connsiteY20" fmla="*/ 312761 h 187656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148222" h="1876566" fill="none" extrusionOk="0">
                            <a:moveTo>
                              <a:pt x="0" y="312761"/>
                            </a:moveTo>
                            <a:cubicBezTo>
                              <a:pt x="5447" y="150812"/>
                              <a:pt x="121583" y="9727"/>
                              <a:pt x="312761" y="0"/>
                            </a:cubicBezTo>
                            <a:cubicBezTo>
                              <a:pt x="515762" y="19403"/>
                              <a:pt x="675124" y="17524"/>
                              <a:pt x="935105" y="0"/>
                            </a:cubicBezTo>
                            <a:cubicBezTo>
                              <a:pt x="1195086" y="-17524"/>
                              <a:pt x="1251901" y="13555"/>
                              <a:pt x="1416540" y="0"/>
                            </a:cubicBezTo>
                            <a:cubicBezTo>
                              <a:pt x="1581179" y="-13555"/>
                              <a:pt x="1827054" y="-19825"/>
                              <a:pt x="2003657" y="0"/>
                            </a:cubicBezTo>
                            <a:cubicBezTo>
                              <a:pt x="2180260" y="19825"/>
                              <a:pt x="2401760" y="-5134"/>
                              <a:pt x="2520320" y="0"/>
                            </a:cubicBezTo>
                            <a:cubicBezTo>
                              <a:pt x="2638880" y="5134"/>
                              <a:pt x="2930791" y="-30835"/>
                              <a:pt x="3142663" y="0"/>
                            </a:cubicBezTo>
                            <a:cubicBezTo>
                              <a:pt x="3354535" y="30835"/>
                              <a:pt x="3634367" y="-17717"/>
                              <a:pt x="3835461" y="0"/>
                            </a:cubicBezTo>
                            <a:cubicBezTo>
                              <a:pt x="3996621" y="36082"/>
                              <a:pt x="4143611" y="125506"/>
                              <a:pt x="4148222" y="312761"/>
                            </a:cubicBezTo>
                            <a:cubicBezTo>
                              <a:pt x="4123832" y="532411"/>
                              <a:pt x="4150959" y="723092"/>
                              <a:pt x="4148222" y="938283"/>
                            </a:cubicBezTo>
                            <a:cubicBezTo>
                              <a:pt x="4145485" y="1153474"/>
                              <a:pt x="4130315" y="1328415"/>
                              <a:pt x="4148222" y="1563805"/>
                            </a:cubicBezTo>
                            <a:cubicBezTo>
                              <a:pt x="4140559" y="1740835"/>
                              <a:pt x="4018425" y="1904287"/>
                              <a:pt x="3835461" y="1876566"/>
                            </a:cubicBezTo>
                            <a:cubicBezTo>
                              <a:pt x="3692839" y="1878403"/>
                              <a:pt x="3500945" y="1908911"/>
                              <a:pt x="3177890" y="1876566"/>
                            </a:cubicBezTo>
                            <a:cubicBezTo>
                              <a:pt x="2854835" y="1844221"/>
                              <a:pt x="2873635" y="1850766"/>
                              <a:pt x="2661228" y="1876566"/>
                            </a:cubicBezTo>
                            <a:cubicBezTo>
                              <a:pt x="2448821" y="1902366"/>
                              <a:pt x="2335782" y="1853617"/>
                              <a:pt x="2179792" y="1876566"/>
                            </a:cubicBezTo>
                            <a:cubicBezTo>
                              <a:pt x="2023802" y="1899515"/>
                              <a:pt x="1916795" y="1901333"/>
                              <a:pt x="1663129" y="1876566"/>
                            </a:cubicBezTo>
                            <a:cubicBezTo>
                              <a:pt x="1409463" y="1851799"/>
                              <a:pt x="1316374" y="1879065"/>
                              <a:pt x="1111240" y="1876566"/>
                            </a:cubicBezTo>
                            <a:cubicBezTo>
                              <a:pt x="906106" y="1874067"/>
                              <a:pt x="649230" y="1914853"/>
                              <a:pt x="312761" y="1876566"/>
                            </a:cubicBezTo>
                            <a:cubicBezTo>
                              <a:pt x="127444" y="1889058"/>
                              <a:pt x="27462" y="1742702"/>
                              <a:pt x="0" y="1563805"/>
                            </a:cubicBezTo>
                            <a:cubicBezTo>
                              <a:pt x="23645" y="1429589"/>
                              <a:pt x="26200" y="1122235"/>
                              <a:pt x="0" y="913262"/>
                            </a:cubicBezTo>
                            <a:cubicBezTo>
                              <a:pt x="-26200" y="704289"/>
                              <a:pt x="-11285" y="445648"/>
                              <a:pt x="0" y="312761"/>
                            </a:cubicBezTo>
                            <a:close/>
                          </a:path>
                          <a:path w="4148222" h="1876566" stroke="0" extrusionOk="0">
                            <a:moveTo>
                              <a:pt x="0" y="312761"/>
                            </a:moveTo>
                            <a:cubicBezTo>
                              <a:pt x="-35672" y="118024"/>
                              <a:pt x="118260" y="8170"/>
                              <a:pt x="312761" y="0"/>
                            </a:cubicBezTo>
                            <a:cubicBezTo>
                              <a:pt x="610023" y="-27692"/>
                              <a:pt x="688344" y="10336"/>
                              <a:pt x="970332" y="0"/>
                            </a:cubicBezTo>
                            <a:cubicBezTo>
                              <a:pt x="1252320" y="-10336"/>
                              <a:pt x="1406577" y="-22665"/>
                              <a:pt x="1522221" y="0"/>
                            </a:cubicBezTo>
                            <a:cubicBezTo>
                              <a:pt x="1637865" y="22665"/>
                              <a:pt x="1930372" y="929"/>
                              <a:pt x="2038884" y="0"/>
                            </a:cubicBezTo>
                            <a:cubicBezTo>
                              <a:pt x="2147396" y="-929"/>
                              <a:pt x="2487634" y="19222"/>
                              <a:pt x="2661228" y="0"/>
                            </a:cubicBezTo>
                            <a:cubicBezTo>
                              <a:pt x="2834822" y="-19222"/>
                              <a:pt x="3089860" y="-24136"/>
                              <a:pt x="3213117" y="0"/>
                            </a:cubicBezTo>
                            <a:cubicBezTo>
                              <a:pt x="3336374" y="24136"/>
                              <a:pt x="3554658" y="22469"/>
                              <a:pt x="3835461" y="0"/>
                            </a:cubicBezTo>
                            <a:cubicBezTo>
                              <a:pt x="4004524" y="-34995"/>
                              <a:pt x="4129933" y="165445"/>
                              <a:pt x="4148222" y="312761"/>
                            </a:cubicBezTo>
                            <a:cubicBezTo>
                              <a:pt x="4121221" y="589426"/>
                              <a:pt x="4171625" y="754499"/>
                              <a:pt x="4148222" y="913262"/>
                            </a:cubicBezTo>
                            <a:cubicBezTo>
                              <a:pt x="4124819" y="1072025"/>
                              <a:pt x="4122801" y="1307280"/>
                              <a:pt x="4148222" y="1563805"/>
                            </a:cubicBezTo>
                            <a:cubicBezTo>
                              <a:pt x="4153448" y="1744318"/>
                              <a:pt x="4009302" y="1888039"/>
                              <a:pt x="3835461" y="1876566"/>
                            </a:cubicBezTo>
                            <a:cubicBezTo>
                              <a:pt x="3671403" y="1891255"/>
                              <a:pt x="3576686" y="1871103"/>
                              <a:pt x="3354025" y="1876566"/>
                            </a:cubicBezTo>
                            <a:cubicBezTo>
                              <a:pt x="3131364" y="1882029"/>
                              <a:pt x="2916645" y="1904793"/>
                              <a:pt x="2696455" y="1876566"/>
                            </a:cubicBezTo>
                            <a:cubicBezTo>
                              <a:pt x="2476265" y="1848340"/>
                              <a:pt x="2432046" y="1872658"/>
                              <a:pt x="2179792" y="1876566"/>
                            </a:cubicBezTo>
                            <a:cubicBezTo>
                              <a:pt x="1927538" y="1880474"/>
                              <a:pt x="1732801" y="1902720"/>
                              <a:pt x="1592675" y="1876566"/>
                            </a:cubicBezTo>
                            <a:cubicBezTo>
                              <a:pt x="1452549" y="1850412"/>
                              <a:pt x="1210750" y="1887462"/>
                              <a:pt x="935105" y="1876566"/>
                            </a:cubicBezTo>
                            <a:cubicBezTo>
                              <a:pt x="659460" y="1865671"/>
                              <a:pt x="574921" y="1845724"/>
                              <a:pt x="312761" y="1876566"/>
                            </a:cubicBezTo>
                            <a:cubicBezTo>
                              <a:pt x="126796" y="1900225"/>
                              <a:pt x="30351" y="1759091"/>
                              <a:pt x="0" y="1563805"/>
                            </a:cubicBezTo>
                            <a:cubicBezTo>
                              <a:pt x="-17858" y="1349269"/>
                              <a:pt x="23350" y="1257755"/>
                              <a:pt x="0" y="963304"/>
                            </a:cubicBezTo>
                            <a:cubicBezTo>
                              <a:pt x="-23350" y="668853"/>
                              <a:pt x="19740" y="621988"/>
                              <a:pt x="0" y="312761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lIns="0" rIns="0" rtlCol="0" anchor="t" anchorCtr="0"/>
              <a:lstStyle/>
              <a:p>
                <a:pPr marL="0" marR="0" lvl="0" indent="0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8" name="Alternate Process 31">
                <a:extLst>
                  <a:ext uri="{FF2B5EF4-FFF2-40B4-BE49-F238E27FC236}">
                    <a16:creationId xmlns:a16="http://schemas.microsoft.com/office/drawing/2014/main" id="{8E90516D-F83D-55C1-F5B1-A426ABF63239}"/>
                  </a:ext>
                </a:extLst>
              </p:cNvPr>
              <p:cNvSpPr/>
              <p:nvPr/>
            </p:nvSpPr>
            <p:spPr>
              <a:xfrm>
                <a:off x="1199856" y="2055347"/>
                <a:ext cx="2473277" cy="1975577"/>
              </a:xfrm>
              <a:prstGeom prst="flowChartAlternateProcess">
                <a:avLst/>
              </a:prstGeom>
              <a:solidFill>
                <a:srgbClr val="ED7D31"/>
              </a:solidFill>
              <a:ln w="12700" cap="flat" cmpd="sng" algn="ctr">
                <a:solidFill>
                  <a:srgbClr val="DFD5A9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t" anchorCtr="0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Good Faith Estimate (GFE)</a:t>
                </a:r>
              </a:p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Estimated  Date of Service</a:t>
                </a: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Diagnoses/Procedures</a:t>
                </a: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Line items</a:t>
                </a:r>
              </a:p>
              <a:p>
                <a:pPr marL="557213" marR="0" lvl="1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Product/Service</a:t>
                </a:r>
              </a:p>
              <a:p>
                <a:pPr marL="557213" marR="0" lvl="1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Quantity/Price</a:t>
                </a: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Total</a:t>
                </a: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9" name="Alternate Process 24">
                <a:extLst>
                  <a:ext uri="{FF2B5EF4-FFF2-40B4-BE49-F238E27FC236}">
                    <a16:creationId xmlns:a16="http://schemas.microsoft.com/office/drawing/2014/main" id="{294AC174-3A4B-1539-D976-0C51B17DC846}"/>
                  </a:ext>
                </a:extLst>
              </p:cNvPr>
              <p:cNvSpPr/>
              <p:nvPr/>
            </p:nvSpPr>
            <p:spPr>
              <a:xfrm>
                <a:off x="3779380" y="2227045"/>
                <a:ext cx="1477904" cy="421278"/>
              </a:xfrm>
              <a:prstGeom prst="flowChartAlternateProcess">
                <a:avLst/>
              </a:prstGeom>
              <a:solidFill>
                <a:srgbClr val="DFD5A9">
                  <a:lumMod val="75000"/>
                </a:srgbClr>
              </a:solidFill>
              <a:ln w="12700" cap="flat" cmpd="sng" algn="ctr">
                <a:solidFill>
                  <a:srgbClr val="DFD5A9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PCT Organization (Provider)</a:t>
                </a:r>
              </a:p>
            </p:txBody>
          </p:sp>
          <p:sp>
            <p:nvSpPr>
              <p:cNvPr id="30" name="Alternate Process 29">
                <a:extLst>
                  <a:ext uri="{FF2B5EF4-FFF2-40B4-BE49-F238E27FC236}">
                    <a16:creationId xmlns:a16="http://schemas.microsoft.com/office/drawing/2014/main" id="{92A01B6A-1616-B78B-7972-BF8FBCB974FF}"/>
                  </a:ext>
                </a:extLst>
              </p:cNvPr>
              <p:cNvSpPr/>
              <p:nvPr/>
            </p:nvSpPr>
            <p:spPr>
              <a:xfrm>
                <a:off x="3779380" y="2734399"/>
                <a:ext cx="1476834" cy="431075"/>
              </a:xfrm>
              <a:prstGeom prst="flowChartAlternateProcess">
                <a:avLst/>
              </a:prstGeom>
              <a:solidFill>
                <a:srgbClr val="DFD5A9">
                  <a:lumMod val="75000"/>
                </a:srgbClr>
              </a:solidFill>
              <a:ln w="12700" cap="flat" cmpd="sng" algn="ctr">
                <a:solidFill>
                  <a:srgbClr val="DFD5A9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PCT Practitioner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DD14001-3D52-3B59-D0CD-8A52EF236DFA}"/>
                </a:ext>
              </a:extLst>
            </p:cNvPr>
            <p:cNvGrpSpPr/>
            <p:nvPr/>
          </p:nvGrpSpPr>
          <p:grpSpPr>
            <a:xfrm>
              <a:off x="517008" y="2440828"/>
              <a:ext cx="3666904" cy="1857494"/>
              <a:chOff x="1053880" y="1891273"/>
              <a:chExt cx="4337302" cy="2227479"/>
            </a:xfrm>
          </p:grpSpPr>
          <p:sp>
            <p:nvSpPr>
              <p:cNvPr id="22" name="Alternate Process 52">
                <a:extLst>
                  <a:ext uri="{FF2B5EF4-FFF2-40B4-BE49-F238E27FC236}">
                    <a16:creationId xmlns:a16="http://schemas.microsoft.com/office/drawing/2014/main" id="{B9DD2718-550E-63D2-BF2A-6105E8327EFA}"/>
                  </a:ext>
                </a:extLst>
              </p:cNvPr>
              <p:cNvSpPr/>
              <p:nvPr/>
            </p:nvSpPr>
            <p:spPr>
              <a:xfrm>
                <a:off x="1053880" y="1891273"/>
                <a:ext cx="4337302" cy="2227479"/>
              </a:xfrm>
              <a:prstGeom prst="flowChartAlternateProcess">
                <a:avLst/>
              </a:prstGeom>
              <a:solidFill>
                <a:srgbClr val="DFD5A9">
                  <a:lumMod val="60000"/>
                  <a:lumOff val="40000"/>
                </a:srgbClr>
              </a:solidFill>
              <a:ln w="38100" cap="flat" cmpd="sng" algn="ctr">
                <a:solidFill>
                  <a:srgbClr val="DFD5A9">
                    <a:shade val="50000"/>
                  </a:srgbClr>
                </a:solidFill>
                <a:prstDash val="sysDash"/>
                <a:miter lim="800000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148222"/>
                          <a:gd name="connsiteY0" fmla="*/ 312761 h 1876566"/>
                          <a:gd name="connsiteX1" fmla="*/ 312761 w 4148222"/>
                          <a:gd name="connsiteY1" fmla="*/ 0 h 1876566"/>
                          <a:gd name="connsiteX2" fmla="*/ 935105 w 4148222"/>
                          <a:gd name="connsiteY2" fmla="*/ 0 h 1876566"/>
                          <a:gd name="connsiteX3" fmla="*/ 1416540 w 4148222"/>
                          <a:gd name="connsiteY3" fmla="*/ 0 h 1876566"/>
                          <a:gd name="connsiteX4" fmla="*/ 2003657 w 4148222"/>
                          <a:gd name="connsiteY4" fmla="*/ 0 h 1876566"/>
                          <a:gd name="connsiteX5" fmla="*/ 2520320 w 4148222"/>
                          <a:gd name="connsiteY5" fmla="*/ 0 h 1876566"/>
                          <a:gd name="connsiteX6" fmla="*/ 3142663 w 4148222"/>
                          <a:gd name="connsiteY6" fmla="*/ 0 h 1876566"/>
                          <a:gd name="connsiteX7" fmla="*/ 3835461 w 4148222"/>
                          <a:gd name="connsiteY7" fmla="*/ 0 h 1876566"/>
                          <a:gd name="connsiteX8" fmla="*/ 4148222 w 4148222"/>
                          <a:gd name="connsiteY8" fmla="*/ 312761 h 1876566"/>
                          <a:gd name="connsiteX9" fmla="*/ 4148222 w 4148222"/>
                          <a:gd name="connsiteY9" fmla="*/ 938283 h 1876566"/>
                          <a:gd name="connsiteX10" fmla="*/ 4148222 w 4148222"/>
                          <a:gd name="connsiteY10" fmla="*/ 1563805 h 1876566"/>
                          <a:gd name="connsiteX11" fmla="*/ 3835461 w 4148222"/>
                          <a:gd name="connsiteY11" fmla="*/ 1876566 h 1876566"/>
                          <a:gd name="connsiteX12" fmla="*/ 3177890 w 4148222"/>
                          <a:gd name="connsiteY12" fmla="*/ 1876566 h 1876566"/>
                          <a:gd name="connsiteX13" fmla="*/ 2661228 w 4148222"/>
                          <a:gd name="connsiteY13" fmla="*/ 1876566 h 1876566"/>
                          <a:gd name="connsiteX14" fmla="*/ 2179792 w 4148222"/>
                          <a:gd name="connsiteY14" fmla="*/ 1876566 h 1876566"/>
                          <a:gd name="connsiteX15" fmla="*/ 1663129 w 4148222"/>
                          <a:gd name="connsiteY15" fmla="*/ 1876566 h 1876566"/>
                          <a:gd name="connsiteX16" fmla="*/ 1111240 w 4148222"/>
                          <a:gd name="connsiteY16" fmla="*/ 1876566 h 1876566"/>
                          <a:gd name="connsiteX17" fmla="*/ 312761 w 4148222"/>
                          <a:gd name="connsiteY17" fmla="*/ 1876566 h 1876566"/>
                          <a:gd name="connsiteX18" fmla="*/ 0 w 4148222"/>
                          <a:gd name="connsiteY18" fmla="*/ 1563805 h 1876566"/>
                          <a:gd name="connsiteX19" fmla="*/ 0 w 4148222"/>
                          <a:gd name="connsiteY19" fmla="*/ 913262 h 1876566"/>
                          <a:gd name="connsiteX20" fmla="*/ 0 w 4148222"/>
                          <a:gd name="connsiteY20" fmla="*/ 312761 h 187656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148222" h="1876566" fill="none" extrusionOk="0">
                            <a:moveTo>
                              <a:pt x="0" y="312761"/>
                            </a:moveTo>
                            <a:cubicBezTo>
                              <a:pt x="5447" y="150812"/>
                              <a:pt x="121583" y="9727"/>
                              <a:pt x="312761" y="0"/>
                            </a:cubicBezTo>
                            <a:cubicBezTo>
                              <a:pt x="515762" y="19403"/>
                              <a:pt x="675124" y="17524"/>
                              <a:pt x="935105" y="0"/>
                            </a:cubicBezTo>
                            <a:cubicBezTo>
                              <a:pt x="1195086" y="-17524"/>
                              <a:pt x="1251901" y="13555"/>
                              <a:pt x="1416540" y="0"/>
                            </a:cubicBezTo>
                            <a:cubicBezTo>
                              <a:pt x="1581179" y="-13555"/>
                              <a:pt x="1827054" y="-19825"/>
                              <a:pt x="2003657" y="0"/>
                            </a:cubicBezTo>
                            <a:cubicBezTo>
                              <a:pt x="2180260" y="19825"/>
                              <a:pt x="2401760" y="-5134"/>
                              <a:pt x="2520320" y="0"/>
                            </a:cubicBezTo>
                            <a:cubicBezTo>
                              <a:pt x="2638880" y="5134"/>
                              <a:pt x="2930791" y="-30835"/>
                              <a:pt x="3142663" y="0"/>
                            </a:cubicBezTo>
                            <a:cubicBezTo>
                              <a:pt x="3354535" y="30835"/>
                              <a:pt x="3634367" y="-17717"/>
                              <a:pt x="3835461" y="0"/>
                            </a:cubicBezTo>
                            <a:cubicBezTo>
                              <a:pt x="3996621" y="36082"/>
                              <a:pt x="4143611" y="125506"/>
                              <a:pt x="4148222" y="312761"/>
                            </a:cubicBezTo>
                            <a:cubicBezTo>
                              <a:pt x="4123832" y="532411"/>
                              <a:pt x="4150959" y="723092"/>
                              <a:pt x="4148222" y="938283"/>
                            </a:cubicBezTo>
                            <a:cubicBezTo>
                              <a:pt x="4145485" y="1153474"/>
                              <a:pt x="4130315" y="1328415"/>
                              <a:pt x="4148222" y="1563805"/>
                            </a:cubicBezTo>
                            <a:cubicBezTo>
                              <a:pt x="4140559" y="1740835"/>
                              <a:pt x="4018425" y="1904287"/>
                              <a:pt x="3835461" y="1876566"/>
                            </a:cubicBezTo>
                            <a:cubicBezTo>
                              <a:pt x="3692839" y="1878403"/>
                              <a:pt x="3500945" y="1908911"/>
                              <a:pt x="3177890" y="1876566"/>
                            </a:cubicBezTo>
                            <a:cubicBezTo>
                              <a:pt x="2854835" y="1844221"/>
                              <a:pt x="2873635" y="1850766"/>
                              <a:pt x="2661228" y="1876566"/>
                            </a:cubicBezTo>
                            <a:cubicBezTo>
                              <a:pt x="2448821" y="1902366"/>
                              <a:pt x="2335782" y="1853617"/>
                              <a:pt x="2179792" y="1876566"/>
                            </a:cubicBezTo>
                            <a:cubicBezTo>
                              <a:pt x="2023802" y="1899515"/>
                              <a:pt x="1916795" y="1901333"/>
                              <a:pt x="1663129" y="1876566"/>
                            </a:cubicBezTo>
                            <a:cubicBezTo>
                              <a:pt x="1409463" y="1851799"/>
                              <a:pt x="1316374" y="1879065"/>
                              <a:pt x="1111240" y="1876566"/>
                            </a:cubicBezTo>
                            <a:cubicBezTo>
                              <a:pt x="906106" y="1874067"/>
                              <a:pt x="649230" y="1914853"/>
                              <a:pt x="312761" y="1876566"/>
                            </a:cubicBezTo>
                            <a:cubicBezTo>
                              <a:pt x="127444" y="1889058"/>
                              <a:pt x="27462" y="1742702"/>
                              <a:pt x="0" y="1563805"/>
                            </a:cubicBezTo>
                            <a:cubicBezTo>
                              <a:pt x="23645" y="1429589"/>
                              <a:pt x="26200" y="1122235"/>
                              <a:pt x="0" y="913262"/>
                            </a:cubicBezTo>
                            <a:cubicBezTo>
                              <a:pt x="-26200" y="704289"/>
                              <a:pt x="-11285" y="445648"/>
                              <a:pt x="0" y="312761"/>
                            </a:cubicBezTo>
                            <a:close/>
                          </a:path>
                          <a:path w="4148222" h="1876566" stroke="0" extrusionOk="0">
                            <a:moveTo>
                              <a:pt x="0" y="312761"/>
                            </a:moveTo>
                            <a:cubicBezTo>
                              <a:pt x="-35672" y="118024"/>
                              <a:pt x="118260" y="8170"/>
                              <a:pt x="312761" y="0"/>
                            </a:cubicBezTo>
                            <a:cubicBezTo>
                              <a:pt x="610023" y="-27692"/>
                              <a:pt x="688344" y="10336"/>
                              <a:pt x="970332" y="0"/>
                            </a:cubicBezTo>
                            <a:cubicBezTo>
                              <a:pt x="1252320" y="-10336"/>
                              <a:pt x="1406577" y="-22665"/>
                              <a:pt x="1522221" y="0"/>
                            </a:cubicBezTo>
                            <a:cubicBezTo>
                              <a:pt x="1637865" y="22665"/>
                              <a:pt x="1930372" y="929"/>
                              <a:pt x="2038884" y="0"/>
                            </a:cubicBezTo>
                            <a:cubicBezTo>
                              <a:pt x="2147396" y="-929"/>
                              <a:pt x="2487634" y="19222"/>
                              <a:pt x="2661228" y="0"/>
                            </a:cubicBezTo>
                            <a:cubicBezTo>
                              <a:pt x="2834822" y="-19222"/>
                              <a:pt x="3089860" y="-24136"/>
                              <a:pt x="3213117" y="0"/>
                            </a:cubicBezTo>
                            <a:cubicBezTo>
                              <a:pt x="3336374" y="24136"/>
                              <a:pt x="3554658" y="22469"/>
                              <a:pt x="3835461" y="0"/>
                            </a:cubicBezTo>
                            <a:cubicBezTo>
                              <a:pt x="4004524" y="-34995"/>
                              <a:pt x="4129933" y="165445"/>
                              <a:pt x="4148222" y="312761"/>
                            </a:cubicBezTo>
                            <a:cubicBezTo>
                              <a:pt x="4121221" y="589426"/>
                              <a:pt x="4171625" y="754499"/>
                              <a:pt x="4148222" y="913262"/>
                            </a:cubicBezTo>
                            <a:cubicBezTo>
                              <a:pt x="4124819" y="1072025"/>
                              <a:pt x="4122801" y="1307280"/>
                              <a:pt x="4148222" y="1563805"/>
                            </a:cubicBezTo>
                            <a:cubicBezTo>
                              <a:pt x="4153448" y="1744318"/>
                              <a:pt x="4009302" y="1888039"/>
                              <a:pt x="3835461" y="1876566"/>
                            </a:cubicBezTo>
                            <a:cubicBezTo>
                              <a:pt x="3671403" y="1891255"/>
                              <a:pt x="3576686" y="1871103"/>
                              <a:pt x="3354025" y="1876566"/>
                            </a:cubicBezTo>
                            <a:cubicBezTo>
                              <a:pt x="3131364" y="1882029"/>
                              <a:pt x="2916645" y="1904793"/>
                              <a:pt x="2696455" y="1876566"/>
                            </a:cubicBezTo>
                            <a:cubicBezTo>
                              <a:pt x="2476265" y="1848340"/>
                              <a:pt x="2432046" y="1872658"/>
                              <a:pt x="2179792" y="1876566"/>
                            </a:cubicBezTo>
                            <a:cubicBezTo>
                              <a:pt x="1927538" y="1880474"/>
                              <a:pt x="1732801" y="1902720"/>
                              <a:pt x="1592675" y="1876566"/>
                            </a:cubicBezTo>
                            <a:cubicBezTo>
                              <a:pt x="1452549" y="1850412"/>
                              <a:pt x="1210750" y="1887462"/>
                              <a:pt x="935105" y="1876566"/>
                            </a:cubicBezTo>
                            <a:cubicBezTo>
                              <a:pt x="659460" y="1865671"/>
                              <a:pt x="574921" y="1845724"/>
                              <a:pt x="312761" y="1876566"/>
                            </a:cubicBezTo>
                            <a:cubicBezTo>
                              <a:pt x="126796" y="1900225"/>
                              <a:pt x="30351" y="1759091"/>
                              <a:pt x="0" y="1563805"/>
                            </a:cubicBezTo>
                            <a:cubicBezTo>
                              <a:pt x="-17858" y="1349269"/>
                              <a:pt x="23350" y="1257755"/>
                              <a:pt x="0" y="963304"/>
                            </a:cubicBezTo>
                            <a:cubicBezTo>
                              <a:pt x="-23350" y="668853"/>
                              <a:pt x="19740" y="621988"/>
                              <a:pt x="0" y="312761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lIns="0" rIns="0" rtlCol="0" anchor="t" anchorCtr="0"/>
              <a:lstStyle/>
              <a:p>
                <a:pPr marL="0" marR="0" lvl="0" indent="0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3" name="Alternate Process 54">
                <a:extLst>
                  <a:ext uri="{FF2B5EF4-FFF2-40B4-BE49-F238E27FC236}">
                    <a16:creationId xmlns:a16="http://schemas.microsoft.com/office/drawing/2014/main" id="{6B594C35-BF35-EBA2-2F48-74D4897A044D}"/>
                  </a:ext>
                </a:extLst>
              </p:cNvPr>
              <p:cNvSpPr/>
              <p:nvPr/>
            </p:nvSpPr>
            <p:spPr>
              <a:xfrm>
                <a:off x="1199856" y="2055347"/>
                <a:ext cx="2473277" cy="1975577"/>
              </a:xfrm>
              <a:prstGeom prst="flowChartAlternateProcess">
                <a:avLst/>
              </a:prstGeom>
              <a:solidFill>
                <a:srgbClr val="ED7D31"/>
              </a:solidFill>
              <a:ln w="12700" cap="flat" cmpd="sng" algn="ctr">
                <a:solidFill>
                  <a:srgbClr val="DFD5A9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t" anchorCtr="0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Good Faith Estimate (GFE)</a:t>
                </a:r>
              </a:p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Estimated  Date of Service</a:t>
                </a: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Diagnoses/Procedures</a:t>
                </a: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Line items</a:t>
                </a:r>
              </a:p>
              <a:p>
                <a:pPr marL="557213" marR="0" lvl="1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Product/Service</a:t>
                </a:r>
              </a:p>
              <a:p>
                <a:pPr marL="557213" marR="0" lvl="1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Quantity/Price</a:t>
                </a: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Total</a:t>
                </a: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4" name="Alternate Process 55">
                <a:extLst>
                  <a:ext uri="{FF2B5EF4-FFF2-40B4-BE49-F238E27FC236}">
                    <a16:creationId xmlns:a16="http://schemas.microsoft.com/office/drawing/2014/main" id="{E1744A5B-48E2-7D94-E7F6-B17123D8E15A}"/>
                  </a:ext>
                </a:extLst>
              </p:cNvPr>
              <p:cNvSpPr/>
              <p:nvPr/>
            </p:nvSpPr>
            <p:spPr>
              <a:xfrm>
                <a:off x="3779380" y="2227045"/>
                <a:ext cx="1477904" cy="421278"/>
              </a:xfrm>
              <a:prstGeom prst="flowChartAlternateProcess">
                <a:avLst/>
              </a:prstGeom>
              <a:solidFill>
                <a:srgbClr val="DFD5A9">
                  <a:lumMod val="75000"/>
                </a:srgbClr>
              </a:solidFill>
              <a:ln w="12700" cap="flat" cmpd="sng" algn="ctr">
                <a:solidFill>
                  <a:srgbClr val="DFD5A9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PCT Organization (Provider)</a:t>
                </a:r>
              </a:p>
            </p:txBody>
          </p:sp>
          <p:sp>
            <p:nvSpPr>
              <p:cNvPr id="25" name="Alternate Process 56">
                <a:extLst>
                  <a:ext uri="{FF2B5EF4-FFF2-40B4-BE49-F238E27FC236}">
                    <a16:creationId xmlns:a16="http://schemas.microsoft.com/office/drawing/2014/main" id="{B6E938D1-3BAE-57B8-1E8A-BFA82028CDAC}"/>
                  </a:ext>
                </a:extLst>
              </p:cNvPr>
              <p:cNvSpPr/>
              <p:nvPr/>
            </p:nvSpPr>
            <p:spPr>
              <a:xfrm>
                <a:off x="3779380" y="2734399"/>
                <a:ext cx="1476834" cy="431075"/>
              </a:xfrm>
              <a:prstGeom prst="flowChartAlternateProcess">
                <a:avLst/>
              </a:prstGeom>
              <a:solidFill>
                <a:srgbClr val="DFD5A9">
                  <a:lumMod val="75000"/>
                </a:srgbClr>
              </a:solidFill>
              <a:ln w="12700" cap="flat" cmpd="sng" algn="ctr">
                <a:solidFill>
                  <a:srgbClr val="DFD5A9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PCT Practitioner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8BA66B2-A131-B075-E9F2-20415A51B50E}"/>
                </a:ext>
              </a:extLst>
            </p:cNvPr>
            <p:cNvGrpSpPr/>
            <p:nvPr/>
          </p:nvGrpSpPr>
          <p:grpSpPr>
            <a:xfrm>
              <a:off x="631308" y="2555128"/>
              <a:ext cx="3666904" cy="1857494"/>
              <a:chOff x="1053880" y="1891273"/>
              <a:chExt cx="4337302" cy="2227479"/>
            </a:xfrm>
          </p:grpSpPr>
          <p:sp>
            <p:nvSpPr>
              <p:cNvPr id="15" name="Alternate Process 58">
                <a:extLst>
                  <a:ext uri="{FF2B5EF4-FFF2-40B4-BE49-F238E27FC236}">
                    <a16:creationId xmlns:a16="http://schemas.microsoft.com/office/drawing/2014/main" id="{52AA6F32-E081-AC8D-D0F7-A6D49E6651DB}"/>
                  </a:ext>
                </a:extLst>
              </p:cNvPr>
              <p:cNvSpPr/>
              <p:nvPr/>
            </p:nvSpPr>
            <p:spPr>
              <a:xfrm>
                <a:off x="1053880" y="1891273"/>
                <a:ext cx="4337302" cy="2227479"/>
              </a:xfrm>
              <a:prstGeom prst="flowChartAlternateProcess">
                <a:avLst/>
              </a:prstGeom>
              <a:solidFill>
                <a:srgbClr val="DFD5A9">
                  <a:lumMod val="60000"/>
                  <a:lumOff val="40000"/>
                </a:srgbClr>
              </a:solidFill>
              <a:ln w="38100" cap="flat" cmpd="sng" algn="ctr">
                <a:solidFill>
                  <a:srgbClr val="DFD5A9">
                    <a:shade val="50000"/>
                  </a:srgbClr>
                </a:solidFill>
                <a:prstDash val="sysDash"/>
                <a:miter lim="800000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148222"/>
                          <a:gd name="connsiteY0" fmla="*/ 312761 h 1876566"/>
                          <a:gd name="connsiteX1" fmla="*/ 312761 w 4148222"/>
                          <a:gd name="connsiteY1" fmla="*/ 0 h 1876566"/>
                          <a:gd name="connsiteX2" fmla="*/ 935105 w 4148222"/>
                          <a:gd name="connsiteY2" fmla="*/ 0 h 1876566"/>
                          <a:gd name="connsiteX3" fmla="*/ 1416540 w 4148222"/>
                          <a:gd name="connsiteY3" fmla="*/ 0 h 1876566"/>
                          <a:gd name="connsiteX4" fmla="*/ 2003657 w 4148222"/>
                          <a:gd name="connsiteY4" fmla="*/ 0 h 1876566"/>
                          <a:gd name="connsiteX5" fmla="*/ 2520320 w 4148222"/>
                          <a:gd name="connsiteY5" fmla="*/ 0 h 1876566"/>
                          <a:gd name="connsiteX6" fmla="*/ 3142663 w 4148222"/>
                          <a:gd name="connsiteY6" fmla="*/ 0 h 1876566"/>
                          <a:gd name="connsiteX7" fmla="*/ 3835461 w 4148222"/>
                          <a:gd name="connsiteY7" fmla="*/ 0 h 1876566"/>
                          <a:gd name="connsiteX8" fmla="*/ 4148222 w 4148222"/>
                          <a:gd name="connsiteY8" fmla="*/ 312761 h 1876566"/>
                          <a:gd name="connsiteX9" fmla="*/ 4148222 w 4148222"/>
                          <a:gd name="connsiteY9" fmla="*/ 938283 h 1876566"/>
                          <a:gd name="connsiteX10" fmla="*/ 4148222 w 4148222"/>
                          <a:gd name="connsiteY10" fmla="*/ 1563805 h 1876566"/>
                          <a:gd name="connsiteX11" fmla="*/ 3835461 w 4148222"/>
                          <a:gd name="connsiteY11" fmla="*/ 1876566 h 1876566"/>
                          <a:gd name="connsiteX12" fmla="*/ 3177890 w 4148222"/>
                          <a:gd name="connsiteY12" fmla="*/ 1876566 h 1876566"/>
                          <a:gd name="connsiteX13" fmla="*/ 2661228 w 4148222"/>
                          <a:gd name="connsiteY13" fmla="*/ 1876566 h 1876566"/>
                          <a:gd name="connsiteX14" fmla="*/ 2179792 w 4148222"/>
                          <a:gd name="connsiteY14" fmla="*/ 1876566 h 1876566"/>
                          <a:gd name="connsiteX15" fmla="*/ 1663129 w 4148222"/>
                          <a:gd name="connsiteY15" fmla="*/ 1876566 h 1876566"/>
                          <a:gd name="connsiteX16" fmla="*/ 1111240 w 4148222"/>
                          <a:gd name="connsiteY16" fmla="*/ 1876566 h 1876566"/>
                          <a:gd name="connsiteX17" fmla="*/ 312761 w 4148222"/>
                          <a:gd name="connsiteY17" fmla="*/ 1876566 h 1876566"/>
                          <a:gd name="connsiteX18" fmla="*/ 0 w 4148222"/>
                          <a:gd name="connsiteY18" fmla="*/ 1563805 h 1876566"/>
                          <a:gd name="connsiteX19" fmla="*/ 0 w 4148222"/>
                          <a:gd name="connsiteY19" fmla="*/ 913262 h 1876566"/>
                          <a:gd name="connsiteX20" fmla="*/ 0 w 4148222"/>
                          <a:gd name="connsiteY20" fmla="*/ 312761 h 187656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148222" h="1876566" fill="none" extrusionOk="0">
                            <a:moveTo>
                              <a:pt x="0" y="312761"/>
                            </a:moveTo>
                            <a:cubicBezTo>
                              <a:pt x="5447" y="150812"/>
                              <a:pt x="121583" y="9727"/>
                              <a:pt x="312761" y="0"/>
                            </a:cubicBezTo>
                            <a:cubicBezTo>
                              <a:pt x="515762" y="19403"/>
                              <a:pt x="675124" y="17524"/>
                              <a:pt x="935105" y="0"/>
                            </a:cubicBezTo>
                            <a:cubicBezTo>
                              <a:pt x="1195086" y="-17524"/>
                              <a:pt x="1251901" y="13555"/>
                              <a:pt x="1416540" y="0"/>
                            </a:cubicBezTo>
                            <a:cubicBezTo>
                              <a:pt x="1581179" y="-13555"/>
                              <a:pt x="1827054" y="-19825"/>
                              <a:pt x="2003657" y="0"/>
                            </a:cubicBezTo>
                            <a:cubicBezTo>
                              <a:pt x="2180260" y="19825"/>
                              <a:pt x="2401760" y="-5134"/>
                              <a:pt x="2520320" y="0"/>
                            </a:cubicBezTo>
                            <a:cubicBezTo>
                              <a:pt x="2638880" y="5134"/>
                              <a:pt x="2930791" y="-30835"/>
                              <a:pt x="3142663" y="0"/>
                            </a:cubicBezTo>
                            <a:cubicBezTo>
                              <a:pt x="3354535" y="30835"/>
                              <a:pt x="3634367" y="-17717"/>
                              <a:pt x="3835461" y="0"/>
                            </a:cubicBezTo>
                            <a:cubicBezTo>
                              <a:pt x="3996621" y="36082"/>
                              <a:pt x="4143611" y="125506"/>
                              <a:pt x="4148222" y="312761"/>
                            </a:cubicBezTo>
                            <a:cubicBezTo>
                              <a:pt x="4123832" y="532411"/>
                              <a:pt x="4150959" y="723092"/>
                              <a:pt x="4148222" y="938283"/>
                            </a:cubicBezTo>
                            <a:cubicBezTo>
                              <a:pt x="4145485" y="1153474"/>
                              <a:pt x="4130315" y="1328415"/>
                              <a:pt x="4148222" y="1563805"/>
                            </a:cubicBezTo>
                            <a:cubicBezTo>
                              <a:pt x="4140559" y="1740835"/>
                              <a:pt x="4018425" y="1904287"/>
                              <a:pt x="3835461" y="1876566"/>
                            </a:cubicBezTo>
                            <a:cubicBezTo>
                              <a:pt x="3692839" y="1878403"/>
                              <a:pt x="3500945" y="1908911"/>
                              <a:pt x="3177890" y="1876566"/>
                            </a:cubicBezTo>
                            <a:cubicBezTo>
                              <a:pt x="2854835" y="1844221"/>
                              <a:pt x="2873635" y="1850766"/>
                              <a:pt x="2661228" y="1876566"/>
                            </a:cubicBezTo>
                            <a:cubicBezTo>
                              <a:pt x="2448821" y="1902366"/>
                              <a:pt x="2335782" y="1853617"/>
                              <a:pt x="2179792" y="1876566"/>
                            </a:cubicBezTo>
                            <a:cubicBezTo>
                              <a:pt x="2023802" y="1899515"/>
                              <a:pt x="1916795" y="1901333"/>
                              <a:pt x="1663129" y="1876566"/>
                            </a:cubicBezTo>
                            <a:cubicBezTo>
                              <a:pt x="1409463" y="1851799"/>
                              <a:pt x="1316374" y="1879065"/>
                              <a:pt x="1111240" y="1876566"/>
                            </a:cubicBezTo>
                            <a:cubicBezTo>
                              <a:pt x="906106" y="1874067"/>
                              <a:pt x="649230" y="1914853"/>
                              <a:pt x="312761" y="1876566"/>
                            </a:cubicBezTo>
                            <a:cubicBezTo>
                              <a:pt x="127444" y="1889058"/>
                              <a:pt x="27462" y="1742702"/>
                              <a:pt x="0" y="1563805"/>
                            </a:cubicBezTo>
                            <a:cubicBezTo>
                              <a:pt x="23645" y="1429589"/>
                              <a:pt x="26200" y="1122235"/>
                              <a:pt x="0" y="913262"/>
                            </a:cubicBezTo>
                            <a:cubicBezTo>
                              <a:pt x="-26200" y="704289"/>
                              <a:pt x="-11285" y="445648"/>
                              <a:pt x="0" y="312761"/>
                            </a:cubicBezTo>
                            <a:close/>
                          </a:path>
                          <a:path w="4148222" h="1876566" stroke="0" extrusionOk="0">
                            <a:moveTo>
                              <a:pt x="0" y="312761"/>
                            </a:moveTo>
                            <a:cubicBezTo>
                              <a:pt x="-35672" y="118024"/>
                              <a:pt x="118260" y="8170"/>
                              <a:pt x="312761" y="0"/>
                            </a:cubicBezTo>
                            <a:cubicBezTo>
                              <a:pt x="610023" y="-27692"/>
                              <a:pt x="688344" y="10336"/>
                              <a:pt x="970332" y="0"/>
                            </a:cubicBezTo>
                            <a:cubicBezTo>
                              <a:pt x="1252320" y="-10336"/>
                              <a:pt x="1406577" y="-22665"/>
                              <a:pt x="1522221" y="0"/>
                            </a:cubicBezTo>
                            <a:cubicBezTo>
                              <a:pt x="1637865" y="22665"/>
                              <a:pt x="1930372" y="929"/>
                              <a:pt x="2038884" y="0"/>
                            </a:cubicBezTo>
                            <a:cubicBezTo>
                              <a:pt x="2147396" y="-929"/>
                              <a:pt x="2487634" y="19222"/>
                              <a:pt x="2661228" y="0"/>
                            </a:cubicBezTo>
                            <a:cubicBezTo>
                              <a:pt x="2834822" y="-19222"/>
                              <a:pt x="3089860" y="-24136"/>
                              <a:pt x="3213117" y="0"/>
                            </a:cubicBezTo>
                            <a:cubicBezTo>
                              <a:pt x="3336374" y="24136"/>
                              <a:pt x="3554658" y="22469"/>
                              <a:pt x="3835461" y="0"/>
                            </a:cubicBezTo>
                            <a:cubicBezTo>
                              <a:pt x="4004524" y="-34995"/>
                              <a:pt x="4129933" y="165445"/>
                              <a:pt x="4148222" y="312761"/>
                            </a:cubicBezTo>
                            <a:cubicBezTo>
                              <a:pt x="4121221" y="589426"/>
                              <a:pt x="4171625" y="754499"/>
                              <a:pt x="4148222" y="913262"/>
                            </a:cubicBezTo>
                            <a:cubicBezTo>
                              <a:pt x="4124819" y="1072025"/>
                              <a:pt x="4122801" y="1307280"/>
                              <a:pt x="4148222" y="1563805"/>
                            </a:cubicBezTo>
                            <a:cubicBezTo>
                              <a:pt x="4153448" y="1744318"/>
                              <a:pt x="4009302" y="1888039"/>
                              <a:pt x="3835461" y="1876566"/>
                            </a:cubicBezTo>
                            <a:cubicBezTo>
                              <a:pt x="3671403" y="1891255"/>
                              <a:pt x="3576686" y="1871103"/>
                              <a:pt x="3354025" y="1876566"/>
                            </a:cubicBezTo>
                            <a:cubicBezTo>
                              <a:pt x="3131364" y="1882029"/>
                              <a:pt x="2916645" y="1904793"/>
                              <a:pt x="2696455" y="1876566"/>
                            </a:cubicBezTo>
                            <a:cubicBezTo>
                              <a:pt x="2476265" y="1848340"/>
                              <a:pt x="2432046" y="1872658"/>
                              <a:pt x="2179792" y="1876566"/>
                            </a:cubicBezTo>
                            <a:cubicBezTo>
                              <a:pt x="1927538" y="1880474"/>
                              <a:pt x="1732801" y="1902720"/>
                              <a:pt x="1592675" y="1876566"/>
                            </a:cubicBezTo>
                            <a:cubicBezTo>
                              <a:pt x="1452549" y="1850412"/>
                              <a:pt x="1210750" y="1887462"/>
                              <a:pt x="935105" y="1876566"/>
                            </a:cubicBezTo>
                            <a:cubicBezTo>
                              <a:pt x="659460" y="1865671"/>
                              <a:pt x="574921" y="1845724"/>
                              <a:pt x="312761" y="1876566"/>
                            </a:cubicBezTo>
                            <a:cubicBezTo>
                              <a:pt x="126796" y="1900225"/>
                              <a:pt x="30351" y="1759091"/>
                              <a:pt x="0" y="1563805"/>
                            </a:cubicBezTo>
                            <a:cubicBezTo>
                              <a:pt x="-17858" y="1349269"/>
                              <a:pt x="23350" y="1257755"/>
                              <a:pt x="0" y="963304"/>
                            </a:cubicBezTo>
                            <a:cubicBezTo>
                              <a:pt x="-23350" y="668853"/>
                              <a:pt x="19740" y="621988"/>
                              <a:pt x="0" y="312761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lIns="0" rIns="0" rtlCol="0" anchor="t" anchorCtr="0"/>
              <a:lstStyle/>
              <a:p>
                <a:pPr marL="0" marR="0" lvl="0" indent="0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6" name="Alternate Process 59">
                <a:extLst>
                  <a:ext uri="{FF2B5EF4-FFF2-40B4-BE49-F238E27FC236}">
                    <a16:creationId xmlns:a16="http://schemas.microsoft.com/office/drawing/2014/main" id="{21CE868F-DD8D-3C55-8CF0-9EA1750C9D09}"/>
                  </a:ext>
                </a:extLst>
              </p:cNvPr>
              <p:cNvSpPr/>
              <p:nvPr/>
            </p:nvSpPr>
            <p:spPr>
              <a:xfrm>
                <a:off x="1199856" y="2041004"/>
                <a:ext cx="2473277" cy="1940681"/>
              </a:xfrm>
              <a:prstGeom prst="roundRect">
                <a:avLst>
                  <a:gd name="adj" fmla="val 14005"/>
                </a:avLst>
              </a:prstGeom>
              <a:solidFill>
                <a:srgbClr val="D6843C"/>
              </a:solidFill>
              <a:ln w="28575" cap="flat" cmpd="sng" algn="ctr">
                <a:solidFill>
                  <a:srgbClr val="D6843C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 anchorCtr="0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Advanced Explanation of Benefit (AEOB)</a:t>
                </a:r>
                <a:b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</a:br>
                <a:r>
                  <a:rPr kumimoji="0" lang="en-US" sz="788" b="1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ExplanationOfBenefit</a:t>
                </a:r>
                <a:r>
                  <a:rPr kumimoji="0" lang="en-US" sz="788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 Resource</a:t>
                </a:r>
                <a:endPara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  <a:p>
                <a:pPr marL="137160" marR="0" lvl="0" indent="-137160" defTabSz="685748" eaLnBrk="1" fontAlgn="auto" latinLnBrk="0" hangingPunct="1">
                  <a:lnSpc>
                    <a:spcPct val="100000"/>
                  </a:lnSpc>
                  <a:spcBef>
                    <a:spcPts val="45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GFE reference</a:t>
                </a:r>
              </a:p>
              <a:p>
                <a:pPr marL="137160" marR="0" lvl="0" indent="-137160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Line items</a:t>
                </a:r>
              </a:p>
              <a:p>
                <a:pPr marL="411480" marR="0" lvl="1" indent="-137160" defTabSz="685748" eaLnBrk="1" fontAlgn="auto" latinLnBrk="0" hangingPunct="1">
                  <a:lnSpc>
                    <a:spcPct val="100000"/>
                  </a:lnSpc>
                  <a:spcBef>
                    <a:spcPts val="225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Product/Service</a:t>
                </a:r>
              </a:p>
              <a:p>
                <a:pPr marL="411480" marR="0" lvl="1" indent="-137160" defTabSz="685748" eaLnBrk="1" fontAlgn="auto" latinLnBrk="0" hangingPunct="1">
                  <a:lnSpc>
                    <a:spcPct val="100000"/>
                  </a:lnSpc>
                  <a:spcBef>
                    <a:spcPts val="225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Adjudication amounts</a:t>
                </a:r>
              </a:p>
              <a:p>
                <a:pPr marL="411480" marR="0" lvl="1" indent="-137160" defTabSz="685748" eaLnBrk="1" fontAlgn="auto" latinLnBrk="0" hangingPunct="1">
                  <a:lnSpc>
                    <a:spcPct val="100000"/>
                  </a:lnSpc>
                  <a:spcBef>
                    <a:spcPts val="225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Medical </a:t>
                </a:r>
                <a:r>
                  <a:rPr kumimoji="0" lang="en-US" sz="900" b="1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Mgmt</a:t>
                </a:r>
                <a:r>
                  <a: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 </a:t>
                </a:r>
                <a:r>
                  <a:rPr kumimoji="0" lang="en-US" sz="900" b="1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Reqs</a:t>
                </a:r>
                <a:r>
                  <a: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.</a:t>
                </a:r>
              </a:p>
              <a:p>
                <a:pPr marL="137160" marR="0" lvl="0" indent="-137160" defTabSz="685748" eaLnBrk="1" fontAlgn="auto" latinLnBrk="0" hangingPunct="1">
                  <a:lnSpc>
                    <a:spcPct val="100000"/>
                  </a:lnSpc>
                  <a:spcBef>
                    <a:spcPts val="225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Totals</a:t>
                </a:r>
              </a:p>
            </p:txBody>
          </p:sp>
          <p:sp>
            <p:nvSpPr>
              <p:cNvPr id="17" name="Alternate Process 60">
                <a:extLst>
                  <a:ext uri="{FF2B5EF4-FFF2-40B4-BE49-F238E27FC236}">
                    <a16:creationId xmlns:a16="http://schemas.microsoft.com/office/drawing/2014/main" id="{1BB99219-1832-1761-C2F6-66FD9E41F914}"/>
                  </a:ext>
                </a:extLst>
              </p:cNvPr>
              <p:cNvSpPr/>
              <p:nvPr/>
            </p:nvSpPr>
            <p:spPr>
              <a:xfrm>
                <a:off x="3779380" y="2110062"/>
                <a:ext cx="1477904" cy="538262"/>
              </a:xfrm>
              <a:prstGeom prst="roundRect">
                <a:avLst/>
              </a:prstGeom>
              <a:solidFill>
                <a:srgbClr val="A91F24"/>
              </a:solidFill>
              <a:ln w="28575" cap="flat" cmpd="sng" algn="ctr">
                <a:solidFill>
                  <a:srgbClr val="A91F24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PCT Organization (Provider)</a:t>
                </a:r>
              </a:p>
            </p:txBody>
          </p:sp>
          <p:sp>
            <p:nvSpPr>
              <p:cNvPr id="21" name="Alternate Process 61">
                <a:extLst>
                  <a:ext uri="{FF2B5EF4-FFF2-40B4-BE49-F238E27FC236}">
                    <a16:creationId xmlns:a16="http://schemas.microsoft.com/office/drawing/2014/main" id="{ED385C49-B441-F391-C888-482655EE96F6}"/>
                  </a:ext>
                </a:extLst>
              </p:cNvPr>
              <p:cNvSpPr/>
              <p:nvPr/>
            </p:nvSpPr>
            <p:spPr>
              <a:xfrm>
                <a:off x="3779380" y="2734399"/>
                <a:ext cx="1476834" cy="431075"/>
              </a:xfrm>
              <a:prstGeom prst="roundRect">
                <a:avLst/>
              </a:prstGeom>
              <a:solidFill>
                <a:srgbClr val="A91F24"/>
              </a:solidFill>
              <a:ln w="28575" cap="flat" cmpd="sng" algn="ctr">
                <a:solidFill>
                  <a:srgbClr val="A91F24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PCT Practitioner</a:t>
                </a:r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6258C42-E67A-617F-2E96-041275D92FDA}"/>
              </a:ext>
            </a:extLst>
          </p:cNvPr>
          <p:cNvGrpSpPr/>
          <p:nvPr/>
        </p:nvGrpSpPr>
        <p:grpSpPr>
          <a:xfrm>
            <a:off x="5149840" y="1424176"/>
            <a:ext cx="4220921" cy="3264495"/>
            <a:chOff x="244754" y="1189789"/>
            <a:chExt cx="4220921" cy="3264495"/>
          </a:xfrm>
        </p:grpSpPr>
        <p:sp>
          <p:nvSpPr>
            <p:cNvPr id="44" name="Alternate Process 3">
              <a:extLst>
                <a:ext uri="{FF2B5EF4-FFF2-40B4-BE49-F238E27FC236}">
                  <a16:creationId xmlns:a16="http://schemas.microsoft.com/office/drawing/2014/main" id="{6A23B1F6-A057-C050-6855-01EE28FED3F0}"/>
                </a:ext>
              </a:extLst>
            </p:cNvPr>
            <p:cNvSpPr/>
            <p:nvPr/>
          </p:nvSpPr>
          <p:spPr>
            <a:xfrm>
              <a:off x="244754" y="1189789"/>
              <a:ext cx="4220921" cy="3264495"/>
            </a:xfrm>
            <a:prstGeom prst="roundRect">
              <a:avLst>
                <a:gd name="adj" fmla="val 5164"/>
              </a:avLst>
            </a:prstGeom>
            <a:gradFill rotWithShape="1">
              <a:gsLst>
                <a:gs pos="0">
                  <a:srgbClr val="DFD5A9">
                    <a:satMod val="103000"/>
                    <a:lumMod val="102000"/>
                    <a:tint val="94000"/>
                  </a:srgbClr>
                </a:gs>
                <a:gs pos="50000">
                  <a:srgbClr val="DFD5A9">
                    <a:satMod val="110000"/>
                    <a:lumMod val="100000"/>
                    <a:shade val="100000"/>
                  </a:srgbClr>
                </a:gs>
                <a:gs pos="100000">
                  <a:srgbClr val="DFD5A9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ln w="28575" cap="flat" cmpd="sng" algn="ctr">
              <a:solidFill>
                <a:srgbClr val="DFD5A9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t" anchorCtr="0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474749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AEOB Bundle</a:t>
              </a:r>
            </a:p>
          </p:txBody>
        </p:sp>
        <p:sp>
          <p:nvSpPr>
            <p:cNvPr id="45" name="Alternate Process 23">
              <a:extLst>
                <a:ext uri="{FF2B5EF4-FFF2-40B4-BE49-F238E27FC236}">
                  <a16:creationId xmlns:a16="http://schemas.microsoft.com/office/drawing/2014/main" id="{3C1A9B70-FCE1-941D-00BB-E6990B4514F6}"/>
                </a:ext>
              </a:extLst>
            </p:cNvPr>
            <p:cNvSpPr/>
            <p:nvPr/>
          </p:nvSpPr>
          <p:spPr>
            <a:xfrm>
              <a:off x="425231" y="1632373"/>
              <a:ext cx="1146386" cy="418338"/>
            </a:xfrm>
            <a:prstGeom prst="flowChartAlternateProcess">
              <a:avLst/>
            </a:prstGeom>
            <a:solidFill>
              <a:srgbClr val="51657F">
                <a:lumMod val="60000"/>
                <a:lumOff val="40000"/>
              </a:srgbClr>
            </a:solidFill>
            <a:ln w="25400" cap="flat" cmpd="sng" algn="ctr">
              <a:solidFill>
                <a:srgbClr val="2A323A">
                  <a:lumMod val="75000"/>
                  <a:lumOff val="25000"/>
                </a:srgb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</a:rPr>
                <a:t>HRex</a:t>
              </a:r>
              <a:r>
                <a: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</a:rPr>
                <a:t> Patient</a:t>
              </a:r>
            </a:p>
          </p:txBody>
        </p:sp>
        <p:sp>
          <p:nvSpPr>
            <p:cNvPr id="46" name="Alternate Process 27">
              <a:extLst>
                <a:ext uri="{FF2B5EF4-FFF2-40B4-BE49-F238E27FC236}">
                  <a16:creationId xmlns:a16="http://schemas.microsoft.com/office/drawing/2014/main" id="{854006AF-031C-8927-F2B7-D9D7EAFEC76B}"/>
                </a:ext>
              </a:extLst>
            </p:cNvPr>
            <p:cNvSpPr/>
            <p:nvPr/>
          </p:nvSpPr>
          <p:spPr>
            <a:xfrm>
              <a:off x="2951570" y="1640479"/>
              <a:ext cx="1328883" cy="415359"/>
            </a:xfrm>
            <a:prstGeom prst="flowChartAlternateProcess">
              <a:avLst/>
            </a:prstGeom>
            <a:solidFill>
              <a:srgbClr val="51657F">
                <a:lumMod val="60000"/>
                <a:lumOff val="40000"/>
              </a:srgbClr>
            </a:solidFill>
            <a:ln w="25400" cap="flat" cmpd="sng" algn="ctr">
              <a:solidFill>
                <a:srgbClr val="2A323A">
                  <a:lumMod val="75000"/>
                  <a:lumOff val="25000"/>
                </a:srgb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</a:rPr>
                <a:t>PCT Organization</a:t>
              </a:r>
            </a:p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</a:rPr>
                <a:t>(Payer)</a:t>
              </a:r>
            </a:p>
          </p:txBody>
        </p:sp>
        <p:sp>
          <p:nvSpPr>
            <p:cNvPr id="47" name="Alternate Process 30">
              <a:extLst>
                <a:ext uri="{FF2B5EF4-FFF2-40B4-BE49-F238E27FC236}">
                  <a16:creationId xmlns:a16="http://schemas.microsoft.com/office/drawing/2014/main" id="{8AB9B00A-C476-60CF-CD30-37440EA4F019}"/>
                </a:ext>
              </a:extLst>
            </p:cNvPr>
            <p:cNvSpPr/>
            <p:nvPr/>
          </p:nvSpPr>
          <p:spPr>
            <a:xfrm>
              <a:off x="1688401" y="1632373"/>
              <a:ext cx="1146385" cy="415359"/>
            </a:xfrm>
            <a:prstGeom prst="flowChartAlternateProcess">
              <a:avLst/>
            </a:prstGeom>
            <a:solidFill>
              <a:srgbClr val="51657F">
                <a:lumMod val="60000"/>
                <a:lumOff val="40000"/>
              </a:srgbClr>
            </a:solidFill>
            <a:ln w="25400" cap="flat" cmpd="sng" algn="ctr">
              <a:solidFill>
                <a:srgbClr val="2A323A">
                  <a:lumMod val="75000"/>
                  <a:lumOff val="25000"/>
                </a:srgb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</a:rPr>
                <a:t>PCT Coverage</a:t>
              </a:r>
              <a:endParaRPr kumimoji="0" lang="en-US" sz="105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1904F3E-BEC6-1488-6C64-B22F6F4A1087}"/>
                </a:ext>
              </a:extLst>
            </p:cNvPr>
            <p:cNvGrpSpPr/>
            <p:nvPr/>
          </p:nvGrpSpPr>
          <p:grpSpPr>
            <a:xfrm>
              <a:off x="402708" y="2190733"/>
              <a:ext cx="3666904" cy="1857494"/>
              <a:chOff x="1053880" y="1891273"/>
              <a:chExt cx="4337302" cy="2227479"/>
            </a:xfrm>
          </p:grpSpPr>
          <p:sp>
            <p:nvSpPr>
              <p:cNvPr id="59" name="Alternate Process 41">
                <a:extLst>
                  <a:ext uri="{FF2B5EF4-FFF2-40B4-BE49-F238E27FC236}">
                    <a16:creationId xmlns:a16="http://schemas.microsoft.com/office/drawing/2014/main" id="{8921604A-18FE-45A8-C30F-CDBEFB59EC69}"/>
                  </a:ext>
                </a:extLst>
              </p:cNvPr>
              <p:cNvSpPr/>
              <p:nvPr/>
            </p:nvSpPr>
            <p:spPr>
              <a:xfrm>
                <a:off x="1053880" y="1891273"/>
                <a:ext cx="4337302" cy="2227479"/>
              </a:xfrm>
              <a:prstGeom prst="flowChartAlternateProcess">
                <a:avLst/>
              </a:prstGeom>
              <a:solidFill>
                <a:srgbClr val="DFD5A9">
                  <a:lumMod val="60000"/>
                  <a:lumOff val="40000"/>
                </a:srgbClr>
              </a:solidFill>
              <a:ln w="38100" cap="flat" cmpd="sng" algn="ctr">
                <a:solidFill>
                  <a:srgbClr val="DFD5A9">
                    <a:shade val="50000"/>
                  </a:srgbClr>
                </a:solidFill>
                <a:prstDash val="sysDash"/>
                <a:miter lim="800000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148222"/>
                          <a:gd name="connsiteY0" fmla="*/ 312761 h 1876566"/>
                          <a:gd name="connsiteX1" fmla="*/ 312761 w 4148222"/>
                          <a:gd name="connsiteY1" fmla="*/ 0 h 1876566"/>
                          <a:gd name="connsiteX2" fmla="*/ 935105 w 4148222"/>
                          <a:gd name="connsiteY2" fmla="*/ 0 h 1876566"/>
                          <a:gd name="connsiteX3" fmla="*/ 1416540 w 4148222"/>
                          <a:gd name="connsiteY3" fmla="*/ 0 h 1876566"/>
                          <a:gd name="connsiteX4" fmla="*/ 2003657 w 4148222"/>
                          <a:gd name="connsiteY4" fmla="*/ 0 h 1876566"/>
                          <a:gd name="connsiteX5" fmla="*/ 2520320 w 4148222"/>
                          <a:gd name="connsiteY5" fmla="*/ 0 h 1876566"/>
                          <a:gd name="connsiteX6" fmla="*/ 3142663 w 4148222"/>
                          <a:gd name="connsiteY6" fmla="*/ 0 h 1876566"/>
                          <a:gd name="connsiteX7" fmla="*/ 3835461 w 4148222"/>
                          <a:gd name="connsiteY7" fmla="*/ 0 h 1876566"/>
                          <a:gd name="connsiteX8" fmla="*/ 4148222 w 4148222"/>
                          <a:gd name="connsiteY8" fmla="*/ 312761 h 1876566"/>
                          <a:gd name="connsiteX9" fmla="*/ 4148222 w 4148222"/>
                          <a:gd name="connsiteY9" fmla="*/ 938283 h 1876566"/>
                          <a:gd name="connsiteX10" fmla="*/ 4148222 w 4148222"/>
                          <a:gd name="connsiteY10" fmla="*/ 1563805 h 1876566"/>
                          <a:gd name="connsiteX11" fmla="*/ 3835461 w 4148222"/>
                          <a:gd name="connsiteY11" fmla="*/ 1876566 h 1876566"/>
                          <a:gd name="connsiteX12" fmla="*/ 3177890 w 4148222"/>
                          <a:gd name="connsiteY12" fmla="*/ 1876566 h 1876566"/>
                          <a:gd name="connsiteX13" fmla="*/ 2661228 w 4148222"/>
                          <a:gd name="connsiteY13" fmla="*/ 1876566 h 1876566"/>
                          <a:gd name="connsiteX14" fmla="*/ 2179792 w 4148222"/>
                          <a:gd name="connsiteY14" fmla="*/ 1876566 h 1876566"/>
                          <a:gd name="connsiteX15" fmla="*/ 1663129 w 4148222"/>
                          <a:gd name="connsiteY15" fmla="*/ 1876566 h 1876566"/>
                          <a:gd name="connsiteX16" fmla="*/ 1111240 w 4148222"/>
                          <a:gd name="connsiteY16" fmla="*/ 1876566 h 1876566"/>
                          <a:gd name="connsiteX17" fmla="*/ 312761 w 4148222"/>
                          <a:gd name="connsiteY17" fmla="*/ 1876566 h 1876566"/>
                          <a:gd name="connsiteX18" fmla="*/ 0 w 4148222"/>
                          <a:gd name="connsiteY18" fmla="*/ 1563805 h 1876566"/>
                          <a:gd name="connsiteX19" fmla="*/ 0 w 4148222"/>
                          <a:gd name="connsiteY19" fmla="*/ 913262 h 1876566"/>
                          <a:gd name="connsiteX20" fmla="*/ 0 w 4148222"/>
                          <a:gd name="connsiteY20" fmla="*/ 312761 h 187656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148222" h="1876566" fill="none" extrusionOk="0">
                            <a:moveTo>
                              <a:pt x="0" y="312761"/>
                            </a:moveTo>
                            <a:cubicBezTo>
                              <a:pt x="5447" y="150812"/>
                              <a:pt x="121583" y="9727"/>
                              <a:pt x="312761" y="0"/>
                            </a:cubicBezTo>
                            <a:cubicBezTo>
                              <a:pt x="515762" y="19403"/>
                              <a:pt x="675124" y="17524"/>
                              <a:pt x="935105" y="0"/>
                            </a:cubicBezTo>
                            <a:cubicBezTo>
                              <a:pt x="1195086" y="-17524"/>
                              <a:pt x="1251901" y="13555"/>
                              <a:pt x="1416540" y="0"/>
                            </a:cubicBezTo>
                            <a:cubicBezTo>
                              <a:pt x="1581179" y="-13555"/>
                              <a:pt x="1827054" y="-19825"/>
                              <a:pt x="2003657" y="0"/>
                            </a:cubicBezTo>
                            <a:cubicBezTo>
                              <a:pt x="2180260" y="19825"/>
                              <a:pt x="2401760" y="-5134"/>
                              <a:pt x="2520320" y="0"/>
                            </a:cubicBezTo>
                            <a:cubicBezTo>
                              <a:pt x="2638880" y="5134"/>
                              <a:pt x="2930791" y="-30835"/>
                              <a:pt x="3142663" y="0"/>
                            </a:cubicBezTo>
                            <a:cubicBezTo>
                              <a:pt x="3354535" y="30835"/>
                              <a:pt x="3634367" y="-17717"/>
                              <a:pt x="3835461" y="0"/>
                            </a:cubicBezTo>
                            <a:cubicBezTo>
                              <a:pt x="3996621" y="36082"/>
                              <a:pt x="4143611" y="125506"/>
                              <a:pt x="4148222" y="312761"/>
                            </a:cubicBezTo>
                            <a:cubicBezTo>
                              <a:pt x="4123832" y="532411"/>
                              <a:pt x="4150959" y="723092"/>
                              <a:pt x="4148222" y="938283"/>
                            </a:cubicBezTo>
                            <a:cubicBezTo>
                              <a:pt x="4145485" y="1153474"/>
                              <a:pt x="4130315" y="1328415"/>
                              <a:pt x="4148222" y="1563805"/>
                            </a:cubicBezTo>
                            <a:cubicBezTo>
                              <a:pt x="4140559" y="1740835"/>
                              <a:pt x="4018425" y="1904287"/>
                              <a:pt x="3835461" y="1876566"/>
                            </a:cubicBezTo>
                            <a:cubicBezTo>
                              <a:pt x="3692839" y="1878403"/>
                              <a:pt x="3500945" y="1908911"/>
                              <a:pt x="3177890" y="1876566"/>
                            </a:cubicBezTo>
                            <a:cubicBezTo>
                              <a:pt x="2854835" y="1844221"/>
                              <a:pt x="2873635" y="1850766"/>
                              <a:pt x="2661228" y="1876566"/>
                            </a:cubicBezTo>
                            <a:cubicBezTo>
                              <a:pt x="2448821" y="1902366"/>
                              <a:pt x="2335782" y="1853617"/>
                              <a:pt x="2179792" y="1876566"/>
                            </a:cubicBezTo>
                            <a:cubicBezTo>
                              <a:pt x="2023802" y="1899515"/>
                              <a:pt x="1916795" y="1901333"/>
                              <a:pt x="1663129" y="1876566"/>
                            </a:cubicBezTo>
                            <a:cubicBezTo>
                              <a:pt x="1409463" y="1851799"/>
                              <a:pt x="1316374" y="1879065"/>
                              <a:pt x="1111240" y="1876566"/>
                            </a:cubicBezTo>
                            <a:cubicBezTo>
                              <a:pt x="906106" y="1874067"/>
                              <a:pt x="649230" y="1914853"/>
                              <a:pt x="312761" y="1876566"/>
                            </a:cubicBezTo>
                            <a:cubicBezTo>
                              <a:pt x="127444" y="1889058"/>
                              <a:pt x="27462" y="1742702"/>
                              <a:pt x="0" y="1563805"/>
                            </a:cubicBezTo>
                            <a:cubicBezTo>
                              <a:pt x="23645" y="1429589"/>
                              <a:pt x="26200" y="1122235"/>
                              <a:pt x="0" y="913262"/>
                            </a:cubicBezTo>
                            <a:cubicBezTo>
                              <a:pt x="-26200" y="704289"/>
                              <a:pt x="-11285" y="445648"/>
                              <a:pt x="0" y="312761"/>
                            </a:cubicBezTo>
                            <a:close/>
                          </a:path>
                          <a:path w="4148222" h="1876566" stroke="0" extrusionOk="0">
                            <a:moveTo>
                              <a:pt x="0" y="312761"/>
                            </a:moveTo>
                            <a:cubicBezTo>
                              <a:pt x="-35672" y="118024"/>
                              <a:pt x="118260" y="8170"/>
                              <a:pt x="312761" y="0"/>
                            </a:cubicBezTo>
                            <a:cubicBezTo>
                              <a:pt x="610023" y="-27692"/>
                              <a:pt x="688344" y="10336"/>
                              <a:pt x="970332" y="0"/>
                            </a:cubicBezTo>
                            <a:cubicBezTo>
                              <a:pt x="1252320" y="-10336"/>
                              <a:pt x="1406577" y="-22665"/>
                              <a:pt x="1522221" y="0"/>
                            </a:cubicBezTo>
                            <a:cubicBezTo>
                              <a:pt x="1637865" y="22665"/>
                              <a:pt x="1930372" y="929"/>
                              <a:pt x="2038884" y="0"/>
                            </a:cubicBezTo>
                            <a:cubicBezTo>
                              <a:pt x="2147396" y="-929"/>
                              <a:pt x="2487634" y="19222"/>
                              <a:pt x="2661228" y="0"/>
                            </a:cubicBezTo>
                            <a:cubicBezTo>
                              <a:pt x="2834822" y="-19222"/>
                              <a:pt x="3089860" y="-24136"/>
                              <a:pt x="3213117" y="0"/>
                            </a:cubicBezTo>
                            <a:cubicBezTo>
                              <a:pt x="3336374" y="24136"/>
                              <a:pt x="3554658" y="22469"/>
                              <a:pt x="3835461" y="0"/>
                            </a:cubicBezTo>
                            <a:cubicBezTo>
                              <a:pt x="4004524" y="-34995"/>
                              <a:pt x="4129933" y="165445"/>
                              <a:pt x="4148222" y="312761"/>
                            </a:cubicBezTo>
                            <a:cubicBezTo>
                              <a:pt x="4121221" y="589426"/>
                              <a:pt x="4171625" y="754499"/>
                              <a:pt x="4148222" y="913262"/>
                            </a:cubicBezTo>
                            <a:cubicBezTo>
                              <a:pt x="4124819" y="1072025"/>
                              <a:pt x="4122801" y="1307280"/>
                              <a:pt x="4148222" y="1563805"/>
                            </a:cubicBezTo>
                            <a:cubicBezTo>
                              <a:pt x="4153448" y="1744318"/>
                              <a:pt x="4009302" y="1888039"/>
                              <a:pt x="3835461" y="1876566"/>
                            </a:cubicBezTo>
                            <a:cubicBezTo>
                              <a:pt x="3671403" y="1891255"/>
                              <a:pt x="3576686" y="1871103"/>
                              <a:pt x="3354025" y="1876566"/>
                            </a:cubicBezTo>
                            <a:cubicBezTo>
                              <a:pt x="3131364" y="1882029"/>
                              <a:pt x="2916645" y="1904793"/>
                              <a:pt x="2696455" y="1876566"/>
                            </a:cubicBezTo>
                            <a:cubicBezTo>
                              <a:pt x="2476265" y="1848340"/>
                              <a:pt x="2432046" y="1872658"/>
                              <a:pt x="2179792" y="1876566"/>
                            </a:cubicBezTo>
                            <a:cubicBezTo>
                              <a:pt x="1927538" y="1880474"/>
                              <a:pt x="1732801" y="1902720"/>
                              <a:pt x="1592675" y="1876566"/>
                            </a:cubicBezTo>
                            <a:cubicBezTo>
                              <a:pt x="1452549" y="1850412"/>
                              <a:pt x="1210750" y="1887462"/>
                              <a:pt x="935105" y="1876566"/>
                            </a:cubicBezTo>
                            <a:cubicBezTo>
                              <a:pt x="659460" y="1865671"/>
                              <a:pt x="574921" y="1845724"/>
                              <a:pt x="312761" y="1876566"/>
                            </a:cubicBezTo>
                            <a:cubicBezTo>
                              <a:pt x="126796" y="1900225"/>
                              <a:pt x="30351" y="1759091"/>
                              <a:pt x="0" y="1563805"/>
                            </a:cubicBezTo>
                            <a:cubicBezTo>
                              <a:pt x="-17858" y="1349269"/>
                              <a:pt x="23350" y="1257755"/>
                              <a:pt x="0" y="963304"/>
                            </a:cubicBezTo>
                            <a:cubicBezTo>
                              <a:pt x="-23350" y="668853"/>
                              <a:pt x="19740" y="621988"/>
                              <a:pt x="0" y="312761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lIns="0" rIns="0" rtlCol="0" anchor="t" anchorCtr="0"/>
              <a:lstStyle/>
              <a:p>
                <a:pPr marL="0" marR="0" lvl="0" indent="0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</a:endParaRPr>
              </a:p>
            </p:txBody>
          </p:sp>
          <p:sp>
            <p:nvSpPr>
              <p:cNvPr id="60" name="Alternate Process 31">
                <a:extLst>
                  <a:ext uri="{FF2B5EF4-FFF2-40B4-BE49-F238E27FC236}">
                    <a16:creationId xmlns:a16="http://schemas.microsoft.com/office/drawing/2014/main" id="{F6C23A94-FEDB-67D1-5687-5848BED26530}"/>
                  </a:ext>
                </a:extLst>
              </p:cNvPr>
              <p:cNvSpPr/>
              <p:nvPr/>
            </p:nvSpPr>
            <p:spPr>
              <a:xfrm>
                <a:off x="1199856" y="2055347"/>
                <a:ext cx="2473277" cy="1975577"/>
              </a:xfrm>
              <a:prstGeom prst="flowChartAlternateProcess">
                <a:avLst/>
              </a:prstGeom>
              <a:solidFill>
                <a:srgbClr val="ED7D31"/>
              </a:solidFill>
              <a:ln w="12700" cap="flat" cmpd="sng" algn="ctr">
                <a:solidFill>
                  <a:srgbClr val="DFD5A9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t" anchorCtr="0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</a:rPr>
                  <a:t>Good Faith Estimate (GFE)</a:t>
                </a:r>
              </a:p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</a:endParaRP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</a:rPr>
                  <a:t>Estimated  Date of Service</a:t>
                </a: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</a:rPr>
                  <a:t>Diagnoses/Procedures</a:t>
                </a: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</a:rPr>
                  <a:t>Line items</a:t>
                </a:r>
              </a:p>
              <a:p>
                <a:pPr marL="557213" marR="0" lvl="1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</a:rPr>
                  <a:t>Product/Service</a:t>
                </a:r>
              </a:p>
              <a:p>
                <a:pPr marL="557213" marR="0" lvl="1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</a:rPr>
                  <a:t>Quantity/Price</a:t>
                </a: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</a:rPr>
                  <a:t>Total</a:t>
                </a: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</a:endParaRP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</a:endParaRPr>
              </a:p>
            </p:txBody>
          </p:sp>
          <p:sp>
            <p:nvSpPr>
              <p:cNvPr id="61" name="Alternate Process 24">
                <a:extLst>
                  <a:ext uri="{FF2B5EF4-FFF2-40B4-BE49-F238E27FC236}">
                    <a16:creationId xmlns:a16="http://schemas.microsoft.com/office/drawing/2014/main" id="{661D1D2A-FDBB-4625-0F1C-57A2E0585E3A}"/>
                  </a:ext>
                </a:extLst>
              </p:cNvPr>
              <p:cNvSpPr/>
              <p:nvPr/>
            </p:nvSpPr>
            <p:spPr>
              <a:xfrm>
                <a:off x="3779380" y="2227045"/>
                <a:ext cx="1477904" cy="421278"/>
              </a:xfrm>
              <a:prstGeom prst="flowChartAlternateProcess">
                <a:avLst/>
              </a:prstGeom>
              <a:solidFill>
                <a:srgbClr val="DFD5A9">
                  <a:lumMod val="75000"/>
                </a:srgbClr>
              </a:solidFill>
              <a:ln w="12700" cap="flat" cmpd="sng" algn="ctr">
                <a:solidFill>
                  <a:srgbClr val="DFD5A9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</a:rPr>
                  <a:t>PCT Organization (Provider)</a:t>
                </a:r>
              </a:p>
            </p:txBody>
          </p:sp>
          <p:sp>
            <p:nvSpPr>
              <p:cNvPr id="62" name="Alternate Process 29">
                <a:extLst>
                  <a:ext uri="{FF2B5EF4-FFF2-40B4-BE49-F238E27FC236}">
                    <a16:creationId xmlns:a16="http://schemas.microsoft.com/office/drawing/2014/main" id="{70FAF1DD-9F28-2EC4-B02F-3686ECA6EDB8}"/>
                  </a:ext>
                </a:extLst>
              </p:cNvPr>
              <p:cNvSpPr/>
              <p:nvPr/>
            </p:nvSpPr>
            <p:spPr>
              <a:xfrm>
                <a:off x="3779380" y="2734399"/>
                <a:ext cx="1476834" cy="431075"/>
              </a:xfrm>
              <a:prstGeom prst="flowChartAlternateProcess">
                <a:avLst/>
              </a:prstGeom>
              <a:solidFill>
                <a:srgbClr val="DFD5A9">
                  <a:lumMod val="75000"/>
                </a:srgbClr>
              </a:solidFill>
              <a:ln w="12700" cap="flat" cmpd="sng" algn="ctr">
                <a:solidFill>
                  <a:srgbClr val="DFD5A9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</a:rPr>
                  <a:t>PCT Practitioner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80EEFE47-AE91-89CC-D0D7-979AB8479987}"/>
                </a:ext>
              </a:extLst>
            </p:cNvPr>
            <p:cNvGrpSpPr/>
            <p:nvPr/>
          </p:nvGrpSpPr>
          <p:grpSpPr>
            <a:xfrm>
              <a:off x="517008" y="2305033"/>
              <a:ext cx="3666904" cy="1857494"/>
              <a:chOff x="1053880" y="1891273"/>
              <a:chExt cx="4337302" cy="2227479"/>
            </a:xfrm>
          </p:grpSpPr>
          <p:sp>
            <p:nvSpPr>
              <p:cNvPr id="55" name="Alternate Process 52">
                <a:extLst>
                  <a:ext uri="{FF2B5EF4-FFF2-40B4-BE49-F238E27FC236}">
                    <a16:creationId xmlns:a16="http://schemas.microsoft.com/office/drawing/2014/main" id="{20969BF9-37B3-2AD8-2E3D-17CBEC4B14C9}"/>
                  </a:ext>
                </a:extLst>
              </p:cNvPr>
              <p:cNvSpPr/>
              <p:nvPr/>
            </p:nvSpPr>
            <p:spPr>
              <a:xfrm>
                <a:off x="1053880" y="1891273"/>
                <a:ext cx="4337302" cy="2227479"/>
              </a:xfrm>
              <a:prstGeom prst="flowChartAlternateProcess">
                <a:avLst/>
              </a:prstGeom>
              <a:solidFill>
                <a:srgbClr val="DFD5A9">
                  <a:lumMod val="60000"/>
                  <a:lumOff val="40000"/>
                </a:srgbClr>
              </a:solidFill>
              <a:ln w="38100" cap="flat" cmpd="sng" algn="ctr">
                <a:solidFill>
                  <a:srgbClr val="DFD5A9">
                    <a:shade val="50000"/>
                  </a:srgbClr>
                </a:solidFill>
                <a:prstDash val="sysDash"/>
                <a:miter lim="800000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148222"/>
                          <a:gd name="connsiteY0" fmla="*/ 312761 h 1876566"/>
                          <a:gd name="connsiteX1" fmla="*/ 312761 w 4148222"/>
                          <a:gd name="connsiteY1" fmla="*/ 0 h 1876566"/>
                          <a:gd name="connsiteX2" fmla="*/ 935105 w 4148222"/>
                          <a:gd name="connsiteY2" fmla="*/ 0 h 1876566"/>
                          <a:gd name="connsiteX3" fmla="*/ 1416540 w 4148222"/>
                          <a:gd name="connsiteY3" fmla="*/ 0 h 1876566"/>
                          <a:gd name="connsiteX4" fmla="*/ 2003657 w 4148222"/>
                          <a:gd name="connsiteY4" fmla="*/ 0 h 1876566"/>
                          <a:gd name="connsiteX5" fmla="*/ 2520320 w 4148222"/>
                          <a:gd name="connsiteY5" fmla="*/ 0 h 1876566"/>
                          <a:gd name="connsiteX6" fmla="*/ 3142663 w 4148222"/>
                          <a:gd name="connsiteY6" fmla="*/ 0 h 1876566"/>
                          <a:gd name="connsiteX7" fmla="*/ 3835461 w 4148222"/>
                          <a:gd name="connsiteY7" fmla="*/ 0 h 1876566"/>
                          <a:gd name="connsiteX8" fmla="*/ 4148222 w 4148222"/>
                          <a:gd name="connsiteY8" fmla="*/ 312761 h 1876566"/>
                          <a:gd name="connsiteX9" fmla="*/ 4148222 w 4148222"/>
                          <a:gd name="connsiteY9" fmla="*/ 938283 h 1876566"/>
                          <a:gd name="connsiteX10" fmla="*/ 4148222 w 4148222"/>
                          <a:gd name="connsiteY10" fmla="*/ 1563805 h 1876566"/>
                          <a:gd name="connsiteX11" fmla="*/ 3835461 w 4148222"/>
                          <a:gd name="connsiteY11" fmla="*/ 1876566 h 1876566"/>
                          <a:gd name="connsiteX12" fmla="*/ 3177890 w 4148222"/>
                          <a:gd name="connsiteY12" fmla="*/ 1876566 h 1876566"/>
                          <a:gd name="connsiteX13" fmla="*/ 2661228 w 4148222"/>
                          <a:gd name="connsiteY13" fmla="*/ 1876566 h 1876566"/>
                          <a:gd name="connsiteX14" fmla="*/ 2179792 w 4148222"/>
                          <a:gd name="connsiteY14" fmla="*/ 1876566 h 1876566"/>
                          <a:gd name="connsiteX15" fmla="*/ 1663129 w 4148222"/>
                          <a:gd name="connsiteY15" fmla="*/ 1876566 h 1876566"/>
                          <a:gd name="connsiteX16" fmla="*/ 1111240 w 4148222"/>
                          <a:gd name="connsiteY16" fmla="*/ 1876566 h 1876566"/>
                          <a:gd name="connsiteX17" fmla="*/ 312761 w 4148222"/>
                          <a:gd name="connsiteY17" fmla="*/ 1876566 h 1876566"/>
                          <a:gd name="connsiteX18" fmla="*/ 0 w 4148222"/>
                          <a:gd name="connsiteY18" fmla="*/ 1563805 h 1876566"/>
                          <a:gd name="connsiteX19" fmla="*/ 0 w 4148222"/>
                          <a:gd name="connsiteY19" fmla="*/ 913262 h 1876566"/>
                          <a:gd name="connsiteX20" fmla="*/ 0 w 4148222"/>
                          <a:gd name="connsiteY20" fmla="*/ 312761 h 187656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148222" h="1876566" fill="none" extrusionOk="0">
                            <a:moveTo>
                              <a:pt x="0" y="312761"/>
                            </a:moveTo>
                            <a:cubicBezTo>
                              <a:pt x="5447" y="150812"/>
                              <a:pt x="121583" y="9727"/>
                              <a:pt x="312761" y="0"/>
                            </a:cubicBezTo>
                            <a:cubicBezTo>
                              <a:pt x="515762" y="19403"/>
                              <a:pt x="675124" y="17524"/>
                              <a:pt x="935105" y="0"/>
                            </a:cubicBezTo>
                            <a:cubicBezTo>
                              <a:pt x="1195086" y="-17524"/>
                              <a:pt x="1251901" y="13555"/>
                              <a:pt x="1416540" y="0"/>
                            </a:cubicBezTo>
                            <a:cubicBezTo>
                              <a:pt x="1581179" y="-13555"/>
                              <a:pt x="1827054" y="-19825"/>
                              <a:pt x="2003657" y="0"/>
                            </a:cubicBezTo>
                            <a:cubicBezTo>
                              <a:pt x="2180260" y="19825"/>
                              <a:pt x="2401760" y="-5134"/>
                              <a:pt x="2520320" y="0"/>
                            </a:cubicBezTo>
                            <a:cubicBezTo>
                              <a:pt x="2638880" y="5134"/>
                              <a:pt x="2930791" y="-30835"/>
                              <a:pt x="3142663" y="0"/>
                            </a:cubicBezTo>
                            <a:cubicBezTo>
                              <a:pt x="3354535" y="30835"/>
                              <a:pt x="3634367" y="-17717"/>
                              <a:pt x="3835461" y="0"/>
                            </a:cubicBezTo>
                            <a:cubicBezTo>
                              <a:pt x="3996621" y="36082"/>
                              <a:pt x="4143611" y="125506"/>
                              <a:pt x="4148222" y="312761"/>
                            </a:cubicBezTo>
                            <a:cubicBezTo>
                              <a:pt x="4123832" y="532411"/>
                              <a:pt x="4150959" y="723092"/>
                              <a:pt x="4148222" y="938283"/>
                            </a:cubicBezTo>
                            <a:cubicBezTo>
                              <a:pt x="4145485" y="1153474"/>
                              <a:pt x="4130315" y="1328415"/>
                              <a:pt x="4148222" y="1563805"/>
                            </a:cubicBezTo>
                            <a:cubicBezTo>
                              <a:pt x="4140559" y="1740835"/>
                              <a:pt x="4018425" y="1904287"/>
                              <a:pt x="3835461" y="1876566"/>
                            </a:cubicBezTo>
                            <a:cubicBezTo>
                              <a:pt x="3692839" y="1878403"/>
                              <a:pt x="3500945" y="1908911"/>
                              <a:pt x="3177890" y="1876566"/>
                            </a:cubicBezTo>
                            <a:cubicBezTo>
                              <a:pt x="2854835" y="1844221"/>
                              <a:pt x="2873635" y="1850766"/>
                              <a:pt x="2661228" y="1876566"/>
                            </a:cubicBezTo>
                            <a:cubicBezTo>
                              <a:pt x="2448821" y="1902366"/>
                              <a:pt x="2335782" y="1853617"/>
                              <a:pt x="2179792" y="1876566"/>
                            </a:cubicBezTo>
                            <a:cubicBezTo>
                              <a:pt x="2023802" y="1899515"/>
                              <a:pt x="1916795" y="1901333"/>
                              <a:pt x="1663129" y="1876566"/>
                            </a:cubicBezTo>
                            <a:cubicBezTo>
                              <a:pt x="1409463" y="1851799"/>
                              <a:pt x="1316374" y="1879065"/>
                              <a:pt x="1111240" y="1876566"/>
                            </a:cubicBezTo>
                            <a:cubicBezTo>
                              <a:pt x="906106" y="1874067"/>
                              <a:pt x="649230" y="1914853"/>
                              <a:pt x="312761" y="1876566"/>
                            </a:cubicBezTo>
                            <a:cubicBezTo>
                              <a:pt x="127444" y="1889058"/>
                              <a:pt x="27462" y="1742702"/>
                              <a:pt x="0" y="1563805"/>
                            </a:cubicBezTo>
                            <a:cubicBezTo>
                              <a:pt x="23645" y="1429589"/>
                              <a:pt x="26200" y="1122235"/>
                              <a:pt x="0" y="913262"/>
                            </a:cubicBezTo>
                            <a:cubicBezTo>
                              <a:pt x="-26200" y="704289"/>
                              <a:pt x="-11285" y="445648"/>
                              <a:pt x="0" y="312761"/>
                            </a:cubicBezTo>
                            <a:close/>
                          </a:path>
                          <a:path w="4148222" h="1876566" stroke="0" extrusionOk="0">
                            <a:moveTo>
                              <a:pt x="0" y="312761"/>
                            </a:moveTo>
                            <a:cubicBezTo>
                              <a:pt x="-35672" y="118024"/>
                              <a:pt x="118260" y="8170"/>
                              <a:pt x="312761" y="0"/>
                            </a:cubicBezTo>
                            <a:cubicBezTo>
                              <a:pt x="610023" y="-27692"/>
                              <a:pt x="688344" y="10336"/>
                              <a:pt x="970332" y="0"/>
                            </a:cubicBezTo>
                            <a:cubicBezTo>
                              <a:pt x="1252320" y="-10336"/>
                              <a:pt x="1406577" y="-22665"/>
                              <a:pt x="1522221" y="0"/>
                            </a:cubicBezTo>
                            <a:cubicBezTo>
                              <a:pt x="1637865" y="22665"/>
                              <a:pt x="1930372" y="929"/>
                              <a:pt x="2038884" y="0"/>
                            </a:cubicBezTo>
                            <a:cubicBezTo>
                              <a:pt x="2147396" y="-929"/>
                              <a:pt x="2487634" y="19222"/>
                              <a:pt x="2661228" y="0"/>
                            </a:cubicBezTo>
                            <a:cubicBezTo>
                              <a:pt x="2834822" y="-19222"/>
                              <a:pt x="3089860" y="-24136"/>
                              <a:pt x="3213117" y="0"/>
                            </a:cubicBezTo>
                            <a:cubicBezTo>
                              <a:pt x="3336374" y="24136"/>
                              <a:pt x="3554658" y="22469"/>
                              <a:pt x="3835461" y="0"/>
                            </a:cubicBezTo>
                            <a:cubicBezTo>
                              <a:pt x="4004524" y="-34995"/>
                              <a:pt x="4129933" y="165445"/>
                              <a:pt x="4148222" y="312761"/>
                            </a:cubicBezTo>
                            <a:cubicBezTo>
                              <a:pt x="4121221" y="589426"/>
                              <a:pt x="4171625" y="754499"/>
                              <a:pt x="4148222" y="913262"/>
                            </a:cubicBezTo>
                            <a:cubicBezTo>
                              <a:pt x="4124819" y="1072025"/>
                              <a:pt x="4122801" y="1307280"/>
                              <a:pt x="4148222" y="1563805"/>
                            </a:cubicBezTo>
                            <a:cubicBezTo>
                              <a:pt x="4153448" y="1744318"/>
                              <a:pt x="4009302" y="1888039"/>
                              <a:pt x="3835461" y="1876566"/>
                            </a:cubicBezTo>
                            <a:cubicBezTo>
                              <a:pt x="3671403" y="1891255"/>
                              <a:pt x="3576686" y="1871103"/>
                              <a:pt x="3354025" y="1876566"/>
                            </a:cubicBezTo>
                            <a:cubicBezTo>
                              <a:pt x="3131364" y="1882029"/>
                              <a:pt x="2916645" y="1904793"/>
                              <a:pt x="2696455" y="1876566"/>
                            </a:cubicBezTo>
                            <a:cubicBezTo>
                              <a:pt x="2476265" y="1848340"/>
                              <a:pt x="2432046" y="1872658"/>
                              <a:pt x="2179792" y="1876566"/>
                            </a:cubicBezTo>
                            <a:cubicBezTo>
                              <a:pt x="1927538" y="1880474"/>
                              <a:pt x="1732801" y="1902720"/>
                              <a:pt x="1592675" y="1876566"/>
                            </a:cubicBezTo>
                            <a:cubicBezTo>
                              <a:pt x="1452549" y="1850412"/>
                              <a:pt x="1210750" y="1887462"/>
                              <a:pt x="935105" y="1876566"/>
                            </a:cubicBezTo>
                            <a:cubicBezTo>
                              <a:pt x="659460" y="1865671"/>
                              <a:pt x="574921" y="1845724"/>
                              <a:pt x="312761" y="1876566"/>
                            </a:cubicBezTo>
                            <a:cubicBezTo>
                              <a:pt x="126796" y="1900225"/>
                              <a:pt x="30351" y="1759091"/>
                              <a:pt x="0" y="1563805"/>
                            </a:cubicBezTo>
                            <a:cubicBezTo>
                              <a:pt x="-17858" y="1349269"/>
                              <a:pt x="23350" y="1257755"/>
                              <a:pt x="0" y="963304"/>
                            </a:cubicBezTo>
                            <a:cubicBezTo>
                              <a:pt x="-23350" y="668853"/>
                              <a:pt x="19740" y="621988"/>
                              <a:pt x="0" y="312761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lIns="0" rIns="0" rtlCol="0" anchor="t" anchorCtr="0"/>
              <a:lstStyle/>
              <a:p>
                <a:pPr marL="0" marR="0" lvl="0" indent="0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</a:endParaRPr>
              </a:p>
            </p:txBody>
          </p:sp>
          <p:sp>
            <p:nvSpPr>
              <p:cNvPr id="56" name="Alternate Process 54">
                <a:extLst>
                  <a:ext uri="{FF2B5EF4-FFF2-40B4-BE49-F238E27FC236}">
                    <a16:creationId xmlns:a16="http://schemas.microsoft.com/office/drawing/2014/main" id="{E27B1335-E41C-ABE6-7EBF-AEA5D647A4D3}"/>
                  </a:ext>
                </a:extLst>
              </p:cNvPr>
              <p:cNvSpPr/>
              <p:nvPr/>
            </p:nvSpPr>
            <p:spPr>
              <a:xfrm>
                <a:off x="1199856" y="2055347"/>
                <a:ext cx="2473277" cy="1975577"/>
              </a:xfrm>
              <a:prstGeom prst="flowChartAlternateProcess">
                <a:avLst/>
              </a:prstGeom>
              <a:solidFill>
                <a:srgbClr val="ED7D31"/>
              </a:solidFill>
              <a:ln w="12700" cap="flat" cmpd="sng" algn="ctr">
                <a:solidFill>
                  <a:srgbClr val="DFD5A9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t" anchorCtr="0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</a:rPr>
                  <a:t>Good Faith Estimate (GFE)</a:t>
                </a:r>
              </a:p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</a:endParaRP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</a:rPr>
                  <a:t>Estimated  Date of Service</a:t>
                </a: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</a:rPr>
                  <a:t>Diagnoses/Procedures</a:t>
                </a: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</a:rPr>
                  <a:t>Line items</a:t>
                </a:r>
              </a:p>
              <a:p>
                <a:pPr marL="557213" marR="0" lvl="1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</a:rPr>
                  <a:t>Product/Service</a:t>
                </a:r>
              </a:p>
              <a:p>
                <a:pPr marL="557213" marR="0" lvl="1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</a:rPr>
                  <a:t>Quantity/Price</a:t>
                </a: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</a:rPr>
                  <a:t>Total</a:t>
                </a: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</a:endParaRP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</a:endParaRPr>
              </a:p>
            </p:txBody>
          </p:sp>
          <p:sp>
            <p:nvSpPr>
              <p:cNvPr id="57" name="Alternate Process 55">
                <a:extLst>
                  <a:ext uri="{FF2B5EF4-FFF2-40B4-BE49-F238E27FC236}">
                    <a16:creationId xmlns:a16="http://schemas.microsoft.com/office/drawing/2014/main" id="{4B9DE0C4-5D2E-AB3E-A685-1C9F2E1A86E8}"/>
                  </a:ext>
                </a:extLst>
              </p:cNvPr>
              <p:cNvSpPr/>
              <p:nvPr/>
            </p:nvSpPr>
            <p:spPr>
              <a:xfrm>
                <a:off x="3779380" y="2227045"/>
                <a:ext cx="1477904" cy="421278"/>
              </a:xfrm>
              <a:prstGeom prst="flowChartAlternateProcess">
                <a:avLst/>
              </a:prstGeom>
              <a:solidFill>
                <a:srgbClr val="DFD5A9">
                  <a:lumMod val="75000"/>
                </a:srgbClr>
              </a:solidFill>
              <a:ln w="12700" cap="flat" cmpd="sng" algn="ctr">
                <a:solidFill>
                  <a:srgbClr val="DFD5A9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</a:rPr>
                  <a:t>PCT Organization (Provider)</a:t>
                </a:r>
              </a:p>
            </p:txBody>
          </p:sp>
          <p:sp>
            <p:nvSpPr>
              <p:cNvPr id="58" name="Alternate Process 56">
                <a:extLst>
                  <a:ext uri="{FF2B5EF4-FFF2-40B4-BE49-F238E27FC236}">
                    <a16:creationId xmlns:a16="http://schemas.microsoft.com/office/drawing/2014/main" id="{E1E2ADF3-67A7-7AB6-2EF2-62B74A8A0C4F}"/>
                  </a:ext>
                </a:extLst>
              </p:cNvPr>
              <p:cNvSpPr/>
              <p:nvPr/>
            </p:nvSpPr>
            <p:spPr>
              <a:xfrm>
                <a:off x="3779380" y="2734399"/>
                <a:ext cx="1476834" cy="431075"/>
              </a:xfrm>
              <a:prstGeom prst="flowChartAlternateProcess">
                <a:avLst/>
              </a:prstGeom>
              <a:solidFill>
                <a:srgbClr val="DFD5A9">
                  <a:lumMod val="75000"/>
                </a:srgbClr>
              </a:solidFill>
              <a:ln w="12700" cap="flat" cmpd="sng" algn="ctr">
                <a:solidFill>
                  <a:srgbClr val="DFD5A9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</a:rPr>
                  <a:t>PCT Practitioner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7079C92A-DFA3-B5BD-BC7A-10905019CEDB}"/>
                </a:ext>
              </a:extLst>
            </p:cNvPr>
            <p:cNvGrpSpPr/>
            <p:nvPr/>
          </p:nvGrpSpPr>
          <p:grpSpPr>
            <a:xfrm>
              <a:off x="631308" y="2419333"/>
              <a:ext cx="3666904" cy="1857494"/>
              <a:chOff x="1053880" y="1891273"/>
              <a:chExt cx="4337302" cy="2227479"/>
            </a:xfrm>
          </p:grpSpPr>
          <p:sp>
            <p:nvSpPr>
              <p:cNvPr id="51" name="Alternate Process 58">
                <a:extLst>
                  <a:ext uri="{FF2B5EF4-FFF2-40B4-BE49-F238E27FC236}">
                    <a16:creationId xmlns:a16="http://schemas.microsoft.com/office/drawing/2014/main" id="{2716E998-A69F-FAAE-5174-C86EB0440A9C}"/>
                  </a:ext>
                </a:extLst>
              </p:cNvPr>
              <p:cNvSpPr/>
              <p:nvPr/>
            </p:nvSpPr>
            <p:spPr>
              <a:xfrm>
                <a:off x="1053880" y="1891273"/>
                <a:ext cx="4337302" cy="2227479"/>
              </a:xfrm>
              <a:prstGeom prst="flowChartAlternateProcess">
                <a:avLst/>
              </a:prstGeom>
              <a:solidFill>
                <a:srgbClr val="DFD5A9">
                  <a:lumMod val="60000"/>
                  <a:lumOff val="40000"/>
                </a:srgbClr>
              </a:solidFill>
              <a:ln w="38100" cap="flat" cmpd="sng" algn="ctr">
                <a:solidFill>
                  <a:srgbClr val="DFD5A9">
                    <a:shade val="50000"/>
                  </a:srgbClr>
                </a:solidFill>
                <a:prstDash val="sysDash"/>
                <a:miter lim="800000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148222"/>
                          <a:gd name="connsiteY0" fmla="*/ 312761 h 1876566"/>
                          <a:gd name="connsiteX1" fmla="*/ 312761 w 4148222"/>
                          <a:gd name="connsiteY1" fmla="*/ 0 h 1876566"/>
                          <a:gd name="connsiteX2" fmla="*/ 935105 w 4148222"/>
                          <a:gd name="connsiteY2" fmla="*/ 0 h 1876566"/>
                          <a:gd name="connsiteX3" fmla="*/ 1416540 w 4148222"/>
                          <a:gd name="connsiteY3" fmla="*/ 0 h 1876566"/>
                          <a:gd name="connsiteX4" fmla="*/ 2003657 w 4148222"/>
                          <a:gd name="connsiteY4" fmla="*/ 0 h 1876566"/>
                          <a:gd name="connsiteX5" fmla="*/ 2520320 w 4148222"/>
                          <a:gd name="connsiteY5" fmla="*/ 0 h 1876566"/>
                          <a:gd name="connsiteX6" fmla="*/ 3142663 w 4148222"/>
                          <a:gd name="connsiteY6" fmla="*/ 0 h 1876566"/>
                          <a:gd name="connsiteX7" fmla="*/ 3835461 w 4148222"/>
                          <a:gd name="connsiteY7" fmla="*/ 0 h 1876566"/>
                          <a:gd name="connsiteX8" fmla="*/ 4148222 w 4148222"/>
                          <a:gd name="connsiteY8" fmla="*/ 312761 h 1876566"/>
                          <a:gd name="connsiteX9" fmla="*/ 4148222 w 4148222"/>
                          <a:gd name="connsiteY9" fmla="*/ 938283 h 1876566"/>
                          <a:gd name="connsiteX10" fmla="*/ 4148222 w 4148222"/>
                          <a:gd name="connsiteY10" fmla="*/ 1563805 h 1876566"/>
                          <a:gd name="connsiteX11" fmla="*/ 3835461 w 4148222"/>
                          <a:gd name="connsiteY11" fmla="*/ 1876566 h 1876566"/>
                          <a:gd name="connsiteX12" fmla="*/ 3177890 w 4148222"/>
                          <a:gd name="connsiteY12" fmla="*/ 1876566 h 1876566"/>
                          <a:gd name="connsiteX13" fmla="*/ 2661228 w 4148222"/>
                          <a:gd name="connsiteY13" fmla="*/ 1876566 h 1876566"/>
                          <a:gd name="connsiteX14" fmla="*/ 2179792 w 4148222"/>
                          <a:gd name="connsiteY14" fmla="*/ 1876566 h 1876566"/>
                          <a:gd name="connsiteX15" fmla="*/ 1663129 w 4148222"/>
                          <a:gd name="connsiteY15" fmla="*/ 1876566 h 1876566"/>
                          <a:gd name="connsiteX16" fmla="*/ 1111240 w 4148222"/>
                          <a:gd name="connsiteY16" fmla="*/ 1876566 h 1876566"/>
                          <a:gd name="connsiteX17" fmla="*/ 312761 w 4148222"/>
                          <a:gd name="connsiteY17" fmla="*/ 1876566 h 1876566"/>
                          <a:gd name="connsiteX18" fmla="*/ 0 w 4148222"/>
                          <a:gd name="connsiteY18" fmla="*/ 1563805 h 1876566"/>
                          <a:gd name="connsiteX19" fmla="*/ 0 w 4148222"/>
                          <a:gd name="connsiteY19" fmla="*/ 913262 h 1876566"/>
                          <a:gd name="connsiteX20" fmla="*/ 0 w 4148222"/>
                          <a:gd name="connsiteY20" fmla="*/ 312761 h 187656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148222" h="1876566" fill="none" extrusionOk="0">
                            <a:moveTo>
                              <a:pt x="0" y="312761"/>
                            </a:moveTo>
                            <a:cubicBezTo>
                              <a:pt x="5447" y="150812"/>
                              <a:pt x="121583" y="9727"/>
                              <a:pt x="312761" y="0"/>
                            </a:cubicBezTo>
                            <a:cubicBezTo>
                              <a:pt x="515762" y="19403"/>
                              <a:pt x="675124" y="17524"/>
                              <a:pt x="935105" y="0"/>
                            </a:cubicBezTo>
                            <a:cubicBezTo>
                              <a:pt x="1195086" y="-17524"/>
                              <a:pt x="1251901" y="13555"/>
                              <a:pt x="1416540" y="0"/>
                            </a:cubicBezTo>
                            <a:cubicBezTo>
                              <a:pt x="1581179" y="-13555"/>
                              <a:pt x="1827054" y="-19825"/>
                              <a:pt x="2003657" y="0"/>
                            </a:cubicBezTo>
                            <a:cubicBezTo>
                              <a:pt x="2180260" y="19825"/>
                              <a:pt x="2401760" y="-5134"/>
                              <a:pt x="2520320" y="0"/>
                            </a:cubicBezTo>
                            <a:cubicBezTo>
                              <a:pt x="2638880" y="5134"/>
                              <a:pt x="2930791" y="-30835"/>
                              <a:pt x="3142663" y="0"/>
                            </a:cubicBezTo>
                            <a:cubicBezTo>
                              <a:pt x="3354535" y="30835"/>
                              <a:pt x="3634367" y="-17717"/>
                              <a:pt x="3835461" y="0"/>
                            </a:cubicBezTo>
                            <a:cubicBezTo>
                              <a:pt x="3996621" y="36082"/>
                              <a:pt x="4143611" y="125506"/>
                              <a:pt x="4148222" y="312761"/>
                            </a:cubicBezTo>
                            <a:cubicBezTo>
                              <a:pt x="4123832" y="532411"/>
                              <a:pt x="4150959" y="723092"/>
                              <a:pt x="4148222" y="938283"/>
                            </a:cubicBezTo>
                            <a:cubicBezTo>
                              <a:pt x="4145485" y="1153474"/>
                              <a:pt x="4130315" y="1328415"/>
                              <a:pt x="4148222" y="1563805"/>
                            </a:cubicBezTo>
                            <a:cubicBezTo>
                              <a:pt x="4140559" y="1740835"/>
                              <a:pt x="4018425" y="1904287"/>
                              <a:pt x="3835461" y="1876566"/>
                            </a:cubicBezTo>
                            <a:cubicBezTo>
                              <a:pt x="3692839" y="1878403"/>
                              <a:pt x="3500945" y="1908911"/>
                              <a:pt x="3177890" y="1876566"/>
                            </a:cubicBezTo>
                            <a:cubicBezTo>
                              <a:pt x="2854835" y="1844221"/>
                              <a:pt x="2873635" y="1850766"/>
                              <a:pt x="2661228" y="1876566"/>
                            </a:cubicBezTo>
                            <a:cubicBezTo>
                              <a:pt x="2448821" y="1902366"/>
                              <a:pt x="2335782" y="1853617"/>
                              <a:pt x="2179792" y="1876566"/>
                            </a:cubicBezTo>
                            <a:cubicBezTo>
                              <a:pt x="2023802" y="1899515"/>
                              <a:pt x="1916795" y="1901333"/>
                              <a:pt x="1663129" y="1876566"/>
                            </a:cubicBezTo>
                            <a:cubicBezTo>
                              <a:pt x="1409463" y="1851799"/>
                              <a:pt x="1316374" y="1879065"/>
                              <a:pt x="1111240" y="1876566"/>
                            </a:cubicBezTo>
                            <a:cubicBezTo>
                              <a:pt x="906106" y="1874067"/>
                              <a:pt x="649230" y="1914853"/>
                              <a:pt x="312761" y="1876566"/>
                            </a:cubicBezTo>
                            <a:cubicBezTo>
                              <a:pt x="127444" y="1889058"/>
                              <a:pt x="27462" y="1742702"/>
                              <a:pt x="0" y="1563805"/>
                            </a:cubicBezTo>
                            <a:cubicBezTo>
                              <a:pt x="23645" y="1429589"/>
                              <a:pt x="26200" y="1122235"/>
                              <a:pt x="0" y="913262"/>
                            </a:cubicBezTo>
                            <a:cubicBezTo>
                              <a:pt x="-26200" y="704289"/>
                              <a:pt x="-11285" y="445648"/>
                              <a:pt x="0" y="312761"/>
                            </a:cubicBezTo>
                            <a:close/>
                          </a:path>
                          <a:path w="4148222" h="1876566" stroke="0" extrusionOk="0">
                            <a:moveTo>
                              <a:pt x="0" y="312761"/>
                            </a:moveTo>
                            <a:cubicBezTo>
                              <a:pt x="-35672" y="118024"/>
                              <a:pt x="118260" y="8170"/>
                              <a:pt x="312761" y="0"/>
                            </a:cubicBezTo>
                            <a:cubicBezTo>
                              <a:pt x="610023" y="-27692"/>
                              <a:pt x="688344" y="10336"/>
                              <a:pt x="970332" y="0"/>
                            </a:cubicBezTo>
                            <a:cubicBezTo>
                              <a:pt x="1252320" y="-10336"/>
                              <a:pt x="1406577" y="-22665"/>
                              <a:pt x="1522221" y="0"/>
                            </a:cubicBezTo>
                            <a:cubicBezTo>
                              <a:pt x="1637865" y="22665"/>
                              <a:pt x="1930372" y="929"/>
                              <a:pt x="2038884" y="0"/>
                            </a:cubicBezTo>
                            <a:cubicBezTo>
                              <a:pt x="2147396" y="-929"/>
                              <a:pt x="2487634" y="19222"/>
                              <a:pt x="2661228" y="0"/>
                            </a:cubicBezTo>
                            <a:cubicBezTo>
                              <a:pt x="2834822" y="-19222"/>
                              <a:pt x="3089860" y="-24136"/>
                              <a:pt x="3213117" y="0"/>
                            </a:cubicBezTo>
                            <a:cubicBezTo>
                              <a:pt x="3336374" y="24136"/>
                              <a:pt x="3554658" y="22469"/>
                              <a:pt x="3835461" y="0"/>
                            </a:cubicBezTo>
                            <a:cubicBezTo>
                              <a:pt x="4004524" y="-34995"/>
                              <a:pt x="4129933" y="165445"/>
                              <a:pt x="4148222" y="312761"/>
                            </a:cubicBezTo>
                            <a:cubicBezTo>
                              <a:pt x="4121221" y="589426"/>
                              <a:pt x="4171625" y="754499"/>
                              <a:pt x="4148222" y="913262"/>
                            </a:cubicBezTo>
                            <a:cubicBezTo>
                              <a:pt x="4124819" y="1072025"/>
                              <a:pt x="4122801" y="1307280"/>
                              <a:pt x="4148222" y="1563805"/>
                            </a:cubicBezTo>
                            <a:cubicBezTo>
                              <a:pt x="4153448" y="1744318"/>
                              <a:pt x="4009302" y="1888039"/>
                              <a:pt x="3835461" y="1876566"/>
                            </a:cubicBezTo>
                            <a:cubicBezTo>
                              <a:pt x="3671403" y="1891255"/>
                              <a:pt x="3576686" y="1871103"/>
                              <a:pt x="3354025" y="1876566"/>
                            </a:cubicBezTo>
                            <a:cubicBezTo>
                              <a:pt x="3131364" y="1882029"/>
                              <a:pt x="2916645" y="1904793"/>
                              <a:pt x="2696455" y="1876566"/>
                            </a:cubicBezTo>
                            <a:cubicBezTo>
                              <a:pt x="2476265" y="1848340"/>
                              <a:pt x="2432046" y="1872658"/>
                              <a:pt x="2179792" y="1876566"/>
                            </a:cubicBezTo>
                            <a:cubicBezTo>
                              <a:pt x="1927538" y="1880474"/>
                              <a:pt x="1732801" y="1902720"/>
                              <a:pt x="1592675" y="1876566"/>
                            </a:cubicBezTo>
                            <a:cubicBezTo>
                              <a:pt x="1452549" y="1850412"/>
                              <a:pt x="1210750" y="1887462"/>
                              <a:pt x="935105" y="1876566"/>
                            </a:cubicBezTo>
                            <a:cubicBezTo>
                              <a:pt x="659460" y="1865671"/>
                              <a:pt x="574921" y="1845724"/>
                              <a:pt x="312761" y="1876566"/>
                            </a:cubicBezTo>
                            <a:cubicBezTo>
                              <a:pt x="126796" y="1900225"/>
                              <a:pt x="30351" y="1759091"/>
                              <a:pt x="0" y="1563805"/>
                            </a:cubicBezTo>
                            <a:cubicBezTo>
                              <a:pt x="-17858" y="1349269"/>
                              <a:pt x="23350" y="1257755"/>
                              <a:pt x="0" y="963304"/>
                            </a:cubicBezTo>
                            <a:cubicBezTo>
                              <a:pt x="-23350" y="668853"/>
                              <a:pt x="19740" y="621988"/>
                              <a:pt x="0" y="312761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lIns="0" rIns="0" rtlCol="0" anchor="t" anchorCtr="0"/>
              <a:lstStyle/>
              <a:p>
                <a:pPr marL="0" marR="0" lvl="0" indent="0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</a:endParaRPr>
              </a:p>
            </p:txBody>
          </p:sp>
          <p:sp>
            <p:nvSpPr>
              <p:cNvPr id="52" name="Alternate Process 59">
                <a:extLst>
                  <a:ext uri="{FF2B5EF4-FFF2-40B4-BE49-F238E27FC236}">
                    <a16:creationId xmlns:a16="http://schemas.microsoft.com/office/drawing/2014/main" id="{7E678160-9F90-E89D-D513-3FC1E941121D}"/>
                  </a:ext>
                </a:extLst>
              </p:cNvPr>
              <p:cNvSpPr/>
              <p:nvPr/>
            </p:nvSpPr>
            <p:spPr>
              <a:xfrm>
                <a:off x="1199856" y="2041004"/>
                <a:ext cx="2473277" cy="1940681"/>
              </a:xfrm>
              <a:prstGeom prst="roundRect">
                <a:avLst>
                  <a:gd name="adj" fmla="val 14005"/>
                </a:avLst>
              </a:prstGeom>
              <a:solidFill>
                <a:srgbClr val="D6843C"/>
              </a:solidFill>
              <a:ln w="28575" cap="flat" cmpd="sng" algn="ctr">
                <a:solidFill>
                  <a:srgbClr val="D6843C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 anchorCtr="0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</a:rPr>
                  <a:t>Advanced Explanation of Benefit (AEOB)</a:t>
                </a:r>
                <a:b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</a:rPr>
                </a:br>
                <a:r>
                  <a:rPr kumimoji="0" lang="en-US" sz="788" b="1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</a:rPr>
                  <a:t>ExplanationOfBenefit</a:t>
                </a:r>
                <a:r>
                  <a:rPr kumimoji="0" lang="en-US" sz="788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</a:rPr>
                  <a:t> Resource</a:t>
                </a:r>
                <a:endPara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</a:endParaRPr>
              </a:p>
              <a:p>
                <a:pPr marL="137160" marR="0" lvl="0" indent="-137160" defTabSz="685748" eaLnBrk="1" fontAlgn="auto" latinLnBrk="0" hangingPunct="1">
                  <a:lnSpc>
                    <a:spcPct val="100000"/>
                  </a:lnSpc>
                  <a:spcBef>
                    <a:spcPts val="45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</a:rPr>
                  <a:t>GFE reference</a:t>
                </a:r>
              </a:p>
              <a:p>
                <a:pPr marL="137160" marR="0" lvl="0" indent="-137160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</a:rPr>
                  <a:t>Line items</a:t>
                </a:r>
              </a:p>
              <a:p>
                <a:pPr marL="411480" marR="0" lvl="1" indent="-137160" defTabSz="685748" eaLnBrk="1" fontAlgn="auto" latinLnBrk="0" hangingPunct="1">
                  <a:lnSpc>
                    <a:spcPct val="100000"/>
                  </a:lnSpc>
                  <a:spcBef>
                    <a:spcPts val="225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</a:rPr>
                  <a:t>Product/Service</a:t>
                </a:r>
              </a:p>
              <a:p>
                <a:pPr marL="411480" marR="0" lvl="1" indent="-137160" defTabSz="685748" eaLnBrk="1" fontAlgn="auto" latinLnBrk="0" hangingPunct="1">
                  <a:lnSpc>
                    <a:spcPct val="100000"/>
                  </a:lnSpc>
                  <a:spcBef>
                    <a:spcPts val="225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</a:rPr>
                  <a:t>Adjudication amounts</a:t>
                </a:r>
              </a:p>
              <a:p>
                <a:pPr marL="411480" marR="0" lvl="1" indent="-137160" defTabSz="685748" eaLnBrk="1" fontAlgn="auto" latinLnBrk="0" hangingPunct="1">
                  <a:lnSpc>
                    <a:spcPct val="100000"/>
                  </a:lnSpc>
                  <a:spcBef>
                    <a:spcPts val="225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</a:rPr>
                  <a:t>Medical </a:t>
                </a:r>
                <a:r>
                  <a:rPr kumimoji="0" lang="en-US" sz="900" b="1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</a:rPr>
                  <a:t>Mgmt</a:t>
                </a:r>
                <a:r>
                  <a: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</a:rPr>
                  <a:t> </a:t>
                </a:r>
                <a:r>
                  <a:rPr kumimoji="0" lang="en-US" sz="900" b="1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</a:rPr>
                  <a:t>Reqs</a:t>
                </a:r>
                <a:r>
                  <a: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</a:rPr>
                  <a:t>.</a:t>
                </a:r>
              </a:p>
              <a:p>
                <a:pPr marL="137160" marR="0" lvl="0" indent="-137160" defTabSz="685748" eaLnBrk="1" fontAlgn="auto" latinLnBrk="0" hangingPunct="1">
                  <a:lnSpc>
                    <a:spcPct val="100000"/>
                  </a:lnSpc>
                  <a:spcBef>
                    <a:spcPts val="225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</a:rPr>
                  <a:t>Totals</a:t>
                </a:r>
              </a:p>
            </p:txBody>
          </p:sp>
          <p:sp>
            <p:nvSpPr>
              <p:cNvPr id="53" name="Alternate Process 60">
                <a:extLst>
                  <a:ext uri="{FF2B5EF4-FFF2-40B4-BE49-F238E27FC236}">
                    <a16:creationId xmlns:a16="http://schemas.microsoft.com/office/drawing/2014/main" id="{BE89DC54-A71E-DEF1-C9CC-D44C5A549CEC}"/>
                  </a:ext>
                </a:extLst>
              </p:cNvPr>
              <p:cNvSpPr/>
              <p:nvPr/>
            </p:nvSpPr>
            <p:spPr>
              <a:xfrm>
                <a:off x="3779380" y="2110062"/>
                <a:ext cx="1477904" cy="538262"/>
              </a:xfrm>
              <a:prstGeom prst="roundRect">
                <a:avLst/>
              </a:prstGeom>
              <a:solidFill>
                <a:srgbClr val="A91F24"/>
              </a:solidFill>
              <a:ln w="28575" cap="flat" cmpd="sng" algn="ctr">
                <a:solidFill>
                  <a:srgbClr val="A91F24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</a:rPr>
                  <a:t>PCT Organization </a:t>
                </a:r>
                <a:r>
                  <a:rPr kumimoji="0" lang="en-US" sz="1050" b="1" i="1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</a:rPr>
                  <a:t>(Provider)</a:t>
                </a:r>
              </a:p>
            </p:txBody>
          </p:sp>
          <p:sp>
            <p:nvSpPr>
              <p:cNvPr id="54" name="Alternate Process 61">
                <a:extLst>
                  <a:ext uri="{FF2B5EF4-FFF2-40B4-BE49-F238E27FC236}">
                    <a16:creationId xmlns:a16="http://schemas.microsoft.com/office/drawing/2014/main" id="{000203F7-1BF5-DD86-1329-70D7AECCFDC4}"/>
                  </a:ext>
                </a:extLst>
              </p:cNvPr>
              <p:cNvSpPr/>
              <p:nvPr/>
            </p:nvSpPr>
            <p:spPr>
              <a:xfrm>
                <a:off x="3779380" y="2734399"/>
                <a:ext cx="1476834" cy="431075"/>
              </a:xfrm>
              <a:prstGeom prst="roundRect">
                <a:avLst/>
              </a:prstGeom>
              <a:solidFill>
                <a:srgbClr val="A91F24"/>
              </a:solidFill>
              <a:ln w="28575" cap="flat" cmpd="sng" algn="ctr">
                <a:solidFill>
                  <a:srgbClr val="A91F24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</a:rPr>
                  <a:t>PCT Practitioner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4135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1030</TotalTime>
  <Words>201</Words>
  <Application>Microsoft Office PowerPoint</Application>
  <PresentationFormat>Widescreen</PresentationFormat>
  <Paragraphs>68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Larry Decelles</dc:creator>
  <cp:lastModifiedBy>Corey Spears</cp:lastModifiedBy>
  <cp:revision>29</cp:revision>
  <dcterms:created xsi:type="dcterms:W3CDTF">2021-10-20T11:02:09Z</dcterms:created>
  <dcterms:modified xsi:type="dcterms:W3CDTF">2024-03-26T09:50:03Z</dcterms:modified>
</cp:coreProperties>
</file>