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EB63-2BC5-5C49-B208-569B1E94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D9C6-7354-DB47-8D10-2295C1914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09B7-91F9-0846-B50F-981B8B6B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59BB-ACF7-024A-99C8-D3839E4F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2A8F-BE9D-3E47-99A3-1FEA77BC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7D44-878D-5647-B5CC-244CEDE5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A32A8-F0A7-8544-B820-8A61A2FFD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D3BF-46B7-6042-8749-B00FA936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685E-A4CB-764C-9C28-7B04B5FF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895F-9988-534F-A563-5C48E42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41B75-7B8D-A04F-A722-23D667A6D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D99CE-4D74-794C-A813-FAB59720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B350-01B3-6545-B092-8B279FB7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3714-2187-0E48-BB58-92FE5600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F218-2848-BC41-B28C-3E6EBA09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9D5B-4510-7348-BF1B-36BD18CE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A08E-1987-FD43-B717-FE6F27A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B7C1-8019-F74B-91AC-27D5792A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0AE6-BA5B-3546-830F-86F00C7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16EF-B329-CF4E-90AD-7990E3BB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86D8-71D9-424D-82EE-35CC25BA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B2D0-3B26-694C-B891-F0729D78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EE34-1F53-C34E-BB52-032BB302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A990-F85E-3D4A-A277-9C79681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AB1D-7477-A944-8EF6-353452D7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B9E-7166-494A-964B-5E53412B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C9D4-30BF-0A46-B43A-82EAEDCF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476F0-EAAC-664D-A963-9DAEE639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895A-3C52-B948-9E8E-A409755B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46FC-8D00-D548-90C9-97237C36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B179-825D-4747-A00E-CA8FD07D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70B-114C-7A45-AA49-961098E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E8D09-FD51-5B43-95B5-38204277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5B062-5686-2241-8892-5E6AF8AB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06355-0E40-FB46-9F81-EA9342C0F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A773F-A970-1847-94C9-440E5336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57ED7-8DBB-5745-B81E-5B106BB4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CF714-CCB2-BF47-8076-33329A2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CE6A9-040B-0646-9C80-88497E55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0D5-25CB-3747-9371-9A4AA3E5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8A14E-CBCD-B048-9F87-3B790895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2E265-EC10-F343-BE58-D348FCD7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AA0E1-7861-8749-9ED6-43B5813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1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54842-3D8A-8B48-83C9-03B34ACF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30B19-D831-634D-AB8D-A25A115B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E68EA-5892-F04E-B3E6-C792B1D1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6C4C-612C-F04E-92D9-96D43B7D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7B10-3CD7-5248-96BE-E60851BE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20E4A-8508-5B43-A08A-A2EC14240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C790-8ADE-384A-B3E2-ED87E5C5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2A61-7B90-8447-BB61-6D8EC941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BE0A-DA00-DA48-8527-98B4BFF0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9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2680-D675-F845-B9CF-F6781BF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C3F78-39A4-B848-A235-3155CACD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DE42-1C91-CE4A-A00C-4EB669D5B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A0ED6-3A3D-9147-8E8A-42894940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5A75-627C-414B-A565-F4E078AD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4FDF-89C1-1649-93DE-70B80F0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885BF-7E05-F547-A66C-035F3F0F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D106-B5B0-9B4D-BEE4-A6296F91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562-F625-324C-9599-52E93E7C5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2E3A-8C68-0443-97B2-97FD270A30C4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9FDD-74B4-FB41-98BA-6612C3ED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C5D0-39A1-0D4A-B649-36CCD7F13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2EAFB-23A1-E648-982E-DB18A305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72" y="2002778"/>
            <a:ext cx="2259255" cy="3967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8E261-AB88-214C-891A-FA5DC20B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450861" cy="750253"/>
          </a:xfrm>
        </p:spPr>
        <p:txBody>
          <a:bodyPr>
            <a:normAutofit fontScale="90000"/>
          </a:bodyPr>
          <a:lstStyle/>
          <a:p>
            <a:r>
              <a:rPr lang="en-US" dirty="0"/>
              <a:t>Formulary Service – Med Copays under Health Plan</a:t>
            </a:r>
          </a:p>
        </p:txBody>
      </p:sp>
      <p:graphicFrame>
        <p:nvGraphicFramePr>
          <p:cNvPr id="52" name="Content Placeholder 51">
            <a:extLst>
              <a:ext uri="{FF2B5EF4-FFF2-40B4-BE49-F238E27FC236}">
                <a16:creationId xmlns:a16="http://schemas.microsoft.com/office/drawing/2014/main" id="{57D5A53F-52DF-E64D-926A-2D27DEBA0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165500"/>
              </p:ext>
            </p:extLst>
          </p:nvPr>
        </p:nvGraphicFramePr>
        <p:xfrm>
          <a:off x="1717590" y="2939277"/>
          <a:ext cx="1686248" cy="11330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8496">
                  <a:extLst>
                    <a:ext uri="{9D8B030D-6E8A-4147-A177-3AD203B41FA5}">
                      <a16:colId xmlns:a16="http://schemas.microsoft.com/office/drawing/2014/main" val="2297233592"/>
                    </a:ext>
                  </a:extLst>
                </a:gridCol>
                <a:gridCol w="518876">
                  <a:extLst>
                    <a:ext uri="{9D8B030D-6E8A-4147-A177-3AD203B41FA5}">
                      <a16:colId xmlns:a16="http://schemas.microsoft.com/office/drawing/2014/main" val="3848061002"/>
                    </a:ext>
                  </a:extLst>
                </a:gridCol>
                <a:gridCol w="518876">
                  <a:extLst>
                    <a:ext uri="{9D8B030D-6E8A-4147-A177-3AD203B41FA5}">
                      <a16:colId xmlns:a16="http://schemas.microsoft.com/office/drawing/2014/main" val="572277970"/>
                    </a:ext>
                  </a:extLst>
                </a:gridCol>
              </a:tblGrid>
              <a:tr h="2832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0563"/>
                  </a:ext>
                </a:extLst>
              </a:tr>
              <a:tr h="2832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65292"/>
                  </a:ext>
                </a:extLst>
              </a:tr>
              <a:tr h="2832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80507"/>
                  </a:ext>
                </a:extLst>
              </a:tr>
              <a:tr h="2832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792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E99330-97DB-2B49-948E-BE96E41E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66" y="1978947"/>
            <a:ext cx="793385" cy="122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669862-EA35-B243-8459-F7DDCFCC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516" y="3970560"/>
            <a:ext cx="1195445" cy="18475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F01F4-42B6-B94F-8E3F-91AEFF552CA9}"/>
              </a:ext>
            </a:extLst>
          </p:cNvPr>
          <p:cNvCxnSpPr>
            <a:cxnSpLocks/>
          </p:cNvCxnSpPr>
          <p:nvPr/>
        </p:nvCxnSpPr>
        <p:spPr>
          <a:xfrm>
            <a:off x="4006979" y="2318240"/>
            <a:ext cx="53414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A5BD04-3769-B44D-BB47-FF1D11860BB4}"/>
              </a:ext>
            </a:extLst>
          </p:cNvPr>
          <p:cNvCxnSpPr>
            <a:cxnSpLocks/>
          </p:cNvCxnSpPr>
          <p:nvPr/>
        </p:nvCxnSpPr>
        <p:spPr>
          <a:xfrm flipH="1">
            <a:off x="4006979" y="2670556"/>
            <a:ext cx="53414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B15FA-7380-194D-9801-859BAB40F8F4}"/>
              </a:ext>
            </a:extLst>
          </p:cNvPr>
          <p:cNvSpPr txBox="1"/>
          <p:nvPr/>
        </p:nvSpPr>
        <p:spPr>
          <a:xfrm>
            <a:off x="5699277" y="1921606"/>
            <a:ext cx="246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are my Medications?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F9F7A-724B-4C4B-B4CA-FC6DA4AB8375}"/>
              </a:ext>
            </a:extLst>
          </p:cNvPr>
          <p:cNvSpPr txBox="1"/>
          <p:nvPr/>
        </p:nvSpPr>
        <p:spPr>
          <a:xfrm>
            <a:off x="5376796" y="2706449"/>
            <a:ext cx="350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Medication1, Medication2, Medication3</a:t>
            </a:r>
          </a:p>
          <a:p>
            <a:pPr algn="ctr"/>
            <a:r>
              <a:rPr lang="en-US" sz="1600" dirty="0"/>
              <a:t>    RxNorm Codes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0C49-9986-3545-A73E-32375378D5BE}"/>
              </a:ext>
            </a:extLst>
          </p:cNvPr>
          <p:cNvSpPr txBox="1"/>
          <p:nvPr/>
        </p:nvSpPr>
        <p:spPr>
          <a:xfrm>
            <a:off x="10314471" y="2132440"/>
            <a:ext cx="18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Electronic</a:t>
            </a:r>
          </a:p>
          <a:p>
            <a:r>
              <a:rPr lang="en-US" dirty="0"/>
              <a:t>Health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CC06-2C02-0047-A02F-1C45BD3E7374}"/>
              </a:ext>
            </a:extLst>
          </p:cNvPr>
          <p:cNvSpPr txBox="1"/>
          <p:nvPr/>
        </p:nvSpPr>
        <p:spPr>
          <a:xfrm>
            <a:off x="9527141" y="5909539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Formulary Service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2C49E31-5419-7D47-B2B6-658BF53F1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384" y="4415714"/>
            <a:ext cx="545814" cy="70294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CD6C4B-485E-BF4A-8CE5-D8FD89654623}"/>
              </a:ext>
            </a:extLst>
          </p:cNvPr>
          <p:cNvCxnSpPr>
            <a:cxnSpLocks/>
          </p:cNvCxnSpPr>
          <p:nvPr/>
        </p:nvCxnSpPr>
        <p:spPr>
          <a:xfrm flipV="1">
            <a:off x="4006979" y="5147864"/>
            <a:ext cx="5591114" cy="60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65EE68-85C5-154F-B279-206AE5344DE9}"/>
              </a:ext>
            </a:extLst>
          </p:cNvPr>
          <p:cNvCxnSpPr>
            <a:cxnSpLocks/>
          </p:cNvCxnSpPr>
          <p:nvPr/>
        </p:nvCxnSpPr>
        <p:spPr>
          <a:xfrm flipH="1">
            <a:off x="3976721" y="5431981"/>
            <a:ext cx="5621372" cy="25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CC1FF6-52EC-8F40-BAD2-AB6363850AC6}"/>
              </a:ext>
            </a:extLst>
          </p:cNvPr>
          <p:cNvSpPr txBox="1"/>
          <p:nvPr/>
        </p:nvSpPr>
        <p:spPr>
          <a:xfrm>
            <a:off x="254370" y="1236230"/>
            <a:ext cx="456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app determines the cost of </a:t>
            </a:r>
          </a:p>
          <a:p>
            <a:pPr algn="ctr"/>
            <a:r>
              <a:rPr lang="en-US" dirty="0"/>
              <a:t>Medications under member’s current coverage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EB91F5-771E-7E41-97B8-DF022A68DA92}"/>
              </a:ext>
            </a:extLst>
          </p:cNvPr>
          <p:cNvSpPr txBox="1"/>
          <p:nvPr/>
        </p:nvSpPr>
        <p:spPr>
          <a:xfrm>
            <a:off x="1701033" y="2600723"/>
            <a:ext cx="1765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Medication Copays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66013C-B9A3-4648-B2C2-24F71B39C4F4}"/>
              </a:ext>
            </a:extLst>
          </p:cNvPr>
          <p:cNvSpPr txBox="1"/>
          <p:nvPr/>
        </p:nvSpPr>
        <p:spPr>
          <a:xfrm>
            <a:off x="4818216" y="4424411"/>
            <a:ext cx="350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Tell me about: </a:t>
            </a:r>
            <a:br>
              <a:rPr lang="en-US" sz="1600" dirty="0"/>
            </a:br>
            <a:r>
              <a:rPr lang="en-US" sz="1600" dirty="0"/>
              <a:t>Medication1, Medication2, Medication3</a:t>
            </a:r>
          </a:p>
          <a:p>
            <a:pPr algn="ctr"/>
            <a:r>
              <a:rPr lang="en-US" sz="1600" dirty="0"/>
              <a:t>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94626-E836-444A-A674-9B59F673E833}"/>
              </a:ext>
            </a:extLst>
          </p:cNvPr>
          <p:cNvSpPr txBox="1"/>
          <p:nvPr/>
        </p:nvSpPr>
        <p:spPr>
          <a:xfrm>
            <a:off x="4890787" y="5494040"/>
            <a:ext cx="350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Info about: </a:t>
            </a:r>
            <a:br>
              <a:rPr lang="en-US" sz="1600" dirty="0"/>
            </a:br>
            <a:r>
              <a:rPr lang="en-US" sz="1600" dirty="0"/>
              <a:t>Medication1, Medication2, Medication3</a:t>
            </a:r>
          </a:p>
          <a:p>
            <a:pPr algn="ctr"/>
            <a:r>
              <a:rPr lang="en-US" sz="1600" dirty="0"/>
              <a:t>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989AA2-F49E-124D-9A7C-880517B331EB}"/>
              </a:ext>
            </a:extLst>
          </p:cNvPr>
          <p:cNvSpPr txBox="1"/>
          <p:nvPr/>
        </p:nvSpPr>
        <p:spPr>
          <a:xfrm>
            <a:off x="3944932" y="6063041"/>
            <a:ext cx="30798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Within scope of this IG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8EAE8-86BB-9347-A215-F0BF6406C18B}"/>
              </a:ext>
            </a:extLst>
          </p:cNvPr>
          <p:cNvSpPr/>
          <p:nvPr/>
        </p:nvSpPr>
        <p:spPr>
          <a:xfrm>
            <a:off x="3882700" y="3726271"/>
            <a:ext cx="7918236" cy="2855366"/>
          </a:xfrm>
          <a:prstGeom prst="rect">
            <a:avLst/>
          </a:prstGeom>
          <a:noFill/>
          <a:ln w="698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029AC-6722-A143-A30C-F9B3276E86E3}"/>
              </a:ext>
            </a:extLst>
          </p:cNvPr>
          <p:cNvSpPr txBox="1"/>
          <p:nvPr/>
        </p:nvSpPr>
        <p:spPr>
          <a:xfrm>
            <a:off x="3950865" y="3198167"/>
            <a:ext cx="35014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within scope of this IG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985775-008A-1945-8B71-3AAC5C9A3EB2}"/>
              </a:ext>
            </a:extLst>
          </p:cNvPr>
          <p:cNvSpPr/>
          <p:nvPr/>
        </p:nvSpPr>
        <p:spPr>
          <a:xfrm>
            <a:off x="3898594" y="1875468"/>
            <a:ext cx="7902342" cy="1791307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2EAFB-23A1-E648-982E-DB18A305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76" y="2336926"/>
            <a:ext cx="2176103" cy="382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8E261-AB88-214C-891A-FA5DC20B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5" y="78840"/>
            <a:ext cx="10718727" cy="1325563"/>
          </a:xfrm>
        </p:spPr>
        <p:txBody>
          <a:bodyPr/>
          <a:lstStyle/>
          <a:p>
            <a:r>
              <a:rPr lang="en-US" dirty="0"/>
              <a:t>Formulary Service – Shopping for Health Plans</a:t>
            </a:r>
          </a:p>
        </p:txBody>
      </p:sp>
      <p:graphicFrame>
        <p:nvGraphicFramePr>
          <p:cNvPr id="52" name="Content Placeholder 51">
            <a:extLst>
              <a:ext uri="{FF2B5EF4-FFF2-40B4-BE49-F238E27FC236}">
                <a16:creationId xmlns:a16="http://schemas.microsoft.com/office/drawing/2014/main" id="{57D5A53F-52DF-E64D-926A-2D27DEBA0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01179"/>
              </p:ext>
            </p:extLst>
          </p:nvPr>
        </p:nvGraphicFramePr>
        <p:xfrm>
          <a:off x="1446788" y="3208872"/>
          <a:ext cx="1627314" cy="11707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6349">
                  <a:extLst>
                    <a:ext uri="{9D8B030D-6E8A-4147-A177-3AD203B41FA5}">
                      <a16:colId xmlns:a16="http://schemas.microsoft.com/office/drawing/2014/main" val="2297233592"/>
                    </a:ext>
                  </a:extLst>
                </a:gridCol>
                <a:gridCol w="665203">
                  <a:extLst>
                    <a:ext uri="{9D8B030D-6E8A-4147-A177-3AD203B41FA5}">
                      <a16:colId xmlns:a16="http://schemas.microsoft.com/office/drawing/2014/main" val="3848061002"/>
                    </a:ext>
                  </a:extLst>
                </a:gridCol>
                <a:gridCol w="495762">
                  <a:extLst>
                    <a:ext uri="{9D8B030D-6E8A-4147-A177-3AD203B41FA5}">
                      <a16:colId xmlns:a16="http://schemas.microsoft.com/office/drawing/2014/main" val="572277970"/>
                    </a:ext>
                  </a:extLst>
                </a:gridCol>
              </a:tblGrid>
              <a:tr h="24357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0563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65292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80507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792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1CC06-2C02-0047-A02F-1C45BD3E7374}"/>
              </a:ext>
            </a:extLst>
          </p:cNvPr>
          <p:cNvSpPr txBox="1"/>
          <p:nvPr/>
        </p:nvSpPr>
        <p:spPr>
          <a:xfrm>
            <a:off x="9406319" y="6094492"/>
            <a:ext cx="20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Formulary Services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FC1333-A87A-CE47-AB65-1E828DBB94D1}"/>
              </a:ext>
            </a:extLst>
          </p:cNvPr>
          <p:cNvCxnSpPr>
            <a:cxnSpLocks/>
          </p:cNvCxnSpPr>
          <p:nvPr/>
        </p:nvCxnSpPr>
        <p:spPr>
          <a:xfrm>
            <a:off x="3633253" y="5796249"/>
            <a:ext cx="591693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DB6069-49FF-C04C-9DE5-40A6CCAAF124}"/>
              </a:ext>
            </a:extLst>
          </p:cNvPr>
          <p:cNvSpPr txBox="1"/>
          <p:nvPr/>
        </p:nvSpPr>
        <p:spPr>
          <a:xfrm>
            <a:off x="5415602" y="5441280"/>
            <a:ext cx="304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Tell me about my Meds (iterative)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18834EA-8C89-8048-937E-D47436EE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14" y="3450567"/>
            <a:ext cx="605072" cy="9351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4F192E0-2B35-1F43-98B0-D0BCA6886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860" y="4795226"/>
            <a:ext cx="545814" cy="702942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0D776E5-D836-D943-B2F8-55E02F085F43}"/>
              </a:ext>
            </a:extLst>
          </p:cNvPr>
          <p:cNvGrpSpPr/>
          <p:nvPr/>
        </p:nvGrpSpPr>
        <p:grpSpPr>
          <a:xfrm>
            <a:off x="9751056" y="4672669"/>
            <a:ext cx="1215916" cy="1429619"/>
            <a:chOff x="10007823" y="4894191"/>
            <a:chExt cx="1445382" cy="153969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0A9EF89-3514-4842-BC13-CEB6B8184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7823" y="4894191"/>
              <a:ext cx="605072" cy="93511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31CD70-BE24-D647-85C4-675AAE3A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5823" y="5187853"/>
              <a:ext cx="605072" cy="9351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669862-EA35-B243-8459-F7DDCFCC0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8133" y="5498769"/>
              <a:ext cx="605072" cy="935112"/>
            </a:xfrm>
            <a:prstGeom prst="rect">
              <a:avLst/>
            </a:prstGeom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AF7F0E-C093-9941-BC97-EF891DCAFE82}"/>
              </a:ext>
            </a:extLst>
          </p:cNvPr>
          <p:cNvCxnSpPr>
            <a:cxnSpLocks/>
          </p:cNvCxnSpPr>
          <p:nvPr/>
        </p:nvCxnSpPr>
        <p:spPr>
          <a:xfrm>
            <a:off x="3633253" y="5170399"/>
            <a:ext cx="5921643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3F6948-83B2-7C49-8C76-7FE62115DE92}"/>
              </a:ext>
            </a:extLst>
          </p:cNvPr>
          <p:cNvCxnSpPr>
            <a:cxnSpLocks/>
          </p:cNvCxnSpPr>
          <p:nvPr/>
        </p:nvCxnSpPr>
        <p:spPr>
          <a:xfrm>
            <a:off x="3633253" y="4143590"/>
            <a:ext cx="5758921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405D58-4BFA-D549-86E5-7EAC0A70501A}"/>
              </a:ext>
            </a:extLst>
          </p:cNvPr>
          <p:cNvSpPr txBox="1"/>
          <p:nvPr/>
        </p:nvSpPr>
        <p:spPr>
          <a:xfrm>
            <a:off x="5192570" y="4776060"/>
            <a:ext cx="3901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Tell me about Coverage Plans (iterative)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FD4D8B-C616-FF44-9356-3580B9152431}"/>
              </a:ext>
            </a:extLst>
          </p:cNvPr>
          <p:cNvSpPr txBox="1"/>
          <p:nvPr/>
        </p:nvSpPr>
        <p:spPr>
          <a:xfrm>
            <a:off x="486250" y="1254808"/>
            <a:ext cx="3883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app compares health plans across multiple data sources on behalf of patient/consumer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691479-555B-2B4C-9E28-64DB958B5819}"/>
              </a:ext>
            </a:extLst>
          </p:cNvPr>
          <p:cNvSpPr txBox="1"/>
          <p:nvPr/>
        </p:nvSpPr>
        <p:spPr>
          <a:xfrm>
            <a:off x="10054817" y="3491850"/>
            <a:ext cx="106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Payer Endpoint Directory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F67298-3BBD-FE4F-8BDE-006B10FB1BBF}"/>
              </a:ext>
            </a:extLst>
          </p:cNvPr>
          <p:cNvSpPr txBox="1"/>
          <p:nvPr/>
        </p:nvSpPr>
        <p:spPr>
          <a:xfrm>
            <a:off x="5462142" y="3778791"/>
            <a:ext cx="269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Tell me about Payer Endpoints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AD44A-D7F1-1D4E-839E-5F280D03DE83}"/>
              </a:ext>
            </a:extLst>
          </p:cNvPr>
          <p:cNvSpPr txBox="1"/>
          <p:nvPr/>
        </p:nvSpPr>
        <p:spPr>
          <a:xfrm>
            <a:off x="1465194" y="2887369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 Comparison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895E3DA-F86E-CD41-87AC-19F987A3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750" y="2278138"/>
            <a:ext cx="621354" cy="96027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8C4A9B-E518-1344-A9D9-0567AEADCE69}"/>
              </a:ext>
            </a:extLst>
          </p:cNvPr>
          <p:cNvCxnSpPr>
            <a:cxnSpLocks/>
          </p:cNvCxnSpPr>
          <p:nvPr/>
        </p:nvCxnSpPr>
        <p:spPr>
          <a:xfrm>
            <a:off x="3633253" y="2635314"/>
            <a:ext cx="589137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09D834-D72D-D84D-868F-8A9347C2618C}"/>
              </a:ext>
            </a:extLst>
          </p:cNvPr>
          <p:cNvCxnSpPr>
            <a:cxnSpLocks/>
          </p:cNvCxnSpPr>
          <p:nvPr/>
        </p:nvCxnSpPr>
        <p:spPr>
          <a:xfrm flipH="1">
            <a:off x="3633253" y="2961892"/>
            <a:ext cx="586508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48875D-2741-1A40-902E-EBF5EB9E4875}"/>
              </a:ext>
            </a:extLst>
          </p:cNvPr>
          <p:cNvSpPr txBox="1"/>
          <p:nvPr/>
        </p:nvSpPr>
        <p:spPr>
          <a:xfrm>
            <a:off x="5382774" y="2212942"/>
            <a:ext cx="246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are my Medications?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80B634-3891-5F4E-ADAC-734CD00BEDAD}"/>
              </a:ext>
            </a:extLst>
          </p:cNvPr>
          <p:cNvSpPr txBox="1"/>
          <p:nvPr/>
        </p:nvSpPr>
        <p:spPr>
          <a:xfrm>
            <a:off x="5060293" y="2997785"/>
            <a:ext cx="350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Medication1, Medication2, Medication3</a:t>
            </a:r>
          </a:p>
          <a:p>
            <a:pPr algn="ctr"/>
            <a:r>
              <a:rPr lang="en-US" sz="1600" dirty="0"/>
              <a:t>    RxNorm Codes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E6586E-CD99-894F-B6A3-C0EC29DCE8B3}"/>
              </a:ext>
            </a:extLst>
          </p:cNvPr>
          <p:cNvSpPr txBox="1"/>
          <p:nvPr/>
        </p:nvSpPr>
        <p:spPr>
          <a:xfrm>
            <a:off x="10326560" y="2336926"/>
            <a:ext cx="18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Electronic</a:t>
            </a:r>
          </a:p>
          <a:p>
            <a:r>
              <a:rPr lang="en-US" dirty="0"/>
              <a:t>Health Record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74B38A-A8A4-1A4E-B52A-8FE45CFFE0A5}"/>
              </a:ext>
            </a:extLst>
          </p:cNvPr>
          <p:cNvSpPr txBox="1"/>
          <p:nvPr/>
        </p:nvSpPr>
        <p:spPr>
          <a:xfrm>
            <a:off x="3633253" y="6059330"/>
            <a:ext cx="29985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Within scope of this 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C30E6-0722-0641-A845-9D7B8824BC38}"/>
              </a:ext>
            </a:extLst>
          </p:cNvPr>
          <p:cNvSpPr/>
          <p:nvPr/>
        </p:nvSpPr>
        <p:spPr>
          <a:xfrm>
            <a:off x="3530515" y="4513383"/>
            <a:ext cx="8472799" cy="2061588"/>
          </a:xfrm>
          <a:prstGeom prst="rect">
            <a:avLst/>
          </a:prstGeom>
          <a:noFill/>
          <a:ln w="698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447095-8D26-B646-867C-A0E8C156E44F}"/>
              </a:ext>
            </a:extLst>
          </p:cNvPr>
          <p:cNvSpPr txBox="1"/>
          <p:nvPr/>
        </p:nvSpPr>
        <p:spPr>
          <a:xfrm>
            <a:off x="3563056" y="1859746"/>
            <a:ext cx="34939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within scope of this IG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777C85-C0E1-6440-BFB3-9CD0DB206C04}"/>
              </a:ext>
            </a:extLst>
          </p:cNvPr>
          <p:cNvSpPr/>
          <p:nvPr/>
        </p:nvSpPr>
        <p:spPr>
          <a:xfrm>
            <a:off x="3530515" y="1875468"/>
            <a:ext cx="8472799" cy="2579835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167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Formulary Service – Med Copays under Health Plan</vt:lpstr>
      <vt:lpstr>Formulary Service – Shopping for Health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Hill</dc:creator>
  <cp:lastModifiedBy>David Hill</cp:lastModifiedBy>
  <cp:revision>8</cp:revision>
  <dcterms:created xsi:type="dcterms:W3CDTF">2019-04-30T14:59:50Z</dcterms:created>
  <dcterms:modified xsi:type="dcterms:W3CDTF">2019-09-09T17:35:05Z</dcterms:modified>
</cp:coreProperties>
</file>