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297" r:id="rId3"/>
    <p:sldId id="1284" r:id="rId4"/>
    <p:sldId id="1286" r:id="rId5"/>
    <p:sldId id="1287" r:id="rId6"/>
    <p:sldId id="1288" r:id="rId7"/>
    <p:sldId id="1262" r:id="rId8"/>
    <p:sldId id="1278" r:id="rId9"/>
    <p:sldId id="1273" r:id="rId10"/>
    <p:sldId id="1274" r:id="rId11"/>
    <p:sldId id="1289" r:id="rId12"/>
    <p:sldId id="1291" r:id="rId13"/>
    <p:sldId id="1292" r:id="rId14"/>
    <p:sldId id="1294" r:id="rId15"/>
    <p:sldId id="1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8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13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54B9-FFF3-E74E-A364-B3AB4842A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AEC27-55CF-5149-A9DA-7573D60F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4F3F-E047-5A41-8BE7-3E30DF9B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C24F0-F1EE-914A-B789-08F34A9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6D48-A141-5840-838E-7CABBAEF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AAE2-E746-3C46-9373-B7B57CFC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65508-95DA-9F4C-9D88-97A7C768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4AE9-A005-E64A-8FF2-D2FA8D14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3C7D-2FA3-EF4E-A6AC-2C3DF524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4FB7-4500-8347-85F9-10C58215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A5B48-FE69-324A-9AA4-8E77AF88E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AAF6D-4219-6542-B0DF-CD1C9042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4CCF4-B270-6744-ABA5-3B61ABB9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29F7-19A0-9D47-8100-D418195C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14CC-1136-FA4B-A6F6-3EB243BF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ABC4-9766-AC43-B340-F0D05031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BCFD-4DE2-5E4A-96B5-381CCE6B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E2F02-ACA3-2D4E-88E6-DEAADC69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FF62-5D2D-BE43-86BA-9A9B6E09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09D2-7ECA-E445-9887-5E5E154A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6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8D1F-7EC1-0E44-886F-D00B894B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21D1-C79E-1F42-BCED-01DB3694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FB5D-8474-1943-9FDB-52103813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986C-132F-5F41-952F-5976D1DC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8C50-6BEE-AD4A-AE9F-A13EA400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8DC7-FE58-B747-993F-AADF6E0F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7C21-EDA3-D74C-BB9B-A1589823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AEDF-3AB7-C242-B1F3-26E3907D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2254-E569-734A-AD65-45031EFE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160AF-86A4-464A-B08E-08CBA449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08C8-8CA5-DC45-87EB-B9C54DC4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A108-4C04-A840-BE2F-A1403191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ECD92-1091-2041-A722-E8C26F7C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CE490-B0F7-3C47-81A2-693F4BA9F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21FEE-81D5-2F4B-9338-7CE5ED851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A1FED-A1BA-7049-A517-57831DFDD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45C3C-FC85-1B43-B457-0C23497F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C9460-8D8A-A043-A14F-E9D7106C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F9EF5-DC55-7F4C-8082-FE348939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94D8-0793-0648-8C96-538A307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7350-3DA6-E140-9728-51DB05DA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1132A-FC60-8544-A3D1-A976F734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1D99B-4F79-9C4B-B74C-C4596255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D5A2E-510C-634F-AE67-D5077393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B6FB9-53BE-A74D-96D8-9AA22E6E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5499-8F04-F84E-8D36-59A6FFB7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5C78-FF5B-1B44-997D-05EEC2C1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4817-62A5-DE49-B611-0EE79094E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072A8-E7CB-0C40-98DF-AA3E9595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DC16-1A2B-D142-9F19-5258488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17520-D05A-5149-A63A-41F1608A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892E-AC2D-1A46-B160-FBBCB011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6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B85D-A160-AF44-AD80-9D8FD0EE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C4A4E-D56D-5A48-B7CB-FE8AF2750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DC99A-3B42-6E46-A9C7-61296BD1F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B5C4-2F7F-8B40-9443-A8409E2C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5F1F-9383-3B41-847D-813E0CDEEF5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067C7-B35B-7647-AF52-ADF26E62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3E9F-5286-CB4F-AB7A-E412A0EF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8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ED790-F331-894C-BFE5-8F475190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1848-66AB-6149-97E6-13A5E85EA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47CA-6DF0-BE41-9891-4A09F1C3D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5F1F-9383-3B41-847D-813E0CDEEF5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B39FB-D2AF-2A4E-A40D-E56C3B11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45CF-B184-DD45-871A-7A0E4B814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FE3CA-1C93-BA46-8972-A94CA9CE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4115-E74E-DF4B-9A11-41D9CF873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Plan-Net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D4A21-519F-A24D-86C0-D060DFDCB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19, 2020</a:t>
            </a:r>
          </a:p>
        </p:txBody>
      </p:sp>
    </p:spTree>
    <p:extLst>
      <p:ext uri="{BB962C8B-B14F-4D97-AF65-F5344CB8AC3E}">
        <p14:creationId xmlns:p14="http://schemas.microsoft.com/office/powerpoint/2010/main" val="155244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2931" cy="525359"/>
          </a:xfrm>
        </p:spPr>
        <p:txBody>
          <a:bodyPr anchor="t">
            <a:normAutofit fontScale="9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n-lt"/>
              </a:rPr>
              <a:t>Dr Smith works at a the Burr Clinic during the week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Moonlights at the Hartford Hospital on the weekend in the ER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Has admitting privileges at Harford Hospital</a:t>
            </a:r>
            <a:br>
              <a:rPr lang="en-US" sz="1200" dirty="0">
                <a:latin typeface="+mn-lt"/>
              </a:rPr>
            </a:br>
            <a:endParaRPr lang="en-US" sz="1200" dirty="0">
              <a:latin typeface="+mn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13044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JoeSmith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571203" y="1534485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JoeSmithRole2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8406941" y="1800000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178638" y="4588659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JoeSmithRole1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8568386" y="3541415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62664" y="-181038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Outpatient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BurrClinicServices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573532" y="509776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Emergency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Emergency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HospERService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86177" y="2184489"/>
            <a:ext cx="1085026" cy="4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473951" y="2135441"/>
            <a:ext cx="704687" cy="3149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853411" y="2231129"/>
            <a:ext cx="2553530" cy="19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5853411" y="451152"/>
            <a:ext cx="2638065" cy="178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>
                <a:solidFill>
                  <a:prstClr val="black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HospLoc2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853411" y="508431"/>
            <a:ext cx="290897" cy="172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chemeClr val="tx1"/>
                </a:solidFill>
              </a:rPr>
              <a:t>Location</a:t>
            </a:r>
            <a:br>
              <a:rPr lang="en-US" sz="1400" u="sng" dirty="0">
                <a:solidFill>
                  <a:srgbClr val="7030A0"/>
                </a:solidFill>
              </a:rPr>
            </a:br>
            <a:br>
              <a:rPr lang="en-US" sz="1400" u="sng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HospLoc1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460846" y="5285303"/>
            <a:ext cx="3107540" cy="23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490594" y="4099166"/>
            <a:ext cx="3077792" cy="90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490594" y="5419788"/>
            <a:ext cx="1280739" cy="2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89762"/>
            <a:ext cx="1071132" cy="13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9628768" y="4656917"/>
            <a:ext cx="116015" cy="44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506779" y="1402961"/>
            <a:ext cx="127136" cy="396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04349" y="31501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6517140" y="2363898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9744782" y="47836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506779" y="152248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93958" y="4266973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695363" y="155567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6643719" y="4763246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C6232-CCCC-5F46-9C36-ACAE9A1CB476}"/>
              </a:ext>
            </a:extLst>
          </p:cNvPr>
          <p:cNvSpPr txBox="1"/>
          <p:nvPr/>
        </p:nvSpPr>
        <p:spPr>
          <a:xfrm>
            <a:off x="213825" y="42413"/>
            <a:ext cx="2299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Example:   Practitioner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EE00BC9-6186-E946-B5DA-EE08B06DF302}"/>
              </a:ext>
            </a:extLst>
          </p:cNvPr>
          <p:cNvSpPr/>
          <p:nvPr/>
        </p:nvSpPr>
        <p:spPr>
          <a:xfrm>
            <a:off x="4368895" y="3293413"/>
            <a:ext cx="1987617" cy="9226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3B05DE-C749-2743-B81C-86E3B9F271A9}"/>
              </a:ext>
            </a:extLst>
          </p:cNvPr>
          <p:cNvCxnSpPr>
            <a:cxnSpLocks/>
          </p:cNvCxnSpPr>
          <p:nvPr/>
        </p:nvCxnSpPr>
        <p:spPr>
          <a:xfrm>
            <a:off x="4878828" y="2904599"/>
            <a:ext cx="312958" cy="38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675CD0-4900-CF4D-81BF-2A8DB35C6DB0}"/>
              </a:ext>
            </a:extLst>
          </p:cNvPr>
          <p:cNvCxnSpPr>
            <a:cxnSpLocks/>
            <a:stCxn id="7" idx="0"/>
            <a:endCxn id="35" idx="2"/>
          </p:cNvCxnSpPr>
          <p:nvPr/>
        </p:nvCxnSpPr>
        <p:spPr>
          <a:xfrm flipV="1">
            <a:off x="4319742" y="4216071"/>
            <a:ext cx="1042962" cy="37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ACB50D-E33C-9A40-90CB-A25DDDC1001B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1370665" y="2773804"/>
            <a:ext cx="128346" cy="83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FB7E5C5-E2C3-394A-BC21-83A8875B422E}"/>
              </a:ext>
            </a:extLst>
          </p:cNvPr>
          <p:cNvSpPr/>
          <p:nvPr/>
        </p:nvSpPr>
        <p:spPr>
          <a:xfrm>
            <a:off x="223770" y="3605892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JoeSmithRole3</a:t>
            </a:r>
            <a:endParaRPr lang="en-US" sz="1200" dirty="0">
              <a:solidFill>
                <a:srgbClr val="7030A0"/>
              </a:solidFill>
            </a:endParaRPr>
          </a:p>
          <a:p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FF169A-223F-CF46-8926-8A6BFED70B95}"/>
              </a:ext>
            </a:extLst>
          </p:cNvPr>
          <p:cNvCxnSpPr>
            <a:cxnSpLocks/>
            <a:stCxn id="44" idx="2"/>
            <a:endCxn id="54" idx="0"/>
          </p:cNvCxnSpPr>
          <p:nvPr/>
        </p:nvCxnSpPr>
        <p:spPr>
          <a:xfrm>
            <a:off x="1499011" y="4695743"/>
            <a:ext cx="417052" cy="960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E811F6-41AB-A34A-8A4E-55E8920F249F}"/>
              </a:ext>
            </a:extLst>
          </p:cNvPr>
          <p:cNvSpPr txBox="1"/>
          <p:nvPr/>
        </p:nvSpPr>
        <p:spPr>
          <a:xfrm>
            <a:off x="885842" y="3079023"/>
            <a:ext cx="91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11E7C5-C4EA-2D47-9577-30CD3BEFEF80}"/>
              </a:ext>
            </a:extLst>
          </p:cNvPr>
          <p:cNvSpPr txBox="1"/>
          <p:nvPr/>
        </p:nvSpPr>
        <p:spPr>
          <a:xfrm>
            <a:off x="541689" y="515152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770B8D-5D2D-794A-AB6D-B837C29A3856}"/>
              </a:ext>
            </a:extLst>
          </p:cNvPr>
          <p:cNvSpPr txBox="1"/>
          <p:nvPr/>
        </p:nvSpPr>
        <p:spPr>
          <a:xfrm>
            <a:off x="3714477" y="4304713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C04D99-2D29-A64E-8F78-32C453BA5EFD}"/>
              </a:ext>
            </a:extLst>
          </p:cNvPr>
          <p:cNvSpPr txBox="1"/>
          <p:nvPr/>
        </p:nvSpPr>
        <p:spPr>
          <a:xfrm>
            <a:off x="4193416" y="2928076"/>
            <a:ext cx="706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730D9C3-B27D-3141-9F07-9C51E9A66102}"/>
              </a:ext>
            </a:extLst>
          </p:cNvPr>
          <p:cNvSpPr/>
          <p:nvPr/>
        </p:nvSpPr>
        <p:spPr>
          <a:xfrm>
            <a:off x="855681" y="565665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34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5" y="561477"/>
            <a:ext cx="10404132" cy="525359"/>
          </a:xfrm>
        </p:spPr>
        <p:txBody>
          <a:bodyPr>
            <a:normAutofit fontScale="90000"/>
          </a:bodyPr>
          <a:lstStyle/>
          <a:p>
            <a:r>
              <a:rPr lang="en-US" sz="1200" dirty="0">
                <a:latin typeface="+mn-lt"/>
              </a:rPr>
              <a:t>Dr Smith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works M-W-F in one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works </a:t>
            </a:r>
            <a:r>
              <a:rPr lang="en-US" sz="1200" dirty="0" err="1">
                <a:latin typeface="+mn-lt"/>
              </a:rPr>
              <a:t>tu</a:t>
            </a:r>
            <a:r>
              <a:rPr lang="en-US" sz="1200" dirty="0">
                <a:latin typeface="+mn-lt"/>
              </a:rPr>
              <a:t>-Th in another group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     has hospital admitting privileges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460803" y="1483201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Practitioner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Name: Jane Smith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Qualifications: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Medical Doctor (issuer IL)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 (issuer ABIM)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 (issuer ABIM)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393986" y="435397"/>
            <a:ext cx="2241009" cy="963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Available: M-W-F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148778" y="1988956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Internal Medicine LLC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Type: Provider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21493F5-5D29-2D48-9B8D-E7F90923840C}"/>
              </a:ext>
            </a:extLst>
          </p:cNvPr>
          <p:cNvSpPr/>
          <p:nvPr/>
        </p:nvSpPr>
        <p:spPr>
          <a:xfrm>
            <a:off x="3695349" y="3174122"/>
            <a:ext cx="2598556" cy="11840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 (PH)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ysClr val="windowText" lastClr="000000"/>
                </a:solidFill>
              </a:rPr>
              <a:t>Available: Tu-Th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4395C8F-24BA-0B47-BDBB-5DBAD06DB831}"/>
              </a:ext>
            </a:extLst>
          </p:cNvPr>
          <p:cNvSpPr/>
          <p:nvPr/>
        </p:nvSpPr>
        <p:spPr>
          <a:xfrm>
            <a:off x="7229500" y="3582663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Multi-specialty Group Assoc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491476" y="189090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80F9AF4-6F7E-374A-9EF6-413C74A91B50}"/>
              </a:ext>
            </a:extLst>
          </p:cNvPr>
          <p:cNvSpPr/>
          <p:nvPr/>
        </p:nvSpPr>
        <p:spPr>
          <a:xfrm>
            <a:off x="8697348" y="5085612"/>
            <a:ext cx="2342501" cy="1583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category: Group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Cardiology, Internal Medicine, </a:t>
            </a:r>
            <a:r>
              <a:rPr lang="en-US" sz="1200" dirty="0" err="1">
                <a:solidFill>
                  <a:sysClr val="windowText" lastClr="000000"/>
                </a:solidFill>
              </a:rPr>
              <a:t>etc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42952" y="917155"/>
            <a:ext cx="1151034" cy="911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85196A-6463-464F-9972-7A9EA4AFC171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1467377" y="3999732"/>
            <a:ext cx="1146780" cy="58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34995" y="917155"/>
            <a:ext cx="1513783" cy="169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</p:cNvCxnSpPr>
          <p:nvPr/>
        </p:nvCxnSpPr>
        <p:spPr>
          <a:xfrm flipV="1">
            <a:off x="7029085" y="451154"/>
            <a:ext cx="1462391" cy="92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144308" y="126377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4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634995" y="508431"/>
            <a:ext cx="509313" cy="40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6B9289-4D56-E245-B3D8-2C9DFFBE5AEB}"/>
              </a:ext>
            </a:extLst>
          </p:cNvPr>
          <p:cNvSpPr/>
          <p:nvPr/>
        </p:nvSpPr>
        <p:spPr>
          <a:xfrm>
            <a:off x="6040266" y="5642741"/>
            <a:ext cx="146213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123 Main St Ste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Chicago IL 60601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ADE7F1-374E-CA4F-A151-14EDD9B332CA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293905" y="3766154"/>
            <a:ext cx="2403443" cy="211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E1E624-1D98-DB48-B2EF-50F180ED95C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93905" y="3766154"/>
            <a:ext cx="935595" cy="37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8D503-3013-0742-A3BA-6FFA6BB01F17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4994627" y="4358186"/>
            <a:ext cx="1776706" cy="128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D59DA1-9B80-5E43-95CD-F0FC1311590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>
            <a:off x="7502400" y="5877612"/>
            <a:ext cx="1194948" cy="147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E7536B-C67F-C549-ACAD-1F6FFF16EE4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8289882" y="4698165"/>
            <a:ext cx="1578717" cy="38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289882" y="1389486"/>
            <a:ext cx="306903" cy="59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463632" y="440913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56ACD9D-0519-2949-953B-0568F8AAAEC1}"/>
              </a:ext>
            </a:extLst>
          </p:cNvPr>
          <p:cNvSpPr txBox="1"/>
          <p:nvPr/>
        </p:nvSpPr>
        <p:spPr>
          <a:xfrm>
            <a:off x="2730814" y="277570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522149" y="185934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01964" y="1428469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30DD0-FA27-C44E-932C-9CBE61CA23A0}"/>
              </a:ext>
            </a:extLst>
          </p:cNvPr>
          <p:cNvSpPr txBox="1"/>
          <p:nvPr/>
        </p:nvSpPr>
        <p:spPr>
          <a:xfrm>
            <a:off x="10001534" y="4760712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3A762B-9F3E-A841-96BC-2958BA1FBC7E}"/>
              </a:ext>
            </a:extLst>
          </p:cNvPr>
          <p:cNvSpPr txBox="1"/>
          <p:nvPr/>
        </p:nvSpPr>
        <p:spPr>
          <a:xfrm>
            <a:off x="9744782" y="261952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522895" y="14144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9F2822-9E44-9E4F-AA14-838E29D6E267}"/>
              </a:ext>
            </a:extLst>
          </p:cNvPr>
          <p:cNvSpPr txBox="1"/>
          <p:nvPr/>
        </p:nvSpPr>
        <p:spPr>
          <a:xfrm>
            <a:off x="7602963" y="6019504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EB3EFF-89BF-5C4F-A87D-86858D205F0F}"/>
              </a:ext>
            </a:extLst>
          </p:cNvPr>
          <p:cNvSpPr txBox="1"/>
          <p:nvPr/>
        </p:nvSpPr>
        <p:spPr>
          <a:xfrm>
            <a:off x="6249656" y="3500601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519772" y="94481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256D3D-0B6F-554C-AFF1-BCC616D3DDEC}"/>
              </a:ext>
            </a:extLst>
          </p:cNvPr>
          <p:cNvSpPr txBox="1"/>
          <p:nvPr/>
        </p:nvSpPr>
        <p:spPr>
          <a:xfrm>
            <a:off x="7039100" y="4950505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D4B8F0-1DCA-894E-8F81-B181284C6A82}"/>
              </a:ext>
            </a:extLst>
          </p:cNvPr>
          <p:cNvCxnSpPr>
            <a:cxnSpLocks/>
          </p:cNvCxnSpPr>
          <p:nvPr/>
        </p:nvCxnSpPr>
        <p:spPr>
          <a:xfrm>
            <a:off x="9430986" y="2331076"/>
            <a:ext cx="1123976" cy="51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669374" y="1674324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29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#2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695349" y="184727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Acme Network of IL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>
            <a:off x="4514491" y="1398912"/>
            <a:ext cx="23744" cy="44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502E290-C9AF-8D46-8E75-48A31591EF68}"/>
              </a:ext>
            </a:extLst>
          </p:cNvPr>
          <p:cNvCxnSpPr>
            <a:cxnSpLocks/>
            <a:stCxn id="7" idx="0"/>
            <a:endCxn id="52" idx="2"/>
          </p:cNvCxnSpPr>
          <p:nvPr/>
        </p:nvCxnSpPr>
        <p:spPr>
          <a:xfrm flipH="1" flipV="1">
            <a:off x="4538235" y="2680222"/>
            <a:ext cx="456392" cy="49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5B480EF-0C68-244E-9457-C3AF8E4F0FC1}"/>
              </a:ext>
            </a:extLst>
          </p:cNvPr>
          <p:cNvSpPr/>
          <p:nvPr/>
        </p:nvSpPr>
        <p:spPr>
          <a:xfrm>
            <a:off x="9929004" y="2884230"/>
            <a:ext cx="2120763" cy="11155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Physicians’ Group LTD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Provider Group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01E085-346A-8D4C-9359-0C77B7A1BCEB}"/>
              </a:ext>
            </a:extLst>
          </p:cNvPr>
          <p:cNvCxnSpPr>
            <a:cxnSpLocks/>
          </p:cNvCxnSpPr>
          <p:nvPr/>
        </p:nvCxnSpPr>
        <p:spPr>
          <a:xfrm flipV="1">
            <a:off x="9329353" y="3610537"/>
            <a:ext cx="599651" cy="47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B4FBE01-8995-C648-8625-53EDC5954ED8}"/>
              </a:ext>
            </a:extLst>
          </p:cNvPr>
          <p:cNvSpPr txBox="1"/>
          <p:nvPr/>
        </p:nvSpPr>
        <p:spPr>
          <a:xfrm>
            <a:off x="9341116" y="3429093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partOf</a:t>
            </a:r>
            <a:endParaRPr lang="en-US" sz="1200" dirty="0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AEDCEBC0-8E0D-8B44-8A6C-112E217F5DB3}"/>
              </a:ext>
            </a:extLst>
          </p:cNvPr>
          <p:cNvSpPr/>
          <p:nvPr/>
        </p:nvSpPr>
        <p:spPr>
          <a:xfrm>
            <a:off x="1338916" y="4580928"/>
            <a:ext cx="2550481" cy="1089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Admitting Privileges (AP)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Specialty: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Internal Medicine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Cardiology</a:t>
            </a: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B5324D9-6593-FB40-B712-5A0B7E62065E}"/>
              </a:ext>
            </a:extLst>
          </p:cNvPr>
          <p:cNvSpPr/>
          <p:nvPr/>
        </p:nvSpPr>
        <p:spPr>
          <a:xfrm>
            <a:off x="3286074" y="6040549"/>
            <a:ext cx="2248840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Name: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Some Hospital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Type:  Provider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AA1F7B-919D-B24A-B5B0-EA717C6D62A0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2614157" y="5670779"/>
            <a:ext cx="1645516" cy="36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904DB7-DB53-304F-9957-60D371431BD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470165" y="2726322"/>
            <a:ext cx="1225184" cy="103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16174D9-D2CD-DA4F-BF1A-370A9CA06D52}"/>
              </a:ext>
            </a:extLst>
          </p:cNvPr>
          <p:cNvSpPr txBox="1"/>
          <p:nvPr/>
        </p:nvSpPr>
        <p:spPr>
          <a:xfrm>
            <a:off x="2000988" y="4054059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651260-9D9D-714C-9F29-15081F27208E}"/>
              </a:ext>
            </a:extLst>
          </p:cNvPr>
          <p:cNvSpPr txBox="1"/>
          <p:nvPr/>
        </p:nvSpPr>
        <p:spPr>
          <a:xfrm>
            <a:off x="3649720" y="5674204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5316E-03F7-1749-8757-D696961B022D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F5174B0-1F5E-7E47-A193-2DB2161C9B61}"/>
              </a:ext>
            </a:extLst>
          </p:cNvPr>
          <p:cNvCxnSpPr>
            <a:cxnSpLocks/>
          </p:cNvCxnSpPr>
          <p:nvPr/>
        </p:nvCxnSpPr>
        <p:spPr>
          <a:xfrm>
            <a:off x="5638552" y="928127"/>
            <a:ext cx="1400548" cy="47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03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593" y="1654974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+mn-lt"/>
              </a:rPr>
              <a:t>Solo Practitioner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484EC-20AA-6441-8A47-005763E3BB09}"/>
              </a:ext>
            </a:extLst>
          </p:cNvPr>
          <p:cNvSpPr/>
          <p:nvPr/>
        </p:nvSpPr>
        <p:spPr>
          <a:xfrm>
            <a:off x="830196" y="2773050"/>
            <a:ext cx="2013148" cy="25316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Practitioner</a:t>
            </a:r>
          </a:p>
          <a:p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HansSolo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3726113" y="2147924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HansSoloRole1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8860869" y="1478939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HansSoloService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B60CA-8AA5-DA46-9103-7AFF99F5F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43344" y="2844568"/>
            <a:ext cx="882769" cy="5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008321" y="2086878"/>
            <a:ext cx="2852548" cy="757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6350308" y="1096885"/>
            <a:ext cx="131932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Location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HansSoloClinic</a:t>
            </a:r>
            <a:endParaRPr lang="en-US" sz="14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6008321" y="1478939"/>
            <a:ext cx="341987" cy="1365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stCxn id="9" idx="1"/>
            <a:endCxn id="26" idx="3"/>
          </p:cNvCxnSpPr>
          <p:nvPr/>
        </p:nvCxnSpPr>
        <p:spPr>
          <a:xfrm flipH="1" flipV="1">
            <a:off x="7669632" y="1478939"/>
            <a:ext cx="1191237" cy="60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9C8242-F3AF-6E4E-B746-5D17CC73DB0F}"/>
              </a:ext>
            </a:extLst>
          </p:cNvPr>
          <p:cNvSpPr txBox="1"/>
          <p:nvPr/>
        </p:nvSpPr>
        <p:spPr>
          <a:xfrm>
            <a:off x="2891542" y="3149198"/>
            <a:ext cx="918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practitioner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7892288" y="1431293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886926" y="2583772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4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Example: Solo Practitioner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21A6DE3-B2A0-464D-92AF-955C17DD46B8}"/>
              </a:ext>
            </a:extLst>
          </p:cNvPr>
          <p:cNvSpPr/>
          <p:nvPr/>
        </p:nvSpPr>
        <p:spPr>
          <a:xfrm>
            <a:off x="4171832" y="4082048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C4374A-E8C9-FD4C-9A1C-1A3F88B5A912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014717" y="3541211"/>
            <a:ext cx="1" cy="5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00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5B9-FBF9-2342-A019-0A41E530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64" y="387569"/>
            <a:ext cx="10404132" cy="525359"/>
          </a:xfrm>
        </p:spPr>
        <p:txBody>
          <a:bodyPr>
            <a:normAutofit/>
          </a:bodyPr>
          <a:lstStyle/>
          <a:p>
            <a:r>
              <a:rPr lang="en-US" sz="1200" dirty="0" err="1">
                <a:latin typeface="+mn-lt"/>
              </a:rPr>
              <a:t>PractitiorRole</a:t>
            </a:r>
            <a:r>
              <a:rPr lang="en-US" sz="1200" dirty="0">
                <a:latin typeface="+mn-lt"/>
              </a:rPr>
              <a:t> without a specific Practitioner.  Specifying a role.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858FBE-D34B-4B4B-9920-66D80F32D9CD}"/>
              </a:ext>
            </a:extLst>
          </p:cNvPr>
          <p:cNvSpPr/>
          <p:nvPr/>
        </p:nvSpPr>
        <p:spPr>
          <a:xfrm>
            <a:off x="2940608" y="2584436"/>
            <a:ext cx="2282208" cy="13932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PractitionerRole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code: Physician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Specialty:  Internal Medicine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sz="1400" dirty="0" err="1">
                <a:solidFill>
                  <a:srgbClr val="7030A0"/>
                </a:solidFill>
              </a:rPr>
              <a:t>AnonRole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62AF48F-F599-BF47-8B96-5DE7AE0F5643}"/>
              </a:ext>
            </a:extLst>
          </p:cNvPr>
          <p:cNvSpPr/>
          <p:nvPr/>
        </p:nvSpPr>
        <p:spPr>
          <a:xfrm>
            <a:off x="7705726" y="4592014"/>
            <a:ext cx="2282208" cy="1245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CancerClinic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59622B-C37D-8543-BD81-B7B7A9D6E628}"/>
              </a:ext>
            </a:extLst>
          </p:cNvPr>
          <p:cNvSpPr/>
          <p:nvPr/>
        </p:nvSpPr>
        <p:spPr>
          <a:xfrm>
            <a:off x="7879857" y="1836221"/>
            <a:ext cx="1933946" cy="12158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 err="1">
                <a:solidFill>
                  <a:sysClr val="windowText" lastClr="000000"/>
                </a:solidFill>
              </a:rPr>
              <a:t>HealthCareService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CancerClinicService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617FB3-5B75-5845-B821-DA8F99BD18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22816" y="3281080"/>
            <a:ext cx="2482910" cy="1933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6E885-CEDB-D54C-9C05-558806737B4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54421" y="2444160"/>
            <a:ext cx="2625436" cy="83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133FBA-CB99-124A-ABA3-D1D69A4684BE}"/>
              </a:ext>
            </a:extLst>
          </p:cNvPr>
          <p:cNvSpPr/>
          <p:nvPr/>
        </p:nvSpPr>
        <p:spPr>
          <a:xfrm>
            <a:off x="5400339" y="1773508"/>
            <a:ext cx="1451674" cy="7641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400" dirty="0" err="1">
                <a:solidFill>
                  <a:srgbClr val="7030A0"/>
                </a:solidFill>
              </a:rPr>
              <a:t>CancerClinicLoc</a:t>
            </a:r>
            <a:br>
              <a:rPr lang="en-US" sz="12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62BBDD-2704-8045-8F9C-73B81AAE534D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5222816" y="2155562"/>
            <a:ext cx="177523" cy="112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952DD8-7B6F-A140-98BD-48E4F5421F1E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8846830" y="3052099"/>
            <a:ext cx="0" cy="153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1B46249-CAD1-874D-A661-543ED1EC6EC6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852013" y="2088044"/>
            <a:ext cx="999032" cy="6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9D40C5-8D76-D642-9B46-0B49CDBCB28D}"/>
              </a:ext>
            </a:extLst>
          </p:cNvPr>
          <p:cNvSpPr txBox="1"/>
          <p:nvPr/>
        </p:nvSpPr>
        <p:spPr>
          <a:xfrm>
            <a:off x="5267519" y="3978207"/>
            <a:ext cx="954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organization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268C09-5622-1A44-A84D-8220B5B127E0}"/>
              </a:ext>
            </a:extLst>
          </p:cNvPr>
          <p:cNvSpPr txBox="1"/>
          <p:nvPr/>
        </p:nvSpPr>
        <p:spPr>
          <a:xfrm>
            <a:off x="6911276" y="1788575"/>
            <a:ext cx="686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E9151-D4ED-8D43-91E2-16FA42181BB5}"/>
              </a:ext>
            </a:extLst>
          </p:cNvPr>
          <p:cNvSpPr txBox="1"/>
          <p:nvPr/>
        </p:nvSpPr>
        <p:spPr>
          <a:xfrm>
            <a:off x="6022093" y="2979704"/>
            <a:ext cx="1287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healthcareservice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7A98C7-CDE3-A14C-A53B-3D5023B6F2B5}"/>
              </a:ext>
            </a:extLst>
          </p:cNvPr>
          <p:cNvSpPr txBox="1"/>
          <p:nvPr/>
        </p:nvSpPr>
        <p:spPr>
          <a:xfrm>
            <a:off x="8051951" y="3429000"/>
            <a:ext cx="888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providedBy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662D62-0049-6844-A428-1ED954D3BCEE}"/>
              </a:ext>
            </a:extLst>
          </p:cNvPr>
          <p:cNvSpPr txBox="1"/>
          <p:nvPr/>
        </p:nvSpPr>
        <p:spPr>
          <a:xfrm>
            <a:off x="213825" y="42413"/>
            <a:ext cx="304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PractitionerRole</a:t>
            </a:r>
            <a:r>
              <a:rPr lang="en-US" dirty="0">
                <a:solidFill>
                  <a:srgbClr val="002060"/>
                </a:solidFill>
              </a:rPr>
              <a:t> – Example #4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25619A2-F397-AE45-9552-2F7CE363F5AF}"/>
              </a:ext>
            </a:extLst>
          </p:cNvPr>
          <p:cNvSpPr/>
          <p:nvPr/>
        </p:nvSpPr>
        <p:spPr>
          <a:xfrm>
            <a:off x="3190820" y="4439330"/>
            <a:ext cx="1685771" cy="8329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br>
              <a:rPr lang="en-US" sz="1200" dirty="0">
                <a:solidFill>
                  <a:sysClr val="windowText" lastClr="000000"/>
                </a:solidFill>
              </a:rPr>
            </a:br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0E3116-422A-6546-A4EB-EA69A8542E97}"/>
              </a:ext>
            </a:extLst>
          </p:cNvPr>
          <p:cNvCxnSpPr>
            <a:cxnSpLocks/>
            <a:stCxn id="5" idx="2"/>
            <a:endCxn id="52" idx="0"/>
          </p:cNvCxnSpPr>
          <p:nvPr/>
        </p:nvCxnSpPr>
        <p:spPr>
          <a:xfrm flipH="1">
            <a:off x="4033706" y="3977723"/>
            <a:ext cx="48006" cy="461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49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Insurance Plan and Network.  </a:t>
            </a:r>
            <a:br>
              <a:rPr lang="en-US" dirty="0"/>
            </a:br>
            <a:r>
              <a:rPr lang="en-US" dirty="0"/>
              <a:t>Acme of CT Medicare Advantage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</a:t>
            </a:r>
            <a:r>
              <a:rPr lang="en-US" sz="1600" dirty="0">
                <a:solidFill>
                  <a:schemeClr val="tx1"/>
                </a:solidFill>
              </a:rPr>
              <a:t>Acme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2441609" y="2075876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CT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Standard Network 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153340" y="3429000"/>
            <a:ext cx="3035249" cy="151845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1556298" y="4352622"/>
            <a:ext cx="364203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Name: Acme Medicare Advantage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Type:  </a:t>
            </a:r>
            <a:r>
              <a:rPr lang="en-US" sz="1600" dirty="0" err="1">
                <a:solidFill>
                  <a:srgbClr val="002060"/>
                </a:solidFill>
              </a:rPr>
              <a:t>MedicareAdvantage</a:t>
            </a:r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242064" y="3513496"/>
            <a:ext cx="82879" cy="839128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Location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name: State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location-boundary-</a:t>
            </a:r>
            <a:r>
              <a:rPr lang="en-US" sz="1600" dirty="0" err="1">
                <a:solidFill>
                  <a:sysClr val="windowText" lastClr="000000"/>
                </a:solidFill>
              </a:rPr>
              <a:t>geojson</a:t>
            </a:r>
            <a:r>
              <a:rPr lang="en-US" sz="1600" dirty="0">
                <a:solidFill>
                  <a:sysClr val="windowText" lastClr="000000"/>
                </a:solidFill>
              </a:rPr>
              <a:t>:  shape of CT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address:  CT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198336" y="4352622"/>
            <a:ext cx="3737965" cy="71881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endParaRPr lang="en-US" sz="1200" u="sng" dirty="0">
              <a:solidFill>
                <a:sysClr val="windowText" lastClr="000000"/>
              </a:solidFill>
            </a:endParaRPr>
          </a:p>
          <a:p>
            <a:r>
              <a:rPr lang="en-US" sz="12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name:Acme</a:t>
            </a:r>
            <a:r>
              <a:rPr lang="en-US" sz="1200" dirty="0">
                <a:solidFill>
                  <a:sysClr val="windowText" lastClr="000000"/>
                </a:solidFill>
              </a:rPr>
              <a:t> Formulary</a:t>
            </a:r>
          </a:p>
          <a:p>
            <a:r>
              <a:rPr lang="en-US" sz="1200" dirty="0">
                <a:solidFill>
                  <a:sysClr val="windowText" lastClr="000000"/>
                </a:solidFill>
              </a:rPr>
              <a:t>Connection-type: hl7-fhir-rest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address:  </a:t>
            </a:r>
            <a:r>
              <a:rPr lang="en-US" sz="1200" dirty="0" err="1">
                <a:solidFill>
                  <a:sysClr val="windowText" lastClr="000000"/>
                </a:solidFill>
              </a:rPr>
              <a:t>url</a:t>
            </a:r>
            <a:r>
              <a:rPr lang="en-US" sz="1200" dirty="0">
                <a:solidFill>
                  <a:sysClr val="windowText" lastClr="000000"/>
                </a:solidFill>
              </a:rPr>
              <a:t> of formulary</a:t>
            </a:r>
          </a:p>
          <a:p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TREAT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Usecase.standard</a:t>
            </a:r>
            <a:r>
              <a:rPr lang="en-US" sz="1200" dirty="0">
                <a:solidFill>
                  <a:sysClr val="windowText" lastClr="000000"/>
                </a:solidFill>
              </a:rPr>
              <a:t> = Formulary IG URL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79484-4716-5048-B84F-F004AE588B43}"/>
              </a:ext>
            </a:extLst>
          </p:cNvPr>
          <p:cNvSpPr txBox="1"/>
          <p:nvPr/>
        </p:nvSpPr>
        <p:spPr>
          <a:xfrm>
            <a:off x="460803" y="6406848"/>
            <a:ext cx="184877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4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4E4-7C9B-AA49-B32C-5B4E5AF4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Insurance Plan and Network.  </a:t>
            </a:r>
            <a:br>
              <a:rPr lang="en-US" dirty="0"/>
            </a:br>
            <a:r>
              <a:rPr lang="en-US" dirty="0"/>
              <a:t>Acme QHP Plans</a:t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9DB60D-12AB-0641-ADBD-33FFE79021BD}"/>
              </a:ext>
            </a:extLst>
          </p:cNvPr>
          <p:cNvSpPr/>
          <p:nvPr/>
        </p:nvSpPr>
        <p:spPr>
          <a:xfrm>
            <a:off x="7176857" y="2006678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Acme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B0E8FE-2DD3-2C44-ABD3-F8AC3E70BF81}"/>
              </a:ext>
            </a:extLst>
          </p:cNvPr>
          <p:cNvSpPr/>
          <p:nvPr/>
        </p:nvSpPr>
        <p:spPr>
          <a:xfrm>
            <a:off x="4315002" y="157473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4FFF3-369D-C449-9CB8-52BEF8BC41E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5422423" y="3429000"/>
            <a:ext cx="2766166" cy="2075806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50099D-E2C0-A841-951A-5B319DC8A045}"/>
              </a:ext>
            </a:extLst>
          </p:cNvPr>
          <p:cNvSpPr/>
          <p:nvPr/>
        </p:nvSpPr>
        <p:spPr>
          <a:xfrm>
            <a:off x="3005669" y="4434679"/>
            <a:ext cx="2416754" cy="2140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Bronze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AcmeQHPBronze</a:t>
            </a:r>
            <a:endParaRPr lang="en-US" dirty="0">
              <a:solidFill>
                <a:srgbClr val="7030A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D4751-5D65-964B-8195-B66BF71FFACB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214046" y="3012357"/>
            <a:ext cx="984290" cy="142232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8A8627-B4D0-3F4E-8BD2-E56CEC30BAE3}"/>
              </a:ext>
            </a:extLst>
          </p:cNvPr>
          <p:cNvSpPr txBox="1"/>
          <p:nvPr/>
        </p:nvSpPr>
        <p:spPr>
          <a:xfrm>
            <a:off x="5894739" y="3818894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3F637-0007-9F4B-9380-2E7AA2B3CDB7}"/>
              </a:ext>
            </a:extLst>
          </p:cNvPr>
          <p:cNvSpPr/>
          <p:nvPr/>
        </p:nvSpPr>
        <p:spPr>
          <a:xfrm>
            <a:off x="8936301" y="3641461"/>
            <a:ext cx="2200001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ysClr val="windowText" lastClr="000000"/>
                </a:solidFill>
              </a:rPr>
              <a:t>Location</a:t>
            </a:r>
          </a:p>
          <a:p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dirty="0" err="1">
                <a:solidFill>
                  <a:srgbClr val="7030A0"/>
                </a:solidFill>
              </a:rPr>
              <a:t>StateOfCTLocation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7C45E6-682B-5A46-8EFC-991F22351495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5422423" y="4352622"/>
            <a:ext cx="3513878" cy="115218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3B4E06-AF2D-2B4F-BBB3-2848913DE069}"/>
              </a:ext>
            </a:extLst>
          </p:cNvPr>
          <p:cNvSpPr txBox="1"/>
          <p:nvPr/>
        </p:nvSpPr>
        <p:spPr>
          <a:xfrm>
            <a:off x="7004656" y="4140161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A205082-FE4B-1945-8B48-9D62442E8F97}"/>
              </a:ext>
            </a:extLst>
          </p:cNvPr>
          <p:cNvSpPr/>
          <p:nvPr/>
        </p:nvSpPr>
        <p:spPr>
          <a:xfrm>
            <a:off x="7176855" y="5356377"/>
            <a:ext cx="364203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Endpoint</a:t>
            </a:r>
            <a:br>
              <a:rPr lang="en-US" sz="1200" u="sng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Connection-type: non-</a:t>
            </a:r>
            <a:r>
              <a:rPr lang="en-US" sz="1200" dirty="0" err="1">
                <a:solidFill>
                  <a:sysClr val="windowText" lastClr="000000"/>
                </a:solidFill>
              </a:rPr>
              <a:t>fhir</a:t>
            </a:r>
            <a:r>
              <a:rPr lang="en-US" sz="1200" dirty="0">
                <a:solidFill>
                  <a:sysClr val="windowText" lastClr="000000"/>
                </a:solidFill>
              </a:rPr>
              <a:t>-rest 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payloadtype</a:t>
            </a:r>
            <a:r>
              <a:rPr lang="en-US" sz="1200" dirty="0">
                <a:solidFill>
                  <a:sysClr val="windowText" lastClr="000000"/>
                </a:solidFill>
              </a:rPr>
              <a:t>:  NA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 err="1">
                <a:solidFill>
                  <a:sysClr val="windowText" lastClr="000000"/>
                </a:solidFill>
              </a:rPr>
              <a:t>Usecase.type</a:t>
            </a:r>
            <a:r>
              <a:rPr lang="en-US" sz="1200" dirty="0">
                <a:solidFill>
                  <a:sysClr val="windowText" lastClr="000000"/>
                </a:solidFill>
              </a:rPr>
              <a:t> = HOPERAT</a:t>
            </a:r>
          </a:p>
          <a:p>
            <a:endParaRPr lang="en-US" sz="1200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rgbClr val="7030A0"/>
                </a:solidFill>
              </a:rPr>
              <a:t>AcmeOfCTPortalEndpoint</a:t>
            </a:r>
            <a:endParaRPr lang="en-US" dirty="0">
              <a:solidFill>
                <a:srgbClr val="7030A0"/>
              </a:solidFill>
            </a:endParaRPr>
          </a:p>
          <a:p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60C96-A6BA-5645-A849-1F52F6898BD4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5422423" y="5504806"/>
            <a:ext cx="1754432" cy="56273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12AEA8-5133-D94A-861C-7FFD42041BB0}"/>
              </a:ext>
            </a:extLst>
          </p:cNvPr>
          <p:cNvSpPr txBox="1"/>
          <p:nvPr/>
        </p:nvSpPr>
        <p:spPr>
          <a:xfrm>
            <a:off x="2221816" y="3714018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BF1B1E-5C0B-EC4D-8544-B6AB05537A3A}"/>
              </a:ext>
            </a:extLst>
          </p:cNvPr>
          <p:cNvSpPr/>
          <p:nvPr/>
        </p:nvSpPr>
        <p:spPr>
          <a:xfrm>
            <a:off x="368836" y="2075876"/>
            <a:ext cx="198708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 err="1">
                <a:solidFill>
                  <a:srgbClr val="7030A0"/>
                </a:solidFill>
              </a:rPr>
              <a:t>AcmeofCTPremNet</a:t>
            </a:r>
            <a:endParaRPr lang="en-US" sz="1400" dirty="0">
              <a:solidFill>
                <a:srgbClr val="7030A0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4A67EF-A1F0-3344-A3C3-4FC8EC13819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443983" y="2484254"/>
            <a:ext cx="2884096" cy="188949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CDBA23-CDA5-A740-AA0B-0B46BEA2DA30}"/>
              </a:ext>
            </a:extLst>
          </p:cNvPr>
          <p:cNvSpPr/>
          <p:nvPr/>
        </p:nvSpPr>
        <p:spPr>
          <a:xfrm>
            <a:off x="123290" y="4373746"/>
            <a:ext cx="2641385" cy="2140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InsurancePlan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Type:  QHP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Plan.type</a:t>
            </a:r>
            <a:r>
              <a:rPr lang="en-US" sz="1600" dirty="0">
                <a:solidFill>
                  <a:srgbClr val="002060"/>
                </a:solidFill>
              </a:rPr>
              <a:t>: Gold</a:t>
            </a:r>
          </a:p>
          <a:p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rgbClr val="7030A0"/>
                </a:solidFill>
              </a:rPr>
              <a:t>AcmeQHPGold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CEBA44-B4FA-C040-BDAD-4248DE5F6141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H="1" flipV="1">
            <a:off x="1362381" y="3513496"/>
            <a:ext cx="81602" cy="86025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27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9E49-C041-9847-BF1D-0287C3EE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F6BC-9271-844F-8C3F-54518235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drawings complement the examples provided in the implementation guide.   </a:t>
            </a:r>
          </a:p>
          <a:p>
            <a:r>
              <a:rPr lang="en-US" dirty="0"/>
              <a:t>They refer to the example instance names.</a:t>
            </a:r>
          </a:p>
          <a:p>
            <a:r>
              <a:rPr lang="en-US" dirty="0"/>
              <a:t>The drawings do not annotate the full data payload of the examples.  Their purpose is to graphically illustrate the relationships between the instances.  Instance IDs are in </a:t>
            </a:r>
            <a:r>
              <a:rPr lang="en-US" dirty="0">
                <a:solidFill>
                  <a:srgbClr val="7030A0"/>
                </a:solidFill>
              </a:rPr>
              <a:t>purple</a:t>
            </a:r>
            <a:r>
              <a:rPr lang="en-US" dirty="0"/>
              <a:t>.   </a:t>
            </a:r>
          </a:p>
          <a:p>
            <a:r>
              <a:rPr lang="en-US" dirty="0"/>
              <a:t>See the examples data for full data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2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845195" y="2965739"/>
            <a:ext cx="2223017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Group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Orthopedics </a:t>
            </a:r>
            <a:r>
              <a:rPr lang="en-US" sz="1200" dirty="0">
                <a:solidFill>
                  <a:schemeClr val="tx1"/>
                </a:solidFill>
              </a:rPr>
              <a:t>(207X00000X)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Acme of CT Standard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6921748" y="281518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6972545" y="2547708"/>
            <a:ext cx="25509" cy="82820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V="1">
            <a:off x="4956704" y="2467973"/>
            <a:ext cx="18459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Group Providing Service at Hospital 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3"/>
            <a:ext cx="883334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63801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sz="1600" dirty="0"/>
              <a:t>Hartford Orthopedics (is a group) providing Orthopods for Network Acme of CT at Hartford General Hospital and is in-network for Acme of CT’s standard network.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56571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122316" y="1110088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469CA9-200C-0846-B391-637037BE86FD}"/>
              </a:ext>
            </a:extLst>
          </p:cNvPr>
          <p:cNvCxnSpPr>
            <a:cxnSpLocks/>
          </p:cNvCxnSpPr>
          <p:nvPr/>
        </p:nvCxnSpPr>
        <p:spPr>
          <a:xfrm flipV="1">
            <a:off x="1820951" y="5236205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A7AC38-253E-4049-8935-E4100F115E03}"/>
              </a:ext>
            </a:extLst>
          </p:cNvPr>
          <p:cNvCxnSpPr>
            <a:cxnSpLocks/>
          </p:cNvCxnSpPr>
          <p:nvPr/>
        </p:nvCxnSpPr>
        <p:spPr>
          <a:xfrm>
            <a:off x="1832423" y="4992774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0D6F3D-05E6-5146-B6CD-C1798EC1364E}"/>
              </a:ext>
            </a:extLst>
          </p:cNvPr>
          <p:cNvCxnSpPr>
            <a:cxnSpLocks/>
          </p:cNvCxnSpPr>
          <p:nvPr/>
        </p:nvCxnSpPr>
        <p:spPr>
          <a:xfrm flipH="1" flipV="1">
            <a:off x="9561838" y="1883301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</p:cNvCxnSpPr>
          <p:nvPr/>
        </p:nvCxnSpPr>
        <p:spPr>
          <a:xfrm flipH="1">
            <a:off x="7822774" y="1869929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6AA2F-9E68-AF49-8209-6E229C8868D9}"/>
              </a:ext>
            </a:extLst>
          </p:cNvPr>
          <p:cNvSpPr txBox="1"/>
          <p:nvPr/>
        </p:nvSpPr>
        <p:spPr>
          <a:xfrm>
            <a:off x="3932798" y="4006713"/>
            <a:ext cx="194134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HartfordOrthopedicServices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56B359-5969-6B49-8711-ECD79AEFCCA7}"/>
              </a:ext>
            </a:extLst>
          </p:cNvPr>
          <p:cNvSpPr txBox="1"/>
          <p:nvPr/>
        </p:nvSpPr>
        <p:spPr>
          <a:xfrm>
            <a:off x="4120553" y="1986263"/>
            <a:ext cx="16722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rgbClr val="7030A0"/>
                </a:solidFill>
              </a:rPr>
              <a:t>HartfordOrthopedics</a:t>
            </a:r>
            <a:endParaRPr lang="en-US" sz="1000" dirty="0">
              <a:solidFill>
                <a:srgbClr val="7030A0"/>
              </a:solidFill>
            </a:endParaRPr>
          </a:p>
          <a:p>
            <a:pPr algn="ctr"/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878FCA-4630-8F4B-8814-08764F2E3BF7}"/>
              </a:ext>
            </a:extLst>
          </p:cNvPr>
          <p:cNvSpPr txBox="1"/>
          <p:nvPr/>
        </p:nvSpPr>
        <p:spPr>
          <a:xfrm>
            <a:off x="6149149" y="3884037"/>
            <a:ext cx="16722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7FD6C1-229F-4B4B-B318-C17A7B3B6F45}"/>
              </a:ext>
            </a:extLst>
          </p:cNvPr>
          <p:cNvSpPr/>
          <p:nvPr/>
        </p:nvSpPr>
        <p:spPr>
          <a:xfrm>
            <a:off x="6421926" y="1922592"/>
            <a:ext cx="952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Hospital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B3DAD-4F9D-F64F-9AA3-690371F1385E}"/>
              </a:ext>
            </a:extLst>
          </p:cNvPr>
          <p:cNvSpPr/>
          <p:nvPr/>
        </p:nvSpPr>
        <p:spPr>
          <a:xfrm>
            <a:off x="903666" y="4613863"/>
            <a:ext cx="19287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HartfordOrthopedicAffil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5F520-8DC5-6C45-AE79-EB3F7F90DB48}"/>
              </a:ext>
            </a:extLst>
          </p:cNvPr>
          <p:cNvSpPr/>
          <p:nvPr/>
        </p:nvSpPr>
        <p:spPr>
          <a:xfrm>
            <a:off x="1129360" y="2067762"/>
            <a:ext cx="12618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enlo" panose="020B0609030804020204" pitchFamily="49" charset="0"/>
              </a:rPr>
              <a:t>AcmeofCTStdNet</a:t>
            </a:r>
            <a:endParaRPr lang="en-US" sz="1000" b="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1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HamiltonClinic</a:t>
            </a:r>
            <a:endParaRPr lang="en-US" dirty="0">
              <a:solidFill>
                <a:srgbClr val="7030A0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Example:  Clinic That is Owned by a Hospital</a:t>
            </a:r>
            <a:r>
              <a:rPr lang="en-US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469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Hamilton Clinic, owned by Hartford General Hospital, </a:t>
            </a:r>
          </a:p>
          <a:p>
            <a:r>
              <a:rPr lang="en-US" dirty="0"/>
              <a:t>provides Family Medicine Services at Hospital Location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lang="en-US" dirty="0">
                <a:solidFill>
                  <a:srgbClr val="7030A0"/>
                </a:solidFill>
              </a:rPr>
              <a:t>Hospital</a:t>
            </a: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59D79E-6C17-5946-B3E6-B20447EC067E}"/>
              </a:ext>
            </a:extLst>
          </p:cNvPr>
          <p:cNvCxnSpPr>
            <a:cxnSpLocks/>
            <a:stCxn id="125" idx="3"/>
            <a:endCxn id="29" idx="1"/>
          </p:cNvCxnSpPr>
          <p:nvPr/>
        </p:nvCxnSpPr>
        <p:spPr>
          <a:xfrm>
            <a:off x="5825392" y="1749163"/>
            <a:ext cx="867819" cy="196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C7436D-86E1-6244-9B25-54619C4CE425}"/>
              </a:ext>
            </a:extLst>
          </p:cNvPr>
          <p:cNvSpPr txBox="1"/>
          <p:nvPr/>
        </p:nvSpPr>
        <p:spPr>
          <a:xfrm>
            <a:off x="5768829" y="137974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partOf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48C37-B5D2-CE48-9F68-140BEEFACA80}"/>
              </a:ext>
            </a:extLst>
          </p:cNvPr>
          <p:cNvSpPr txBox="1"/>
          <p:nvPr/>
        </p:nvSpPr>
        <p:spPr>
          <a:xfrm>
            <a:off x="3968226" y="4021382"/>
            <a:ext cx="1843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HamiltonClinicServices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B38E22-A021-4E4B-BC50-1FFAA3E869FD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BD04CF-9EA7-0243-91BD-100837622A18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352140-03DE-1B42-9715-10E17579D48F}"/>
              </a:ext>
            </a:extLst>
          </p:cNvPr>
          <p:cNvSpPr/>
          <p:nvPr/>
        </p:nvSpPr>
        <p:spPr>
          <a:xfrm>
            <a:off x="1006088" y="4616972"/>
            <a:ext cx="1543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HamiltonClinicAffil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1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Healthcare Service</a:t>
            </a:r>
            <a:b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Specialty:  Family </a:t>
            </a:r>
            <a:r>
              <a:rPr lang="en-US" sz="1200" dirty="0">
                <a:solidFill>
                  <a:schemeClr val="tx1"/>
                </a:solidFill>
              </a:rPr>
              <a:t>Medicine (207Q00000X 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900904" y="3407300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  <a:b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type: Hospital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600" dirty="0" err="1">
                <a:solidFill>
                  <a:srgbClr val="7030A0"/>
                </a:solidFill>
              </a:rPr>
              <a:t>AcmeofCTStdNet</a:t>
            </a:r>
            <a:endParaRPr lang="en-US" sz="1600" dirty="0">
              <a:solidFill>
                <a:srgbClr val="7030A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97033" y="2901437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7543440" y="2469939"/>
            <a:ext cx="25709" cy="93736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119748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providedBy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Example:  Clinic Provides Services to a Hospital</a:t>
            </a:r>
            <a:r>
              <a:rPr lang="en-US" sz="32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 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Outpatient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7025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lang="en-US" dirty="0"/>
              <a:t>Burr Clinic is located at Hartford General Hospital’s site #1 and </a:t>
            </a:r>
            <a:br>
              <a:rPr lang="en-US" dirty="0"/>
            </a:br>
            <a:r>
              <a:rPr lang="en-US" dirty="0"/>
              <a:t>provides outpatient family medicine services. It is in network for Acme of</a:t>
            </a:r>
            <a:br>
              <a:rPr lang="en-US" dirty="0"/>
            </a:br>
            <a:r>
              <a:rPr lang="en-US" dirty="0"/>
              <a:t>CT’s standard network.</a:t>
            </a:r>
          </a:p>
          <a:p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43025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1600" dirty="0">
                <a:solidFill>
                  <a:srgbClr val="7030A0"/>
                </a:solidFill>
              </a:rPr>
              <a:t>Hospital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5ACDAA-A65B-6643-9618-14802C268E58}"/>
              </a:ext>
            </a:extLst>
          </p:cNvPr>
          <p:cNvSpPr txBox="1"/>
          <p:nvPr/>
        </p:nvSpPr>
        <p:spPr>
          <a:xfrm>
            <a:off x="4574689" y="4963143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B12C-6A6D-F44C-ADED-E6DAA2269478}"/>
              </a:ext>
            </a:extLst>
          </p:cNvPr>
          <p:cNvSpPr txBox="1"/>
          <p:nvPr/>
        </p:nvSpPr>
        <p:spPr>
          <a:xfrm>
            <a:off x="4587798" y="4457280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71BACD-F8EA-1940-8709-846D417F7F99}"/>
              </a:ext>
            </a:extLst>
          </p:cNvPr>
          <p:cNvCxnSpPr>
            <a:cxnSpLocks/>
          </p:cNvCxnSpPr>
          <p:nvPr/>
        </p:nvCxnSpPr>
        <p:spPr>
          <a:xfrm flipV="1">
            <a:off x="2372697" y="5229414"/>
            <a:ext cx="7830346" cy="399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</p:cNvCxnSpPr>
          <p:nvPr/>
        </p:nvCxnSpPr>
        <p:spPr>
          <a:xfrm>
            <a:off x="2384169" y="4985983"/>
            <a:ext cx="0" cy="28253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85184F-34AA-034E-9CB0-C8AA4EA12181}"/>
              </a:ext>
            </a:extLst>
          </p:cNvPr>
          <p:cNvCxnSpPr>
            <a:cxnSpLocks/>
          </p:cNvCxnSpPr>
          <p:nvPr/>
        </p:nvCxnSpPr>
        <p:spPr>
          <a:xfrm flipH="1" flipV="1">
            <a:off x="10113584" y="1876510"/>
            <a:ext cx="89459" cy="32999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6438C1-A1CB-3243-83D0-45FE1474BA1A}"/>
              </a:ext>
            </a:extLst>
          </p:cNvPr>
          <p:cNvCxnSpPr>
            <a:cxnSpLocks/>
          </p:cNvCxnSpPr>
          <p:nvPr/>
        </p:nvCxnSpPr>
        <p:spPr>
          <a:xfrm flipH="1">
            <a:off x="8374520" y="1863138"/>
            <a:ext cx="1739064" cy="1337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519DABB-2888-CD46-A5FF-DFF523D062C6}"/>
              </a:ext>
            </a:extLst>
          </p:cNvPr>
          <p:cNvSpPr/>
          <p:nvPr/>
        </p:nvSpPr>
        <p:spPr>
          <a:xfrm>
            <a:off x="1006088" y="4616972"/>
            <a:ext cx="1282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BurrnClinicAffil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7018F1-AE02-1E49-8C4E-488C67895B26}"/>
              </a:ext>
            </a:extLst>
          </p:cNvPr>
          <p:cNvSpPr/>
          <p:nvPr/>
        </p:nvSpPr>
        <p:spPr>
          <a:xfrm>
            <a:off x="3951156" y="3977014"/>
            <a:ext cx="19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Burr </a:t>
            </a:r>
            <a:r>
              <a:rPr lang="en-US" dirty="0" err="1">
                <a:solidFill>
                  <a:srgbClr val="7030A0"/>
                </a:solidFill>
              </a:rPr>
              <a:t>ClinicServices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B1DB30-4643-904B-B6AA-369C8E377C56}"/>
              </a:ext>
            </a:extLst>
          </p:cNvPr>
          <p:cNvSpPr txBox="1"/>
          <p:nvPr/>
        </p:nvSpPr>
        <p:spPr>
          <a:xfrm>
            <a:off x="6732999" y="3819619"/>
            <a:ext cx="16722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HospLoc1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855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FFB6AE-E1BF-994E-8E90-6BA7B36DE5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C3C3B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C3C3B">
                  <a:lumMod val="50000"/>
                  <a:lumOff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72673" y="101899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sz="1600" dirty="0" err="1">
                <a:solidFill>
                  <a:srgbClr val="7030A0"/>
                </a:solidFill>
              </a:rPr>
              <a:t>BurrClinic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111088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Example:  Clinic Belongs to an HIE</a:t>
            </a:r>
            <a:r>
              <a:rPr lang="en-US" sz="4000" dirty="0"/>
              <a:t>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OrganizationAffiliation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Code: </a:t>
            </a:r>
            <a:r>
              <a:rPr kumimoji="0" lang="en-US" sz="1600" b="0" i="0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bt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(Member Of)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1957386"/>
            <a:ext cx="1341241" cy="1585433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143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Represents: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- </a:t>
            </a:r>
            <a:r>
              <a:rPr lang="en-US" dirty="0"/>
              <a:t>Burr Clinic belongs to the Connecticut HIE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205010" y="2000074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participatingOrganization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C34C5DC-6D11-DE48-814F-00EDEA3F8711}"/>
              </a:ext>
            </a:extLst>
          </p:cNvPr>
          <p:cNvSpPr/>
          <p:nvPr/>
        </p:nvSpPr>
        <p:spPr>
          <a:xfrm>
            <a:off x="6693211" y="1032319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en-US" dirty="0" err="1">
                <a:solidFill>
                  <a:srgbClr val="7030A0"/>
                </a:solidFill>
              </a:rPr>
              <a:t>ConnHIE</a:t>
            </a:r>
            <a:endParaRPr lang="en-US" dirty="0">
              <a:solidFill>
                <a:srgbClr val="7030A0"/>
              </a:solidFill>
            </a:endParaRP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69B600-6EC5-E948-982F-3A017B9D4A0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961861" y="2369407"/>
            <a:ext cx="3731350" cy="18801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D8E6B9-5809-9A48-A14E-BC9B4C212C9B}"/>
              </a:ext>
            </a:extLst>
          </p:cNvPr>
          <p:cNvSpPr txBox="1"/>
          <p:nvPr/>
        </p:nvSpPr>
        <p:spPr>
          <a:xfrm>
            <a:off x="4135588" y="3588007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936B-0C6F-B249-B08F-012C6E598ABA}"/>
              </a:ext>
            </a:extLst>
          </p:cNvPr>
          <p:cNvSpPr/>
          <p:nvPr/>
        </p:nvSpPr>
        <p:spPr>
          <a:xfrm>
            <a:off x="1205010" y="4550546"/>
            <a:ext cx="1102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ConnHIEAffil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4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Specialty: Retail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7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Type:Provider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907219" y="2377872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5766176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34924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</p:cNvCxnSpPr>
          <p:nvPr/>
        </p:nvCxnSpPr>
        <p:spPr>
          <a:xfrm flipV="1">
            <a:off x="1162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Pharmacy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521644" y="3530741"/>
            <a:ext cx="2612300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Code</a:t>
            </a:r>
            <a:r>
              <a:rPr lang="en-US" sz="1600" dirty="0">
                <a:solidFill>
                  <a:schemeClr val="tx1"/>
                </a:solidFill>
              </a:rPr>
              <a:t>: Pharmacy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Specialty: Retail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905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Only 2 of the pharmacy locations are in-network for Acme of CT Standard Network</a:t>
            </a:r>
          </a:p>
          <a:p>
            <a:r>
              <a:rPr lang="en-US" dirty="0"/>
              <a:t>	- 2 of the pharmacy locations are managed by </a:t>
            </a:r>
            <a:r>
              <a:rPr lang="en-US" dirty="0" err="1"/>
              <a:t>BigBox</a:t>
            </a:r>
            <a:endParaRPr lang="en-US" dirty="0"/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B47053D6-9CB3-CF45-8C9E-D8338FDECCD8}"/>
              </a:ext>
            </a:extLst>
          </p:cNvPr>
          <p:cNvSpPr/>
          <p:nvPr/>
        </p:nvSpPr>
        <p:spPr>
          <a:xfrm>
            <a:off x="9334859" y="3425814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u="sng" dirty="0">
              <a:solidFill>
                <a:srgbClr val="002060"/>
              </a:solidFill>
            </a:endParaRPr>
          </a:p>
        </p:txBody>
      </p:sp>
      <p:sp>
        <p:nvSpPr>
          <p:cNvPr id="33" name="Rounded Rectangle 11">
            <a:extLst>
              <a:ext uri="{FF2B5EF4-FFF2-40B4-BE49-F238E27FC236}">
                <a16:creationId xmlns:a16="http://schemas.microsoft.com/office/drawing/2014/main" id="{609B97E9-6E12-C24E-9324-16211207E535}"/>
              </a:ext>
            </a:extLst>
          </p:cNvPr>
          <p:cNvSpPr/>
          <p:nvPr/>
        </p:nvSpPr>
        <p:spPr>
          <a:xfrm>
            <a:off x="10788170" y="3426727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598E41-5F93-2048-BB8C-B199E7380A5B}"/>
              </a:ext>
            </a:extLst>
          </p:cNvPr>
          <p:cNvCxnSpPr>
            <a:cxnSpLocks/>
          </p:cNvCxnSpPr>
          <p:nvPr/>
        </p:nvCxnSpPr>
        <p:spPr>
          <a:xfrm flipV="1">
            <a:off x="1002073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C703DD-69CA-CA4B-AB23-AB8805F0DDC5}"/>
              </a:ext>
            </a:extLst>
          </p:cNvPr>
          <p:cNvCxnSpPr>
            <a:cxnSpLocks/>
            <a:stCxn id="31" idx="0"/>
            <a:endCxn id="55" idx="2"/>
          </p:cNvCxnSpPr>
          <p:nvPr/>
        </p:nvCxnSpPr>
        <p:spPr>
          <a:xfrm flipV="1">
            <a:off x="10003104" y="1767625"/>
            <a:ext cx="339223" cy="165818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6BE8C3-BE70-6A49-813D-23D083DC318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10366895" y="1822764"/>
            <a:ext cx="1089520" cy="160396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10A8A63-4C95-1F48-9BE6-E35F8A573F95}"/>
              </a:ext>
            </a:extLst>
          </p:cNvPr>
          <p:cNvSpPr/>
          <p:nvPr/>
        </p:nvSpPr>
        <p:spPr>
          <a:xfrm>
            <a:off x="9492098" y="330005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 err="1">
                <a:solidFill>
                  <a:schemeClr val="tx1"/>
                </a:solidFill>
              </a:rPr>
              <a:t>Type:bus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A96222-7A62-664C-965F-740700D4E051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B6FAE7-7EAF-5D4C-8005-075DCD109F56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59E8F9-F83B-2C4F-AEB7-731500C0953B}"/>
              </a:ext>
            </a:extLst>
          </p:cNvPr>
          <p:cNvSpPr/>
          <p:nvPr/>
        </p:nvSpPr>
        <p:spPr>
          <a:xfrm>
            <a:off x="9978810" y="1083592"/>
            <a:ext cx="6764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BigBox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4D7DA5-5B15-C24C-B370-F4143033EDE7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C9A855-EFD2-E843-954F-322A274B4905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PharmChainRetailService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2E543D-B40E-C74F-A576-D5DDB022D1EC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BD569B-D237-764F-B74C-F59CC1448CD6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6CDFC8-6C65-254C-B740-2D9619866ED6}"/>
              </a:ext>
            </a:extLst>
          </p:cNvPr>
          <p:cNvSpPr/>
          <p:nvPr/>
        </p:nvSpPr>
        <p:spPr>
          <a:xfrm>
            <a:off x="9471362" y="3791110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PharmLoc3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07B2BC-0453-D742-BB19-C85F04F6E61C}"/>
              </a:ext>
            </a:extLst>
          </p:cNvPr>
          <p:cNvSpPr/>
          <p:nvPr/>
        </p:nvSpPr>
        <p:spPr>
          <a:xfrm>
            <a:off x="10992328" y="3773195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FBF444-C354-7541-BEBD-284BE9AEA0AD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PharmChainAffil1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80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180088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400" dirty="0">
                <a:solidFill>
                  <a:schemeClr val="tx1"/>
                </a:solidFill>
              </a:rPr>
              <a:t>Specialty:  </a:t>
            </a:r>
            <a:r>
              <a:rPr lang="en-US" sz="1400" dirty="0" err="1">
                <a:solidFill>
                  <a:schemeClr val="tx1"/>
                </a:solidFill>
              </a:rPr>
              <a:t>CompoundingPharmacy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329809" y="3375914"/>
            <a:ext cx="1336490" cy="7311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8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478112" y="2295419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managingOrganization</a:t>
            </a:r>
            <a:endParaRPr lang="en-US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172662" cy="16267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83107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825392" y="4388061"/>
            <a:ext cx="2767435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7832334" y="3434073"/>
            <a:ext cx="1336490" cy="6648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rgbClr val="002060"/>
                </a:solidFill>
              </a:rPr>
              <a:t>Location</a:t>
            </a:r>
            <a:br>
              <a:rPr lang="en-US" sz="1200" u="sng" dirty="0">
                <a:solidFill>
                  <a:srgbClr val="002060"/>
                </a:solidFill>
              </a:rPr>
            </a:br>
            <a:endParaRPr lang="en-US" sz="12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</p:cNvCxnSpPr>
          <p:nvPr/>
        </p:nvCxnSpPr>
        <p:spPr>
          <a:xfrm flipH="1" flipV="1">
            <a:off x="5825393" y="1612479"/>
            <a:ext cx="2675186" cy="182159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Compounding Pharmacy 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Code</a:t>
            </a:r>
            <a:r>
              <a:rPr lang="en-US" sz="1600" dirty="0">
                <a:solidFill>
                  <a:schemeClr val="tx1"/>
                </a:solidFill>
              </a:rPr>
              <a:t>: Pharmacy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Specialty:  </a:t>
            </a:r>
            <a:r>
              <a:rPr lang="en-US" sz="1600" dirty="0" err="1">
                <a:solidFill>
                  <a:schemeClr val="tx1"/>
                </a:solidFill>
              </a:rPr>
              <a:t>CompoundingPharmacy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8420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Chain of Compounding pharmacies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- 2 of the pharmacy locations are in-network for Acme of CT Standard Network</a:t>
            </a:r>
          </a:p>
          <a:p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DDFA2-499B-A546-8B05-9B1B842017E2}"/>
              </a:ext>
            </a:extLst>
          </p:cNvPr>
          <p:cNvCxnSpPr>
            <a:cxnSpLocks/>
          </p:cNvCxnSpPr>
          <p:nvPr/>
        </p:nvCxnSpPr>
        <p:spPr>
          <a:xfrm flipV="1">
            <a:off x="8592827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16EB2A-BF79-1E4F-97A0-0BA25B170620}"/>
              </a:ext>
            </a:extLst>
          </p:cNvPr>
          <p:cNvCxnSpPr>
            <a:cxnSpLocks/>
          </p:cNvCxnSpPr>
          <p:nvPr/>
        </p:nvCxnSpPr>
        <p:spPr>
          <a:xfrm flipV="1">
            <a:off x="7022881" y="4105523"/>
            <a:ext cx="0" cy="28253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E324B6-DE84-7340-956D-2F9BBE7F52D9}"/>
              </a:ext>
            </a:extLst>
          </p:cNvPr>
          <p:cNvCxnSpPr>
            <a:cxnSpLocks/>
          </p:cNvCxnSpPr>
          <p:nvPr/>
        </p:nvCxnSpPr>
        <p:spPr>
          <a:xfrm>
            <a:off x="2961861" y="4770861"/>
            <a:ext cx="5827709" cy="0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D9125A-A448-4D4A-8256-E4081D925627}"/>
              </a:ext>
            </a:extLst>
          </p:cNvPr>
          <p:cNvCxnSpPr>
            <a:cxnSpLocks/>
          </p:cNvCxnSpPr>
          <p:nvPr/>
        </p:nvCxnSpPr>
        <p:spPr>
          <a:xfrm flipV="1">
            <a:off x="8789570" y="4098887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70D4D6-E704-6B45-8B84-593ECB8012C6}"/>
              </a:ext>
            </a:extLst>
          </p:cNvPr>
          <p:cNvCxnSpPr>
            <a:cxnSpLocks/>
          </p:cNvCxnSpPr>
          <p:nvPr/>
        </p:nvCxnSpPr>
        <p:spPr>
          <a:xfrm flipV="1">
            <a:off x="7264370" y="4105523"/>
            <a:ext cx="0" cy="67197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A7014-8FB8-1C40-8277-6282BEC847C2}"/>
              </a:ext>
            </a:extLst>
          </p:cNvPr>
          <p:cNvSpPr txBox="1"/>
          <p:nvPr/>
        </p:nvSpPr>
        <p:spPr>
          <a:xfrm>
            <a:off x="1988957" y="254005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E52A1-E9F3-664A-859F-16DF68742B5C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CD3B61-AAA2-D942-9556-8FB2D45C0FE4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8493BB-AF01-2846-9F37-E335EDDCA5A2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64C1D-F95D-6F48-9A6F-FEB938D78ABD}"/>
              </a:ext>
            </a:extLst>
          </p:cNvPr>
          <p:cNvSpPr/>
          <p:nvPr/>
        </p:nvSpPr>
        <p:spPr>
          <a:xfrm>
            <a:off x="6497756" y="3871256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PharmLoc1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CAA2DF-CDB7-4B4C-BA2A-02594C77A652}"/>
              </a:ext>
            </a:extLst>
          </p:cNvPr>
          <p:cNvSpPr/>
          <p:nvPr/>
        </p:nvSpPr>
        <p:spPr>
          <a:xfrm>
            <a:off x="7986734" y="3843288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PharmLoc2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835A7E-74EE-5245-BB79-981F7478813F}"/>
              </a:ext>
            </a:extLst>
          </p:cNvPr>
          <p:cNvSpPr/>
          <p:nvPr/>
        </p:nvSpPr>
        <p:spPr>
          <a:xfrm>
            <a:off x="1052195" y="4598445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PharmChainAffil2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7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269940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category: Pharmacy</a:t>
            </a:r>
          </a:p>
          <a:p>
            <a:r>
              <a:rPr lang="en-US" sz="1600" dirty="0">
                <a:solidFill>
                  <a:schemeClr val="tx1"/>
                </a:solidFill>
              </a:rPr>
              <a:t>Specialty: Mail Order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909536" y="1025417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9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128033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1792870" y="2463037"/>
            <a:ext cx="15662" cy="1067704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854148" y="281222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5EC169-5458-B845-B7D7-791E369A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536" y="-283739"/>
            <a:ext cx="10515600" cy="1325563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MailOrder</a:t>
            </a:r>
            <a:r>
              <a:rPr lang="en-US" dirty="0"/>
              <a:t> Chain	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8BEF422-45B7-A84C-A00C-0A5F2444BBC3}"/>
              </a:ext>
            </a:extLst>
          </p:cNvPr>
          <p:cNvSpPr/>
          <p:nvPr/>
        </p:nvSpPr>
        <p:spPr>
          <a:xfrm>
            <a:off x="655202" y="3530741"/>
            <a:ext cx="2306659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 err="1">
                <a:solidFill>
                  <a:sysClr val="windowText" lastClr="000000"/>
                </a:solidFill>
              </a:rPr>
              <a:t>OrganizationAffiliation</a:t>
            </a:r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Specialty: Mail Order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CBA618-A4CD-494C-AE28-18375922635F}"/>
              </a:ext>
            </a:extLst>
          </p:cNvPr>
          <p:cNvCxnSpPr>
            <a:cxnSpLocks/>
          </p:cNvCxnSpPr>
          <p:nvPr/>
        </p:nvCxnSpPr>
        <p:spPr>
          <a:xfrm flipV="1">
            <a:off x="2961861" y="3584602"/>
            <a:ext cx="989295" cy="404489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47F8E0-9A4A-8044-A800-9F9E173377D7}"/>
              </a:ext>
            </a:extLst>
          </p:cNvPr>
          <p:cNvCxnSpPr>
            <a:cxnSpLocks/>
          </p:cNvCxnSpPr>
          <p:nvPr/>
        </p:nvCxnSpPr>
        <p:spPr>
          <a:xfrm flipV="1">
            <a:off x="2807535" y="2283307"/>
            <a:ext cx="1365138" cy="1259512"/>
          </a:xfrm>
          <a:prstGeom prst="straightConnector1">
            <a:avLst/>
          </a:prstGeom>
          <a:ln>
            <a:solidFill>
              <a:srgbClr val="7030A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A31071-0F82-8A4E-B089-ED4A4A4DF385}"/>
              </a:ext>
            </a:extLst>
          </p:cNvPr>
          <p:cNvSpPr txBox="1"/>
          <p:nvPr/>
        </p:nvSpPr>
        <p:spPr>
          <a:xfrm>
            <a:off x="2961861" y="5388775"/>
            <a:ext cx="5873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Represents:</a:t>
            </a:r>
          </a:p>
          <a:p>
            <a:r>
              <a:rPr lang="en-US" dirty="0"/>
              <a:t>	- Mail order pharmacy provided by </a:t>
            </a:r>
            <a:r>
              <a:rPr lang="en-US" dirty="0" err="1"/>
              <a:t>Pharmchain</a:t>
            </a:r>
            <a:endParaRPr lang="en-US" dirty="0"/>
          </a:p>
          <a:p>
            <a:r>
              <a:rPr lang="en-US" dirty="0"/>
              <a:t>	- In-Network for Acme of Connecticut PPO Network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B3DFA0-6403-9940-8431-12C842F77E8F}"/>
              </a:ext>
            </a:extLst>
          </p:cNvPr>
          <p:cNvSpPr txBox="1"/>
          <p:nvPr/>
        </p:nvSpPr>
        <p:spPr>
          <a:xfrm>
            <a:off x="1977589" y="2627557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882C9-4925-F14F-9998-81959BF6BD80}"/>
              </a:ext>
            </a:extLst>
          </p:cNvPr>
          <p:cNvSpPr/>
          <p:nvPr/>
        </p:nvSpPr>
        <p:spPr>
          <a:xfrm>
            <a:off x="1085473" y="1826779"/>
            <a:ext cx="143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AcmeofCTStdNet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A8EC32-ECFD-C140-B8B5-F9E1B6BC0ECD}"/>
              </a:ext>
            </a:extLst>
          </p:cNvPr>
          <p:cNvSpPr/>
          <p:nvPr/>
        </p:nvSpPr>
        <p:spPr>
          <a:xfrm>
            <a:off x="4436393" y="1969842"/>
            <a:ext cx="10775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4ABAE7-2B6F-5748-963D-5613513509A3}"/>
              </a:ext>
            </a:extLst>
          </p:cNvPr>
          <p:cNvSpPr/>
          <p:nvPr/>
        </p:nvSpPr>
        <p:spPr>
          <a:xfrm>
            <a:off x="4042437" y="4025145"/>
            <a:ext cx="201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PharmChainCompService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E66E87-B980-4C4A-9D16-857960EBA139}"/>
              </a:ext>
            </a:extLst>
          </p:cNvPr>
          <p:cNvSpPr/>
          <p:nvPr/>
        </p:nvSpPr>
        <p:spPr>
          <a:xfrm>
            <a:off x="1061002" y="4414534"/>
            <a:ext cx="1463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PharmChainAffil3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4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25978</TotalTime>
  <Words>1211</Words>
  <Application>Microsoft Macintosh PowerPoint</Application>
  <PresentationFormat>Widescreen</PresentationFormat>
  <Paragraphs>337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Menlo</vt:lpstr>
      <vt:lpstr>Office Theme</vt:lpstr>
      <vt:lpstr>Plan-Net Patterns</vt:lpstr>
      <vt:lpstr>Introduction</vt:lpstr>
      <vt:lpstr>Example:  Group Providing Service at Hospital  </vt:lpstr>
      <vt:lpstr>Example:  Clinic That is Owned by a Hospital </vt:lpstr>
      <vt:lpstr>Example:  Clinic Provides Services to a Hospital </vt:lpstr>
      <vt:lpstr>Example:  Clinic Belongs to an HIE </vt:lpstr>
      <vt:lpstr>Example:  Pharmacy Chain </vt:lpstr>
      <vt:lpstr>Example:  Compounding Pharmacy  </vt:lpstr>
      <vt:lpstr>Example:  MailOrder Chain </vt:lpstr>
      <vt:lpstr>Dr Smith works at a the Burr Clinic during the week Moonlights at the Hartford Hospital on the weekend in the ER Has admitting privileges at Harford Hospital </vt:lpstr>
      <vt:lpstr>Dr Smith      works M-W-F in one group      works tu-Th in another group      has hospital admitting privileges</vt:lpstr>
      <vt:lpstr>Solo Practitioner</vt:lpstr>
      <vt:lpstr>PractitiorRole without a specific Practitioner.  Specifying a role.</vt:lpstr>
      <vt:lpstr>Example:  Insurance Plan and Network.   Acme of CT Medicare Advantage</vt:lpstr>
      <vt:lpstr>Example: Insurance Plan and Network.   Acme QHP Plans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Plan-Net Patterns</dc:title>
  <dc:creator>Saul Kravitz</dc:creator>
  <cp:lastModifiedBy>Saul A Kravitz</cp:lastModifiedBy>
  <cp:revision>40</cp:revision>
  <dcterms:created xsi:type="dcterms:W3CDTF">2020-08-03T20:03:34Z</dcterms:created>
  <dcterms:modified xsi:type="dcterms:W3CDTF">2020-09-10T21:50:56Z</dcterms:modified>
</cp:coreProperties>
</file>