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284" r:id="rId3"/>
    <p:sldId id="1286" r:id="rId4"/>
    <p:sldId id="1287" r:id="rId5"/>
    <p:sldId id="1288" r:id="rId6"/>
    <p:sldId id="1262" r:id="rId7"/>
    <p:sldId id="1278" r:id="rId8"/>
    <p:sldId id="1273" r:id="rId9"/>
    <p:sldId id="1274" r:id="rId10"/>
    <p:sldId id="1289" r:id="rId11"/>
    <p:sldId id="1291" r:id="rId12"/>
    <p:sldId id="1292" r:id="rId13"/>
    <p:sldId id="1294" r:id="rId14"/>
    <p:sldId id="1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3"/>
    <p:restoredTop sz="96327"/>
  </p:normalViewPr>
  <p:slideViewPr>
    <p:cSldViewPr snapToGrid="0" snapToObjects="1">
      <p:cViewPr varScale="1">
        <p:scale>
          <a:sx n="138" d="100"/>
          <a:sy n="138" d="100"/>
        </p:scale>
        <p:origin x="216" y="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54B9-FFF3-E74E-A364-B3AB4842A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AEC27-55CF-5149-A9DA-7573D60F0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4F3F-E047-5A41-8BE7-3E30DF9B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C24F0-F1EE-914A-B789-08F34A91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6D48-A141-5840-838E-7CABBAEF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AAE2-E746-3C46-9373-B7B57CFC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65508-95DA-9F4C-9D88-97A7C7680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4AE9-A005-E64A-8FF2-D2FA8D14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3C7D-2FA3-EF4E-A6AC-2C3DF524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4FB7-4500-8347-85F9-10C58215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A5B48-FE69-324A-9AA4-8E77AF88E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AAF6D-4219-6542-B0DF-CD1C9042B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4CCF4-B270-6744-ABA5-3B61ABB9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29F7-19A0-9D47-8100-D418195C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414CC-1136-FA4B-A6F6-3EB243BF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ABC4-9766-AC43-B340-F0D05031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ABCFD-4DE2-5E4A-96B5-381CCE6B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E2F02-ACA3-2D4E-88E6-DEAADC69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FF62-5D2D-BE43-86BA-9A9B6E09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609D2-7ECA-E445-9887-5E5E154A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8D1F-7EC1-0E44-886F-D00B894B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921D1-C79E-1F42-BCED-01DB3694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FB5D-8474-1943-9FDB-52103813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986C-132F-5F41-952F-5976D1DC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8C50-6BEE-AD4A-AE9F-A13EA400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8DC7-FE58-B747-993F-AADF6E0F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7C21-EDA3-D74C-BB9B-A1589823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7AEDF-3AB7-C242-B1F3-26E3907D7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D2254-E569-734A-AD65-45031EFE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160AF-86A4-464A-B08E-08CBA449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308C8-8CA5-DC45-87EB-B9C54DC4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A108-4C04-A840-BE2F-A1403191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ECD92-1091-2041-A722-E8C26F7CA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CE490-B0F7-3C47-81A2-693F4BA9F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21FEE-81D5-2F4B-9338-7CE5ED851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A1FED-A1BA-7049-A517-57831DFDD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45C3C-FC85-1B43-B457-0C23497F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C9460-8D8A-A043-A14F-E9D7106C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F9EF5-DC55-7F4C-8082-FE348939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94D8-0793-0648-8C96-538A3076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B7350-3DA6-E140-9728-51DB05DA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1132A-FC60-8544-A3D1-A976F734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1D99B-4F79-9C4B-B74C-C4596255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D5A2E-510C-634F-AE67-D5077393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B6FB9-53BE-A74D-96D8-9AA22E6E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D5499-8F04-F84E-8D36-59A6FFB7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5C78-FF5B-1B44-997D-05EEC2C1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4817-62A5-DE49-B611-0EE79094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072A8-E7CB-0C40-98DF-AA3E95959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DC16-1A2B-D142-9F19-52584888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17520-D05A-5149-A63A-41F1608A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7892E-AC2D-1A46-B160-FBBCB011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6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B85D-A160-AF44-AD80-9D8FD0EE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C4A4E-D56D-5A48-B7CB-FE8AF2750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DC99A-3B42-6E46-A9C7-61296BD1F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8B5C4-2F7F-8B40-9443-A8409E2C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067C7-B35B-7647-AF52-ADF26E62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03E9F-5286-CB4F-AB7A-E412A0EF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8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ED790-F331-894C-BFE5-8F475190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81848-66AB-6149-97E6-13A5E85EA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47CA-6DF0-BE41-9891-4A09F1C3D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5F1F-9383-3B41-847D-813E0CDEEF5D}" type="datetimeFigureOut">
              <a:rPr lang="en-US" smtClean="0"/>
              <a:t>8/3/20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39FB-D2AF-2A4E-A40D-E56C3B11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45CF-B184-DD45-871A-7A0E4B814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4115-E74E-DF4B-9A11-41D9CF873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Plan-Net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D4A21-519F-A24D-86C0-D060DFDCB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4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5" y="561477"/>
            <a:ext cx="10404132" cy="525359"/>
          </a:xfrm>
        </p:spPr>
        <p:txBody>
          <a:bodyPr>
            <a:normAutofit fontScale="90000"/>
          </a:bodyPr>
          <a:lstStyle/>
          <a:p>
            <a:r>
              <a:rPr lang="en-US" sz="1200" dirty="0">
                <a:latin typeface="+mn-lt"/>
              </a:rPr>
              <a:t>Dr Smith 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works M-W-F in one group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 works </a:t>
            </a:r>
            <a:r>
              <a:rPr lang="en-US" sz="1200" dirty="0" err="1">
                <a:latin typeface="+mn-lt"/>
              </a:rPr>
              <a:t>tu</a:t>
            </a:r>
            <a:r>
              <a:rPr lang="en-US" sz="1200" dirty="0">
                <a:latin typeface="+mn-lt"/>
              </a:rPr>
              <a:t>-Th in another group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 has hospital admitting privileges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460803" y="1483201"/>
            <a:ext cx="2013148" cy="253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Name: Jane Smith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Qualifications: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Medical Doctor (issuer IL)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 (issuer ABIM)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 (issuer ABIM)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393986" y="435397"/>
            <a:ext cx="2241009" cy="963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Available: M-W-F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7148778" y="1988956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Internal Medicine LLC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Type: Provider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1493F5-5D29-2D48-9B8D-E7F90923840C}"/>
              </a:ext>
            </a:extLst>
          </p:cNvPr>
          <p:cNvSpPr/>
          <p:nvPr/>
        </p:nvSpPr>
        <p:spPr>
          <a:xfrm>
            <a:off x="3695349" y="3174122"/>
            <a:ext cx="2598556" cy="1184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 (PH)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Specialty: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ysClr val="windowText" lastClr="000000"/>
                </a:solidFill>
              </a:rPr>
              <a:t>Available: Tu-Th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395C8F-24BA-0B47-BDBB-5DBAD06DB831}"/>
              </a:ext>
            </a:extLst>
          </p:cNvPr>
          <p:cNvSpPr/>
          <p:nvPr/>
        </p:nvSpPr>
        <p:spPr>
          <a:xfrm>
            <a:off x="7229500" y="3582663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Multi-specialty Group Assoc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Provider Group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491476" y="189090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0F9AF4-6F7E-374A-9EF6-413C74A91B50}"/>
              </a:ext>
            </a:extLst>
          </p:cNvPr>
          <p:cNvSpPr/>
          <p:nvPr/>
        </p:nvSpPr>
        <p:spPr>
          <a:xfrm>
            <a:off x="8697348" y="5085612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Cardiology, Internal Medicine, </a:t>
            </a:r>
            <a:r>
              <a:rPr lang="en-US" sz="1200" dirty="0" err="1">
                <a:solidFill>
                  <a:sysClr val="windowText" lastClr="000000"/>
                </a:solidFill>
              </a:rPr>
              <a:t>etc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42952" y="917155"/>
            <a:ext cx="1151034" cy="91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5196A-6463-464F-9972-7A9EA4AFC171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1467377" y="3999732"/>
            <a:ext cx="1146780" cy="58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634995" y="917155"/>
            <a:ext cx="1513783" cy="169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5381120" y="451154"/>
            <a:ext cx="3110356" cy="181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144308" y="126377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4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634995" y="508431"/>
            <a:ext cx="509313" cy="40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6B9289-4D56-E245-B3D8-2C9DFFBE5AEB}"/>
              </a:ext>
            </a:extLst>
          </p:cNvPr>
          <p:cNvSpPr/>
          <p:nvPr/>
        </p:nvSpPr>
        <p:spPr>
          <a:xfrm>
            <a:off x="6040266" y="5642741"/>
            <a:ext cx="146213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ADE7F1-374E-CA4F-A151-14EDD9B332C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293905" y="3766154"/>
            <a:ext cx="2403443" cy="211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1E624-1D98-DB48-B2EF-50F180ED95C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293905" y="3766154"/>
            <a:ext cx="935595" cy="37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8D503-3013-0742-A3BA-6FFA6BB01F17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>
            <a:off x="4994627" y="4358186"/>
            <a:ext cx="1776706" cy="128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D59DA1-9B80-5E43-95CD-F0FC1311590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>
            <a:off x="7502400" y="5877612"/>
            <a:ext cx="1194948" cy="14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E7536B-C67F-C549-ACAD-1F6FFF16EE4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8289882" y="4698165"/>
            <a:ext cx="1578717" cy="38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8289882" y="1389486"/>
            <a:ext cx="306903" cy="59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463632" y="440913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6ACD9D-0519-2949-953B-0568F8AAAEC1}"/>
              </a:ext>
            </a:extLst>
          </p:cNvPr>
          <p:cNvSpPr txBox="1"/>
          <p:nvPr/>
        </p:nvSpPr>
        <p:spPr>
          <a:xfrm>
            <a:off x="2730814" y="277570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522149" y="185934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879138" y="2331076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30DD0-FA27-C44E-932C-9CBE61CA23A0}"/>
              </a:ext>
            </a:extLst>
          </p:cNvPr>
          <p:cNvSpPr txBox="1"/>
          <p:nvPr/>
        </p:nvSpPr>
        <p:spPr>
          <a:xfrm>
            <a:off x="10001534" y="4760712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A762B-9F3E-A841-96BC-2958BA1FBC7E}"/>
              </a:ext>
            </a:extLst>
          </p:cNvPr>
          <p:cNvSpPr txBox="1"/>
          <p:nvPr/>
        </p:nvSpPr>
        <p:spPr>
          <a:xfrm>
            <a:off x="9744782" y="2619522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partOf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522895" y="14144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9F2822-9E44-9E4F-AA14-838E29D6E267}"/>
              </a:ext>
            </a:extLst>
          </p:cNvPr>
          <p:cNvSpPr txBox="1"/>
          <p:nvPr/>
        </p:nvSpPr>
        <p:spPr>
          <a:xfrm>
            <a:off x="7602963" y="601950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EB3EFF-89BF-5C4F-A87D-86858D205F0F}"/>
              </a:ext>
            </a:extLst>
          </p:cNvPr>
          <p:cNvSpPr txBox="1"/>
          <p:nvPr/>
        </p:nvSpPr>
        <p:spPr>
          <a:xfrm>
            <a:off x="6249656" y="3500601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751884" y="1289970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56D3D-0B6F-554C-AFF1-BCC616D3DDEC}"/>
              </a:ext>
            </a:extLst>
          </p:cNvPr>
          <p:cNvSpPr txBox="1"/>
          <p:nvPr/>
        </p:nvSpPr>
        <p:spPr>
          <a:xfrm>
            <a:off x="7039100" y="4950505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D4B8F0-1DCA-894E-8F81-B181284C6A82}"/>
              </a:ext>
            </a:extLst>
          </p:cNvPr>
          <p:cNvCxnSpPr>
            <a:cxnSpLocks/>
          </p:cNvCxnSpPr>
          <p:nvPr/>
        </p:nvCxnSpPr>
        <p:spPr>
          <a:xfrm>
            <a:off x="9430986" y="2331076"/>
            <a:ext cx="1123976" cy="51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7A98C7-CDE3-A14C-A53B-3D5023B6F2B5}"/>
              </a:ext>
            </a:extLst>
          </p:cNvPr>
          <p:cNvSpPr txBox="1"/>
          <p:nvPr/>
        </p:nvSpPr>
        <p:spPr>
          <a:xfrm>
            <a:off x="8669374" y="1674324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299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#2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25619A2-F397-AE45-9552-2F7CE363F5AF}"/>
              </a:ext>
            </a:extLst>
          </p:cNvPr>
          <p:cNvSpPr/>
          <p:nvPr/>
        </p:nvSpPr>
        <p:spPr>
          <a:xfrm>
            <a:off x="3695349" y="1847270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Acme Network of IL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E3116-422A-6546-A4EB-EA69A8542E97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>
            <a:off x="4514491" y="1398912"/>
            <a:ext cx="23744" cy="44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502E290-C9AF-8D46-8E75-48A31591EF68}"/>
              </a:ext>
            </a:extLst>
          </p:cNvPr>
          <p:cNvCxnSpPr>
            <a:cxnSpLocks/>
            <a:stCxn id="7" idx="0"/>
            <a:endCxn id="52" idx="2"/>
          </p:cNvCxnSpPr>
          <p:nvPr/>
        </p:nvCxnSpPr>
        <p:spPr>
          <a:xfrm flipH="1" flipV="1">
            <a:off x="4538235" y="2680222"/>
            <a:ext cx="456392" cy="49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5B480EF-0C68-244E-9457-C3AF8E4F0FC1}"/>
              </a:ext>
            </a:extLst>
          </p:cNvPr>
          <p:cNvSpPr/>
          <p:nvPr/>
        </p:nvSpPr>
        <p:spPr>
          <a:xfrm>
            <a:off x="9929004" y="2884230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Physicians’ Group LTD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Provider Group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301E085-346A-8D4C-9359-0C77B7A1BCEB}"/>
              </a:ext>
            </a:extLst>
          </p:cNvPr>
          <p:cNvCxnSpPr>
            <a:cxnSpLocks/>
          </p:cNvCxnSpPr>
          <p:nvPr/>
        </p:nvCxnSpPr>
        <p:spPr>
          <a:xfrm flipV="1">
            <a:off x="9329353" y="3610537"/>
            <a:ext cx="599651" cy="47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B4FBE01-8995-C648-8625-53EDC5954ED8}"/>
              </a:ext>
            </a:extLst>
          </p:cNvPr>
          <p:cNvSpPr txBox="1"/>
          <p:nvPr/>
        </p:nvSpPr>
        <p:spPr>
          <a:xfrm>
            <a:off x="9341116" y="3429093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partOf</a:t>
            </a:r>
            <a:endParaRPr lang="en-US" sz="1200" dirty="0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AEDCEBC0-8E0D-8B44-8A6C-112E217F5DB3}"/>
              </a:ext>
            </a:extLst>
          </p:cNvPr>
          <p:cNvSpPr/>
          <p:nvPr/>
        </p:nvSpPr>
        <p:spPr>
          <a:xfrm>
            <a:off x="1338916" y="4580928"/>
            <a:ext cx="2550481" cy="1089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Admitting Privileges (AP)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Specialty: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FB5324D9-6593-FB40-B712-5A0B7E62065E}"/>
              </a:ext>
            </a:extLst>
          </p:cNvPr>
          <p:cNvSpPr/>
          <p:nvPr/>
        </p:nvSpPr>
        <p:spPr>
          <a:xfrm>
            <a:off x="3286074" y="6040549"/>
            <a:ext cx="2248840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Some Hospital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 Provider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4AA1F7B-919D-B24A-B5B0-EA717C6D62A0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2614157" y="5670779"/>
            <a:ext cx="1645516" cy="36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C904DB7-DB53-304F-9957-60D371431BD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470165" y="2726322"/>
            <a:ext cx="1225184" cy="103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16174D9-D2CD-DA4F-BF1A-370A9CA06D52}"/>
              </a:ext>
            </a:extLst>
          </p:cNvPr>
          <p:cNvSpPr txBox="1"/>
          <p:nvPr/>
        </p:nvSpPr>
        <p:spPr>
          <a:xfrm>
            <a:off x="2000988" y="405405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651260-9D9D-714C-9F29-15081F27208E}"/>
              </a:ext>
            </a:extLst>
          </p:cNvPr>
          <p:cNvSpPr txBox="1"/>
          <p:nvPr/>
        </p:nvSpPr>
        <p:spPr>
          <a:xfrm>
            <a:off x="3649720" y="5674204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370803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593" y="1654974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+mn-lt"/>
              </a:rPr>
              <a:t>Solo Practitioner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830196" y="2773050"/>
            <a:ext cx="2013148" cy="253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Name: Hans Solo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Qualifications: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Medical Doctor (issuer IL)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 (issuer ABIM)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726113" y="2147924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Available: M-F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860869" y="1478939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</a:t>
            </a:r>
            <a:r>
              <a:rPr lang="en-US" sz="1200" dirty="0">
                <a:solidFill>
                  <a:srgbClr val="FF0000"/>
                </a:solidFill>
              </a:rPr>
              <a:t>Provider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843344" y="2844568"/>
            <a:ext cx="882769" cy="5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008321" y="1741002"/>
            <a:ext cx="2852548" cy="110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513701" y="1416226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4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Peoria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6008321" y="1798280"/>
            <a:ext cx="505380" cy="104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833025" y="1730762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891542" y="314919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892288" y="1431293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886926" y="2583772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460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#3 Solo Practitioner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21A6DE3-B2A0-464D-92AF-955C17DD46B8}"/>
              </a:ext>
            </a:extLst>
          </p:cNvPr>
          <p:cNvSpPr/>
          <p:nvPr/>
        </p:nvSpPr>
        <p:spPr>
          <a:xfrm>
            <a:off x="4171832" y="4082048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Acme Network of IL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C4374A-E8C9-FD4C-9A1C-1A3F88B5A91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014717" y="3541211"/>
            <a:ext cx="1" cy="54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700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64" y="387569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+mn-lt"/>
              </a:rPr>
              <a:t>PractitiorRole</a:t>
            </a:r>
            <a:r>
              <a:rPr lang="en-US" sz="1200" dirty="0">
                <a:latin typeface="+mn-lt"/>
              </a:rPr>
              <a:t> without a specific Practitioner.  Specifying a role.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2940608" y="2584436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Available: M-F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7705726" y="4592014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Cancer Clinic LLC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7879857" y="1836221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2816" y="3281080"/>
            <a:ext cx="2482910" cy="193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254421" y="2444160"/>
            <a:ext cx="2625436" cy="83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5532689" y="1773508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4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222816" y="2155562"/>
            <a:ext cx="309873" cy="112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8846830" y="3052099"/>
            <a:ext cx="0" cy="153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852013" y="2088044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267519" y="3978207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6911276" y="1788575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022093" y="2979704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7A98C7-CDE3-A14C-A53B-3D5023B6F2B5}"/>
              </a:ext>
            </a:extLst>
          </p:cNvPr>
          <p:cNvSpPr txBox="1"/>
          <p:nvPr/>
        </p:nvSpPr>
        <p:spPr>
          <a:xfrm>
            <a:off x="8051951" y="3429000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304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#4 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25619A2-F397-AE45-9552-2F7CE363F5AF}"/>
              </a:ext>
            </a:extLst>
          </p:cNvPr>
          <p:cNvSpPr/>
          <p:nvPr/>
        </p:nvSpPr>
        <p:spPr>
          <a:xfrm>
            <a:off x="3190820" y="4439330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Acme Network of IL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E3116-422A-6546-A4EB-EA69A8542E97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 flipH="1">
            <a:off x="4033706" y="3977723"/>
            <a:ext cx="48006" cy="46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49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E4-7C9B-AA49-B32C-5B4E5AF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 Plan and Network.  #1</a:t>
            </a:r>
            <a:br>
              <a:rPr lang="en-US" dirty="0"/>
            </a:br>
            <a:r>
              <a:rPr lang="en-US" dirty="0" err="1"/>
              <a:t>Blueshield</a:t>
            </a:r>
            <a:r>
              <a:rPr lang="en-US" dirty="0"/>
              <a:t> of CT Medicare Advantage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B60D-12AB-0641-ADBD-33FFE79021BD}"/>
              </a:ext>
            </a:extLst>
          </p:cNvPr>
          <p:cNvSpPr/>
          <p:nvPr/>
        </p:nvSpPr>
        <p:spPr>
          <a:xfrm>
            <a:off x="7176857" y="2006678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</a:t>
            </a:r>
            <a:r>
              <a:rPr lang="en-US" sz="1600" dirty="0">
                <a:solidFill>
                  <a:srgbClr val="FF0000"/>
                </a:solidFill>
              </a:rPr>
              <a:t>Acme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0E8FE-2DD3-2C44-ABD3-F8AC3E70BF81}"/>
              </a:ext>
            </a:extLst>
          </p:cNvPr>
          <p:cNvSpPr/>
          <p:nvPr/>
        </p:nvSpPr>
        <p:spPr>
          <a:xfrm>
            <a:off x="2441609" y="2075876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CT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Standard Network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4FFF3-369D-C449-9CB8-52BEF8BC41E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53340" y="3429000"/>
            <a:ext cx="3035249" cy="151845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0099D-E2C0-A841-951A-5B319DC8A045}"/>
              </a:ext>
            </a:extLst>
          </p:cNvPr>
          <p:cNvSpPr/>
          <p:nvPr/>
        </p:nvSpPr>
        <p:spPr>
          <a:xfrm>
            <a:off x="1556298" y="4352622"/>
            <a:ext cx="364203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Name: BlueShield Medicare Advantage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Type:  </a:t>
            </a:r>
            <a:r>
              <a:rPr lang="en-US" sz="1600" dirty="0" err="1">
                <a:solidFill>
                  <a:srgbClr val="002060"/>
                </a:solidFill>
              </a:rPr>
              <a:t>MedicareAdvantage</a:t>
            </a:r>
            <a:endParaRPr lang="en-US" sz="1600" dirty="0">
              <a:solidFill>
                <a:srgbClr val="00206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D4751-5D65-964B-8195-B66BF71FFAC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242064" y="3513496"/>
            <a:ext cx="82879" cy="839128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A8627-B4D0-3F4E-8BD2-E56CEC30BAE3}"/>
              </a:ext>
            </a:extLst>
          </p:cNvPr>
          <p:cNvSpPr txBox="1"/>
          <p:nvPr/>
        </p:nvSpPr>
        <p:spPr>
          <a:xfrm>
            <a:off x="5894739" y="3818894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3F637-0007-9F4B-9380-2E7AA2B3CDB7}"/>
              </a:ext>
            </a:extLst>
          </p:cNvPr>
          <p:cNvSpPr/>
          <p:nvPr/>
        </p:nvSpPr>
        <p:spPr>
          <a:xfrm>
            <a:off x="8936301" y="3641461"/>
            <a:ext cx="2200001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State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location-boundary-</a:t>
            </a:r>
            <a:r>
              <a:rPr lang="en-US" sz="1600" dirty="0" err="1">
                <a:solidFill>
                  <a:sysClr val="windowText" lastClr="000000"/>
                </a:solidFill>
              </a:rPr>
              <a:t>geojson</a:t>
            </a:r>
            <a:r>
              <a:rPr lang="en-US" sz="1600" dirty="0">
                <a:solidFill>
                  <a:sysClr val="windowText" lastClr="000000"/>
                </a:solidFill>
              </a:rPr>
              <a:t>:  shape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address:  CT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C45E6-682B-5A46-8EFC-991F2235149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198336" y="4352622"/>
            <a:ext cx="3737965" cy="71881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3B4E06-AF2D-2B4F-BBB3-2848913DE069}"/>
              </a:ext>
            </a:extLst>
          </p:cNvPr>
          <p:cNvSpPr txBox="1"/>
          <p:nvPr/>
        </p:nvSpPr>
        <p:spPr>
          <a:xfrm>
            <a:off x="7004656" y="4140161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A205082-FE4B-1945-8B48-9D62442E8F97}"/>
              </a:ext>
            </a:extLst>
          </p:cNvPr>
          <p:cNvSpPr/>
          <p:nvPr/>
        </p:nvSpPr>
        <p:spPr>
          <a:xfrm>
            <a:off x="7176855" y="5356377"/>
            <a:ext cx="364203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r>
              <a:rPr lang="en-US" sz="1200" u="sng" dirty="0">
                <a:solidFill>
                  <a:sysClr val="windowText" lastClr="000000"/>
                </a:solidFill>
              </a:rPr>
              <a:t>Endpoint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name:BlueShield</a:t>
            </a:r>
            <a:r>
              <a:rPr lang="en-US" sz="1200" dirty="0">
                <a:solidFill>
                  <a:sysClr val="windowText" lastClr="000000"/>
                </a:solidFill>
              </a:rPr>
              <a:t> Formulary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Connection-type: hl7-fhir-rest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payloadtype</a:t>
            </a:r>
            <a:r>
              <a:rPr lang="en-US" sz="1200" dirty="0">
                <a:solidFill>
                  <a:sysClr val="windowText" lastClr="000000"/>
                </a:solidFill>
              </a:rPr>
              <a:t>:  NA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address:  </a:t>
            </a:r>
            <a:r>
              <a:rPr lang="en-US" sz="1200" dirty="0" err="1">
                <a:solidFill>
                  <a:sysClr val="windowText" lastClr="000000"/>
                </a:solidFill>
              </a:rPr>
              <a:t>url</a:t>
            </a:r>
            <a:r>
              <a:rPr lang="en-US" sz="1200" dirty="0">
                <a:solidFill>
                  <a:sysClr val="windowText" lastClr="000000"/>
                </a:solidFill>
              </a:rPr>
              <a:t> of formulary</a:t>
            </a:r>
          </a:p>
          <a:p>
            <a:r>
              <a:rPr lang="en-US" sz="1200" dirty="0" err="1">
                <a:solidFill>
                  <a:sysClr val="windowText" lastClr="000000"/>
                </a:solidFill>
              </a:rPr>
              <a:t>Usecase.type</a:t>
            </a:r>
            <a:r>
              <a:rPr lang="en-US" sz="1200" dirty="0">
                <a:solidFill>
                  <a:sysClr val="windowText" lastClr="000000"/>
                </a:solidFill>
              </a:rPr>
              <a:t> = TREAT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Usecase.standard</a:t>
            </a:r>
            <a:r>
              <a:rPr lang="en-US" sz="1200" dirty="0">
                <a:solidFill>
                  <a:sysClr val="windowText" lastClr="000000"/>
                </a:solidFill>
              </a:rPr>
              <a:t> = Formulary IG URL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71EA7-1C73-1D41-87AA-0DD3C494042D}"/>
              </a:ext>
            </a:extLst>
          </p:cNvPr>
          <p:cNvSpPr txBox="1"/>
          <p:nvPr/>
        </p:nvSpPr>
        <p:spPr>
          <a:xfrm>
            <a:off x="4953505" y="5910294"/>
            <a:ext cx="1901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Separate Endpoint Example?</a:t>
            </a:r>
          </a:p>
        </p:txBody>
      </p:sp>
    </p:spTree>
    <p:extLst>
      <p:ext uri="{BB962C8B-B14F-4D97-AF65-F5344CB8AC3E}">
        <p14:creationId xmlns:p14="http://schemas.microsoft.com/office/powerpoint/2010/main" val="2290243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E4-7C9B-AA49-B32C-5B4E5AF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Insurance Plan and Network.  #2</a:t>
            </a:r>
            <a:br>
              <a:rPr lang="en-US" dirty="0"/>
            </a:br>
            <a:r>
              <a:rPr lang="en-US" dirty="0"/>
              <a:t>Acme QHP Plans</a:t>
            </a:r>
            <a:br>
              <a:rPr lang="en-US" dirty="0"/>
            </a:b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B60D-12AB-0641-ADBD-33FFE79021BD}"/>
              </a:ext>
            </a:extLst>
          </p:cNvPr>
          <p:cNvSpPr/>
          <p:nvPr/>
        </p:nvSpPr>
        <p:spPr>
          <a:xfrm>
            <a:off x="7176857" y="2006678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</a:t>
            </a:r>
            <a:r>
              <a:rPr lang="en-US" sz="1600" dirty="0">
                <a:solidFill>
                  <a:schemeClr val="tx1"/>
                </a:solidFill>
              </a:rPr>
              <a:t>Acme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0E8FE-2DD3-2C44-ABD3-F8AC3E70BF81}"/>
              </a:ext>
            </a:extLst>
          </p:cNvPr>
          <p:cNvSpPr/>
          <p:nvPr/>
        </p:nvSpPr>
        <p:spPr>
          <a:xfrm>
            <a:off x="4328079" y="1563979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CT Standard Network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4FFF3-369D-C449-9CB8-52BEF8BC41E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53340" y="3429000"/>
            <a:ext cx="3035249" cy="151845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0099D-E2C0-A841-951A-5B319DC8A045}"/>
              </a:ext>
            </a:extLst>
          </p:cNvPr>
          <p:cNvSpPr/>
          <p:nvPr/>
        </p:nvSpPr>
        <p:spPr>
          <a:xfrm>
            <a:off x="2781582" y="4352622"/>
            <a:ext cx="2416754" cy="2140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Name: Acme QHP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Type:  QHP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Plan.type</a:t>
            </a:r>
            <a:r>
              <a:rPr lang="en-US" sz="1600" dirty="0">
                <a:solidFill>
                  <a:srgbClr val="002060"/>
                </a:solidFill>
              </a:rPr>
              <a:t>: Bronze</a:t>
            </a: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D4751-5D65-964B-8195-B66BF71FFACB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3989959" y="3001599"/>
            <a:ext cx="1221454" cy="1351023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A8627-B4D0-3F4E-8BD2-E56CEC30BAE3}"/>
              </a:ext>
            </a:extLst>
          </p:cNvPr>
          <p:cNvSpPr txBox="1"/>
          <p:nvPr/>
        </p:nvSpPr>
        <p:spPr>
          <a:xfrm>
            <a:off x="5894739" y="3818894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3F637-0007-9F4B-9380-2E7AA2B3CDB7}"/>
              </a:ext>
            </a:extLst>
          </p:cNvPr>
          <p:cNvSpPr/>
          <p:nvPr/>
        </p:nvSpPr>
        <p:spPr>
          <a:xfrm>
            <a:off x="8936301" y="3641461"/>
            <a:ext cx="2200001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State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location-boundary-</a:t>
            </a:r>
            <a:r>
              <a:rPr lang="en-US" sz="1600" dirty="0" err="1">
                <a:solidFill>
                  <a:sysClr val="windowText" lastClr="000000"/>
                </a:solidFill>
              </a:rPr>
              <a:t>geojson</a:t>
            </a:r>
            <a:r>
              <a:rPr lang="en-US" sz="1600" dirty="0">
                <a:solidFill>
                  <a:sysClr val="windowText" lastClr="000000"/>
                </a:solidFill>
              </a:rPr>
              <a:t>:  shape of CT 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Address: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C45E6-682B-5A46-8EFC-991F2235149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198336" y="4352622"/>
            <a:ext cx="3737965" cy="1070127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3B4E06-AF2D-2B4F-BBB3-2848913DE069}"/>
              </a:ext>
            </a:extLst>
          </p:cNvPr>
          <p:cNvSpPr txBox="1"/>
          <p:nvPr/>
        </p:nvSpPr>
        <p:spPr>
          <a:xfrm>
            <a:off x="7004656" y="4140161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A205082-FE4B-1945-8B48-9D62442E8F97}"/>
              </a:ext>
            </a:extLst>
          </p:cNvPr>
          <p:cNvSpPr/>
          <p:nvPr/>
        </p:nvSpPr>
        <p:spPr>
          <a:xfrm>
            <a:off x="7176855" y="5356377"/>
            <a:ext cx="364203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r>
              <a:rPr lang="en-US" sz="1200" u="sng" dirty="0">
                <a:solidFill>
                  <a:sysClr val="windowText" lastClr="000000"/>
                </a:solidFill>
              </a:rPr>
              <a:t>Endpoint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err="1">
                <a:solidFill>
                  <a:sysClr val="windowText" lastClr="000000"/>
                </a:solidFill>
              </a:rPr>
              <a:t>name</a:t>
            </a:r>
            <a:r>
              <a:rPr lang="en-US" sz="1200">
                <a:solidFill>
                  <a:sysClr val="windowText" lastClr="000000"/>
                </a:solidFill>
              </a:rPr>
              <a:t>:Acme </a:t>
            </a:r>
            <a:r>
              <a:rPr lang="en-US" sz="1200" dirty="0">
                <a:solidFill>
                  <a:sysClr val="windowText" lastClr="000000"/>
                </a:solidFill>
              </a:rPr>
              <a:t>Portal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Connection-type: non-</a:t>
            </a:r>
            <a:r>
              <a:rPr lang="en-US" sz="1200" dirty="0" err="1">
                <a:solidFill>
                  <a:sysClr val="windowText" lastClr="000000"/>
                </a:solidFill>
              </a:rPr>
              <a:t>fhir</a:t>
            </a:r>
            <a:r>
              <a:rPr lang="en-US" sz="1200" dirty="0">
                <a:solidFill>
                  <a:sysClr val="windowText" lastClr="000000"/>
                </a:solidFill>
              </a:rPr>
              <a:t>-rest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payloadtype</a:t>
            </a:r>
            <a:r>
              <a:rPr lang="en-US" sz="1200" dirty="0">
                <a:solidFill>
                  <a:sysClr val="windowText" lastClr="000000"/>
                </a:solidFill>
              </a:rPr>
              <a:t>:  NA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address:  </a:t>
            </a:r>
            <a:r>
              <a:rPr lang="en-US" sz="1200" dirty="0" err="1">
                <a:solidFill>
                  <a:sysClr val="windowText" lastClr="000000"/>
                </a:solidFill>
              </a:rPr>
              <a:t>url</a:t>
            </a:r>
            <a:r>
              <a:rPr lang="en-US" sz="1200" dirty="0">
                <a:solidFill>
                  <a:sysClr val="windowText" lastClr="000000"/>
                </a:solidFill>
              </a:rPr>
              <a:t> of portal</a:t>
            </a:r>
          </a:p>
          <a:p>
            <a:r>
              <a:rPr lang="en-US" sz="1200" dirty="0" err="1">
                <a:solidFill>
                  <a:sysClr val="windowText" lastClr="000000"/>
                </a:solidFill>
              </a:rPr>
              <a:t>Usecase.type</a:t>
            </a:r>
            <a:r>
              <a:rPr lang="en-US" sz="1200" dirty="0">
                <a:solidFill>
                  <a:sysClr val="windowText" lastClr="000000"/>
                </a:solidFill>
              </a:rPr>
              <a:t> = HOPERAT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C60C96-A6BA-5645-A849-1F52F6898BD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153340" y="5705216"/>
            <a:ext cx="2023515" cy="36232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12AEA8-5133-D94A-861C-7FFD42041BB0}"/>
              </a:ext>
            </a:extLst>
          </p:cNvPr>
          <p:cNvSpPr txBox="1"/>
          <p:nvPr/>
        </p:nvSpPr>
        <p:spPr>
          <a:xfrm>
            <a:off x="2221816" y="3714018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8BF1B1E-5C0B-EC4D-8544-B6AB05537A3A}"/>
              </a:ext>
            </a:extLst>
          </p:cNvPr>
          <p:cNvSpPr/>
          <p:nvPr/>
        </p:nvSpPr>
        <p:spPr>
          <a:xfrm>
            <a:off x="368836" y="2075876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CT Premium Network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4A67EF-A1F0-3344-A3C3-4FC8EC13819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443983" y="2484254"/>
            <a:ext cx="2884096" cy="188949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CDBA23-CDA5-A740-AA0B-0B46BEA2DA30}"/>
              </a:ext>
            </a:extLst>
          </p:cNvPr>
          <p:cNvSpPr/>
          <p:nvPr/>
        </p:nvSpPr>
        <p:spPr>
          <a:xfrm>
            <a:off x="123290" y="4373746"/>
            <a:ext cx="2641385" cy="21402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Name: Acme QHP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Type:  QHP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Plan.type</a:t>
            </a:r>
            <a:r>
              <a:rPr lang="en-US" sz="1600" dirty="0">
                <a:solidFill>
                  <a:srgbClr val="002060"/>
                </a:solidFill>
              </a:rPr>
              <a:t>: Gold</a:t>
            </a: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CEBA44-B4FA-C040-BDAD-4248DE5F6141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1252170" y="3513496"/>
            <a:ext cx="191813" cy="86025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27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845195" y="2965739"/>
            <a:ext cx="222301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Group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Orthopedics </a:t>
            </a:r>
            <a:r>
              <a:rPr lang="en-US" sz="1200" dirty="0">
                <a:solidFill>
                  <a:schemeClr val="tx1"/>
                </a:solidFill>
              </a:rPr>
              <a:t>(207X00000X)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Location(1)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r>
              <a:rPr kumimoji="0" lang="en-US" sz="1200" b="0" i="0" u="sng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Sam Hospital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Acme of Colorado Preferred Provider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Denver Emergency Services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6921748" y="2815182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6972545" y="2547708"/>
            <a:ext cx="25509" cy="82820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V="1">
            <a:off x="4956704" y="2467973"/>
            <a:ext cx="18459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 Group Providing Service at Hospital (Rob)</a:t>
            </a:r>
            <a:r>
              <a:rPr lang="en-US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3"/>
            <a:ext cx="883334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6380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sz="1600" dirty="0"/>
              <a:t>Denver Emergency Services (is a group) providing Orthopods for Network Acme of Colorado at Good Sam Hospital.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122316" y="1110088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</a:t>
            </a:r>
            <a:r>
              <a:rPr lang="en-US" sz="1600" dirty="0">
                <a:solidFill>
                  <a:sysClr val="windowText" lastClr="000000"/>
                </a:solidFill>
              </a:rPr>
              <a:t>Good Samaritan Hospital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469CA9-200C-0846-B391-637037BE86FD}"/>
              </a:ext>
            </a:extLst>
          </p:cNvPr>
          <p:cNvCxnSpPr>
            <a:cxnSpLocks/>
          </p:cNvCxnSpPr>
          <p:nvPr/>
        </p:nvCxnSpPr>
        <p:spPr>
          <a:xfrm flipV="1">
            <a:off x="1820951" y="5236205"/>
            <a:ext cx="7830346" cy="399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A7AC38-253E-4049-8935-E4100F115E03}"/>
              </a:ext>
            </a:extLst>
          </p:cNvPr>
          <p:cNvCxnSpPr>
            <a:cxnSpLocks/>
          </p:cNvCxnSpPr>
          <p:nvPr/>
        </p:nvCxnSpPr>
        <p:spPr>
          <a:xfrm>
            <a:off x="1832423" y="4992774"/>
            <a:ext cx="0" cy="2825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0D6F3D-05E6-5146-B6CD-C1798EC1364E}"/>
              </a:ext>
            </a:extLst>
          </p:cNvPr>
          <p:cNvCxnSpPr>
            <a:cxnSpLocks/>
          </p:cNvCxnSpPr>
          <p:nvPr/>
        </p:nvCxnSpPr>
        <p:spPr>
          <a:xfrm flipH="1" flipV="1">
            <a:off x="9561838" y="1883301"/>
            <a:ext cx="89459" cy="32999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9D79E-6C17-5946-B3E6-B20447EC067E}"/>
              </a:ext>
            </a:extLst>
          </p:cNvPr>
          <p:cNvCxnSpPr>
            <a:cxnSpLocks/>
          </p:cNvCxnSpPr>
          <p:nvPr/>
        </p:nvCxnSpPr>
        <p:spPr>
          <a:xfrm flipH="1">
            <a:off x="7822774" y="1869929"/>
            <a:ext cx="1739064" cy="133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sp>
        <p:nvSpPr>
          <p:cNvPr id="31" name="Rounded Rectangle 11">
            <a:extLst>
              <a:ext uri="{FF2B5EF4-FFF2-40B4-BE49-F238E27FC236}">
                <a16:creationId xmlns:a16="http://schemas.microsoft.com/office/drawing/2014/main" id="{FDC049FC-3033-E24F-8C0B-499913E7B54D}"/>
              </a:ext>
            </a:extLst>
          </p:cNvPr>
          <p:cNvSpPr/>
          <p:nvPr/>
        </p:nvSpPr>
        <p:spPr>
          <a:xfrm>
            <a:off x="7893649" y="3421291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Location(2)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r>
              <a:rPr kumimoji="0" lang="en-US" sz="1200" b="0" i="0" u="sng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Sam Hospital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</p:spTree>
    <p:extLst>
      <p:ext uri="{BB962C8B-B14F-4D97-AF65-F5344CB8AC3E}">
        <p14:creationId xmlns:p14="http://schemas.microsoft.com/office/powerpoint/2010/main" val="323731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Family </a:t>
            </a:r>
            <a:r>
              <a:rPr lang="en-US" sz="1200" dirty="0">
                <a:solidFill>
                  <a:schemeClr val="tx1"/>
                </a:solidFill>
              </a:rPr>
              <a:t>Medicine (207Q00000X 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900904" y="3407300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Location(1)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r>
              <a:rPr kumimoji="0" lang="en-US" sz="1200" b="0" i="0" u="sng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Mary Hospital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Dean Health Plan HMO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Dean Clinic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97033" y="2901437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7543440" y="2469939"/>
            <a:ext cx="25709" cy="93736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 Clinic That is Owned by a Hospital</a:t>
            </a:r>
            <a:r>
              <a:rPr lang="en-US" dirty="0"/>
              <a:t>	(option #1)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7897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dirty="0"/>
              <a:t>Dean Clinic (owned by St Mary Hospital) provides primary care services.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</a:t>
            </a:r>
            <a:r>
              <a:rPr lang="en-US" sz="1600" dirty="0">
                <a:solidFill>
                  <a:sysClr val="windowText" lastClr="000000"/>
                </a:solidFill>
              </a:rPr>
              <a:t>St Mary Hospital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9D79E-6C17-5946-B3E6-B20447EC067E}"/>
              </a:ext>
            </a:extLst>
          </p:cNvPr>
          <p:cNvCxnSpPr>
            <a:cxnSpLocks/>
            <a:stCxn id="125" idx="3"/>
            <a:endCxn id="29" idx="1"/>
          </p:cNvCxnSpPr>
          <p:nvPr/>
        </p:nvCxnSpPr>
        <p:spPr>
          <a:xfrm>
            <a:off x="5825392" y="1749163"/>
            <a:ext cx="867819" cy="196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C7436D-86E1-6244-9B25-54619C4CE425}"/>
              </a:ext>
            </a:extLst>
          </p:cNvPr>
          <p:cNvSpPr txBox="1"/>
          <p:nvPr/>
        </p:nvSpPr>
        <p:spPr>
          <a:xfrm>
            <a:off x="5768829" y="137974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31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Family </a:t>
            </a:r>
            <a:r>
              <a:rPr lang="en-US" sz="1200" dirty="0">
                <a:solidFill>
                  <a:schemeClr val="tx1"/>
                </a:solidFill>
              </a:rPr>
              <a:t>Medicine (207Q00000X 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900904" y="3407300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Location(1)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r>
              <a:rPr kumimoji="0" lang="en-US" sz="1200" b="0" i="0" u="sng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Mary Hospital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0" algn="ctr">
              <a:defRPr/>
            </a:pPr>
            <a:r>
              <a:rPr lang="en-US" sz="1400" dirty="0">
                <a:solidFill>
                  <a:prstClr val="black"/>
                </a:solidFill>
              </a:rPr>
              <a:t>Dean Health Plan HMO</a:t>
            </a:r>
            <a:endParaRPr lang="en-US" dirty="0">
              <a:solidFill>
                <a:prstClr val="black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Dean Clinic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97033" y="2901437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7543440" y="2469939"/>
            <a:ext cx="25709" cy="93736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2400" dirty="0"/>
              <a:t>Example:  Clinic Provides Services to a Hospital</a:t>
            </a:r>
            <a:r>
              <a:rPr lang="en-US" sz="3200" dirty="0"/>
              <a:t>	(Laurie option #2)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7223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dirty="0"/>
              <a:t>Dean Clinic provides primary care services to St Mary’s Hospital.</a:t>
            </a:r>
          </a:p>
          <a:p>
            <a:r>
              <a:rPr lang="en-US" dirty="0"/>
              <a:t>	- Example assumes HCS entry point for query.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</a:t>
            </a:r>
            <a:r>
              <a:rPr lang="en-US" sz="1600" dirty="0">
                <a:solidFill>
                  <a:sysClr val="windowText" lastClr="000000"/>
                </a:solidFill>
              </a:rPr>
              <a:t>St Mary Hospital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71BACD-F8EA-1940-8709-846D417F7F99}"/>
              </a:ext>
            </a:extLst>
          </p:cNvPr>
          <p:cNvCxnSpPr>
            <a:cxnSpLocks/>
          </p:cNvCxnSpPr>
          <p:nvPr/>
        </p:nvCxnSpPr>
        <p:spPr>
          <a:xfrm flipV="1">
            <a:off x="2372697" y="5229414"/>
            <a:ext cx="7830346" cy="399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69B600-6EC5-E948-982F-3A017B9D4A06}"/>
              </a:ext>
            </a:extLst>
          </p:cNvPr>
          <p:cNvCxnSpPr>
            <a:cxnSpLocks/>
          </p:cNvCxnSpPr>
          <p:nvPr/>
        </p:nvCxnSpPr>
        <p:spPr>
          <a:xfrm>
            <a:off x="2384169" y="4985983"/>
            <a:ext cx="0" cy="2825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85184F-34AA-034E-9CB0-C8AA4EA12181}"/>
              </a:ext>
            </a:extLst>
          </p:cNvPr>
          <p:cNvCxnSpPr>
            <a:cxnSpLocks/>
          </p:cNvCxnSpPr>
          <p:nvPr/>
        </p:nvCxnSpPr>
        <p:spPr>
          <a:xfrm flipH="1" flipV="1">
            <a:off x="10113584" y="1876510"/>
            <a:ext cx="89459" cy="32999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6438C1-A1CB-3243-83D0-45FE1474BA1A}"/>
              </a:ext>
            </a:extLst>
          </p:cNvPr>
          <p:cNvCxnSpPr>
            <a:cxnSpLocks/>
          </p:cNvCxnSpPr>
          <p:nvPr/>
        </p:nvCxnSpPr>
        <p:spPr>
          <a:xfrm flipH="1">
            <a:off x="8374520" y="1863138"/>
            <a:ext cx="1739064" cy="133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55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72673" y="1018995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Shady Grove Hospital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 Hospital Belongs to an HIE</a:t>
            </a:r>
            <a:r>
              <a:rPr lang="en-US" sz="4000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belongsTo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1957386"/>
            <a:ext cx="1341241" cy="1585433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6116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dirty="0"/>
              <a:t>Shady Grove Hospital belongs to the MD HIE (CRISP).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205010" y="2000074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 </a:t>
            </a:r>
            <a:r>
              <a:rPr lang="en-US" sz="1600" dirty="0">
                <a:solidFill>
                  <a:sysClr val="windowText" lastClr="000000"/>
                </a:solidFill>
              </a:rPr>
              <a:t>CRISP (MD HIE)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69B600-6EC5-E948-982F-3A017B9D4A06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961861" y="2369407"/>
            <a:ext cx="3731350" cy="18801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D8E6B9-5809-9A48-A14E-BC9B4C212C9B}"/>
              </a:ext>
            </a:extLst>
          </p:cNvPr>
          <p:cNvSpPr txBox="1"/>
          <p:nvPr/>
        </p:nvSpPr>
        <p:spPr>
          <a:xfrm>
            <a:off x="4135588" y="3588007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316E1-E190-0041-AA77-B8F4E47394D0}"/>
              </a:ext>
            </a:extLst>
          </p:cNvPr>
          <p:cNvSpPr txBox="1"/>
          <p:nvPr/>
        </p:nvSpPr>
        <p:spPr>
          <a:xfrm>
            <a:off x="9319613" y="526840"/>
            <a:ext cx="2016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Friday</a:t>
            </a:r>
          </a:p>
          <a:p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belongsTo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participatesIn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memberOf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other</a:t>
            </a:r>
          </a:p>
        </p:txBody>
      </p:sp>
    </p:spTree>
    <p:extLst>
      <p:ext uri="{BB962C8B-B14F-4D97-AF65-F5344CB8AC3E}">
        <p14:creationId xmlns:p14="http://schemas.microsoft.com/office/powerpoint/2010/main" val="407424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6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Specialty: Retail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Location(1)</a:t>
            </a:r>
            <a:br>
              <a:rPr lang="en-US" sz="1200" u="sng" dirty="0">
                <a:solidFill>
                  <a:srgbClr val="002060"/>
                </a:solidFill>
              </a:rPr>
            </a:br>
            <a:r>
              <a:rPr lang="en-US" sz="1200" dirty="0" err="1">
                <a:solidFill>
                  <a:srgbClr val="002060"/>
                </a:solidFill>
              </a:rPr>
              <a:t>WindsorCT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r>
              <a:rPr lang="en-US" sz="1200" dirty="0">
                <a:solidFill>
                  <a:srgbClr val="002060"/>
                </a:solidFill>
              </a:rPr>
              <a:t>type: </a:t>
            </a:r>
            <a:r>
              <a:rPr lang="en-US" sz="1200" dirty="0" err="1">
                <a:solidFill>
                  <a:srgbClr val="002060"/>
                </a:solidFill>
              </a:rPr>
              <a:t>outpharm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Connecticut Preferred Provider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rgbClr val="FF0000"/>
                </a:solidFill>
              </a:rPr>
              <a:t>type:payer</a:t>
            </a:r>
            <a:r>
              <a:rPr lang="en-US" sz="1400" dirty="0">
                <a:solidFill>
                  <a:srgbClr val="FF0000"/>
                </a:solidFill>
              </a:rPr>
              <a:t> (fixed)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6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ysClr val="windowText" lastClr="000000"/>
                </a:solidFill>
              </a:rPr>
              <a:t>PharmOrgA</a:t>
            </a:r>
            <a:endParaRPr lang="en-US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 err="1">
                <a:solidFill>
                  <a:srgbClr val="FF0000"/>
                </a:solidFill>
              </a:rPr>
              <a:t>Type:Provider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907219" y="2377872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172662" cy="16267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5766176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7832334" y="3434073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u="sng" dirty="0">
              <a:solidFill>
                <a:srgbClr val="002060"/>
              </a:solidFill>
            </a:endParaRPr>
          </a:p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Location(2)</a:t>
            </a:r>
            <a:br>
              <a:rPr lang="en-US" sz="1200" u="sng" dirty="0">
                <a:solidFill>
                  <a:srgbClr val="002060"/>
                </a:solidFill>
              </a:rPr>
            </a:br>
            <a:r>
              <a:rPr lang="en-US" sz="1200" dirty="0">
                <a:solidFill>
                  <a:srgbClr val="002060"/>
                </a:solidFill>
              </a:rPr>
              <a:t>Other</a:t>
            </a:r>
            <a:br>
              <a:rPr lang="en-US" sz="1200" dirty="0">
                <a:solidFill>
                  <a:srgbClr val="002060"/>
                </a:solidFill>
              </a:rPr>
            </a:br>
            <a:r>
              <a:rPr lang="en-US" sz="1200" dirty="0">
                <a:solidFill>
                  <a:srgbClr val="002060"/>
                </a:solidFill>
              </a:rPr>
              <a:t>type: </a:t>
            </a:r>
            <a:r>
              <a:rPr lang="en-US" sz="1200" dirty="0" err="1">
                <a:solidFill>
                  <a:srgbClr val="002060"/>
                </a:solidFill>
              </a:rPr>
              <a:t>outpharm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5825393" y="1612479"/>
            <a:ext cx="2675186" cy="182159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01EA48-3431-7C44-A241-9C77801F98D1}"/>
              </a:ext>
            </a:extLst>
          </p:cNvPr>
          <p:cNvCxnSpPr>
            <a:cxnSpLocks/>
          </p:cNvCxnSpPr>
          <p:nvPr/>
        </p:nvCxnSpPr>
        <p:spPr>
          <a:xfrm flipV="1">
            <a:off x="1162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Pharmacy Chain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Code</a:t>
            </a:r>
            <a:r>
              <a:rPr lang="en-US" sz="1600" u="sng" dirty="0">
                <a:solidFill>
                  <a:srgbClr val="FF0000"/>
                </a:solidFill>
              </a:rPr>
              <a:t>: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9396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Chain of pharmacies provided by CVS</a:t>
            </a:r>
          </a:p>
          <a:p>
            <a:r>
              <a:rPr lang="en-US" dirty="0"/>
              <a:t>	- Only 2 of the pharmacy locations are in-network for Acme of Connecticut PPO Network</a:t>
            </a:r>
          </a:p>
          <a:p>
            <a:r>
              <a:rPr lang="en-US" dirty="0"/>
              <a:t>	- 2 of the pharmacy locations are managed by Target</a:t>
            </a:r>
          </a:p>
        </p:txBody>
      </p:sp>
      <p:sp>
        <p:nvSpPr>
          <p:cNvPr id="31" name="Rounded Rectangle 11">
            <a:extLst>
              <a:ext uri="{FF2B5EF4-FFF2-40B4-BE49-F238E27FC236}">
                <a16:creationId xmlns:a16="http://schemas.microsoft.com/office/drawing/2014/main" id="{B47053D6-9CB3-CF45-8C9E-D8338FDECCD8}"/>
              </a:ext>
            </a:extLst>
          </p:cNvPr>
          <p:cNvSpPr/>
          <p:nvPr/>
        </p:nvSpPr>
        <p:spPr>
          <a:xfrm>
            <a:off x="9334859" y="3425814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u="sng" dirty="0">
              <a:solidFill>
                <a:srgbClr val="002060"/>
              </a:solidFill>
            </a:endParaRPr>
          </a:p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Location(3)</a:t>
            </a:r>
            <a:br>
              <a:rPr lang="en-US" sz="1200" u="sng" dirty="0">
                <a:solidFill>
                  <a:srgbClr val="002060"/>
                </a:solidFill>
              </a:rPr>
            </a:br>
            <a:r>
              <a:rPr lang="en-US" sz="1200" dirty="0">
                <a:solidFill>
                  <a:srgbClr val="002060"/>
                </a:solidFill>
              </a:rPr>
              <a:t>Other</a:t>
            </a:r>
            <a:br>
              <a:rPr lang="en-US" sz="1200" dirty="0">
                <a:solidFill>
                  <a:srgbClr val="002060"/>
                </a:solidFill>
              </a:rPr>
            </a:br>
            <a:r>
              <a:rPr lang="en-US" sz="1200" dirty="0">
                <a:solidFill>
                  <a:srgbClr val="002060"/>
                </a:solidFill>
              </a:rPr>
              <a:t>type: </a:t>
            </a:r>
            <a:r>
              <a:rPr lang="en-US" sz="1200" dirty="0" err="1">
                <a:solidFill>
                  <a:srgbClr val="002060"/>
                </a:solidFill>
              </a:rPr>
              <a:t>outpharm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sp>
        <p:nvSpPr>
          <p:cNvPr id="33" name="Rounded Rectangle 11">
            <a:extLst>
              <a:ext uri="{FF2B5EF4-FFF2-40B4-BE49-F238E27FC236}">
                <a16:creationId xmlns:a16="http://schemas.microsoft.com/office/drawing/2014/main" id="{609B97E9-6E12-C24E-9324-16211207E535}"/>
              </a:ext>
            </a:extLst>
          </p:cNvPr>
          <p:cNvSpPr/>
          <p:nvPr/>
        </p:nvSpPr>
        <p:spPr>
          <a:xfrm>
            <a:off x="10788170" y="3426727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u="sng" dirty="0">
              <a:solidFill>
                <a:srgbClr val="002060"/>
              </a:solidFill>
            </a:endParaRPr>
          </a:p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Location(4)</a:t>
            </a:r>
            <a:br>
              <a:rPr lang="en-US" sz="1200" u="sng" dirty="0">
                <a:solidFill>
                  <a:srgbClr val="002060"/>
                </a:solidFill>
              </a:rPr>
            </a:br>
            <a:r>
              <a:rPr lang="en-US" sz="1200" dirty="0">
                <a:solidFill>
                  <a:srgbClr val="002060"/>
                </a:solidFill>
              </a:rPr>
              <a:t>Other</a:t>
            </a:r>
            <a:br>
              <a:rPr lang="en-US" sz="1200" dirty="0">
                <a:solidFill>
                  <a:srgbClr val="002060"/>
                </a:solidFill>
              </a:rPr>
            </a:br>
            <a:r>
              <a:rPr lang="en-US" sz="1200" dirty="0">
                <a:solidFill>
                  <a:srgbClr val="002060"/>
                </a:solidFill>
              </a:rPr>
              <a:t>type: </a:t>
            </a:r>
            <a:r>
              <a:rPr lang="en-US" sz="1200" dirty="0" err="1">
                <a:solidFill>
                  <a:srgbClr val="002060"/>
                </a:solidFill>
              </a:rPr>
              <a:t>outpharm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598E41-5F93-2048-BB8C-B199E7380A5B}"/>
              </a:ext>
            </a:extLst>
          </p:cNvPr>
          <p:cNvCxnSpPr>
            <a:cxnSpLocks/>
          </p:cNvCxnSpPr>
          <p:nvPr/>
        </p:nvCxnSpPr>
        <p:spPr>
          <a:xfrm flipV="1">
            <a:off x="1002073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7DDFA2-499B-A546-8B05-9B1B842017E2}"/>
              </a:ext>
            </a:extLst>
          </p:cNvPr>
          <p:cNvCxnSpPr>
            <a:cxnSpLocks/>
          </p:cNvCxnSpPr>
          <p:nvPr/>
        </p:nvCxnSpPr>
        <p:spPr>
          <a:xfrm flipV="1">
            <a:off x="859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703DD-69CA-CA4B-AB23-AB8805F0DDC5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10003104" y="1826050"/>
            <a:ext cx="150195" cy="159976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6BE8C3-BE70-6A49-813D-23D083DC318A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305047" y="1804213"/>
            <a:ext cx="1151368" cy="162251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58277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D9125A-A448-4D4A-8256-E4081D925627}"/>
              </a:ext>
            </a:extLst>
          </p:cNvPr>
          <p:cNvCxnSpPr>
            <a:cxnSpLocks/>
          </p:cNvCxnSpPr>
          <p:nvPr/>
        </p:nvCxnSpPr>
        <p:spPr>
          <a:xfrm flipV="1">
            <a:off x="8789570" y="4098887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10A8A63-4C95-1F48-9BE6-E35F8A573F95}"/>
              </a:ext>
            </a:extLst>
          </p:cNvPr>
          <p:cNvSpPr/>
          <p:nvPr/>
        </p:nvSpPr>
        <p:spPr>
          <a:xfrm>
            <a:off x="8719786" y="375585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ysClr val="windowText" lastClr="000000"/>
                </a:solidFill>
              </a:rPr>
              <a:t>OrgB</a:t>
            </a:r>
            <a:endParaRPr lang="en-US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 err="1">
                <a:solidFill>
                  <a:srgbClr val="FF0000"/>
                </a:solidFill>
              </a:rPr>
              <a:t>Type:bus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A96222-7A62-664C-965F-740700D4E051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0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200" dirty="0">
                <a:solidFill>
                  <a:srgbClr val="FF0000"/>
                </a:solidFill>
              </a:rPr>
              <a:t>Specialty:  </a:t>
            </a:r>
            <a:r>
              <a:rPr lang="en-US" sz="1200" dirty="0" err="1">
                <a:solidFill>
                  <a:srgbClr val="FF0000"/>
                </a:solidFill>
              </a:rPr>
              <a:t>CompoundingPharmacy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Location(1)</a:t>
            </a:r>
            <a:br>
              <a:rPr lang="en-US" sz="1200" u="sng" dirty="0">
                <a:solidFill>
                  <a:srgbClr val="002060"/>
                </a:solidFill>
              </a:rPr>
            </a:br>
            <a:r>
              <a:rPr lang="en-US" sz="1200" dirty="0" err="1">
                <a:solidFill>
                  <a:srgbClr val="002060"/>
                </a:solidFill>
              </a:rPr>
              <a:t>WindsorCT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r>
              <a:rPr lang="en-US" sz="1200" dirty="0">
                <a:solidFill>
                  <a:srgbClr val="002060"/>
                </a:solidFill>
              </a:rPr>
              <a:t>type: </a:t>
            </a:r>
            <a:r>
              <a:rPr lang="en-US" sz="1200" dirty="0" err="1">
                <a:solidFill>
                  <a:srgbClr val="002060"/>
                </a:solidFill>
              </a:rPr>
              <a:t>outpharm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Connecticut Preferred Provider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CVS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78112" y="2295419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172662" cy="16267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2767435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7832334" y="3434073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u="sng" dirty="0">
              <a:solidFill>
                <a:srgbClr val="002060"/>
              </a:solidFill>
            </a:endParaRPr>
          </a:p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Location(2)</a:t>
            </a:r>
            <a:br>
              <a:rPr lang="en-US" sz="1200" u="sng" dirty="0">
                <a:solidFill>
                  <a:srgbClr val="002060"/>
                </a:solidFill>
              </a:rPr>
            </a:br>
            <a:r>
              <a:rPr lang="en-US" sz="1200" dirty="0">
                <a:solidFill>
                  <a:srgbClr val="002060"/>
                </a:solidFill>
              </a:rPr>
              <a:t>Other</a:t>
            </a:r>
            <a:br>
              <a:rPr lang="en-US" sz="1200" dirty="0">
                <a:solidFill>
                  <a:srgbClr val="002060"/>
                </a:solidFill>
              </a:rPr>
            </a:br>
            <a:r>
              <a:rPr lang="en-US" sz="1200" dirty="0">
                <a:solidFill>
                  <a:srgbClr val="002060"/>
                </a:solidFill>
              </a:rPr>
              <a:t>type: </a:t>
            </a:r>
            <a:r>
              <a:rPr lang="en-US" sz="1200" dirty="0" err="1">
                <a:solidFill>
                  <a:srgbClr val="002060"/>
                </a:solidFill>
              </a:rPr>
              <a:t>outpharm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5825393" y="1612479"/>
            <a:ext cx="2675186" cy="182159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Compounding Pharmacy 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Code: </a:t>
            </a:r>
            <a:r>
              <a:rPr lang="en-US" sz="1600" u="sng" dirty="0">
                <a:solidFill>
                  <a:srgbClr val="FF0000"/>
                </a:solidFill>
              </a:rPr>
              <a:t>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9396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Chain of pharmacies provided by CVS</a:t>
            </a:r>
          </a:p>
          <a:p>
            <a:r>
              <a:rPr lang="en-US" dirty="0"/>
              <a:t>	- Only 2 of the pharmacy locations are in-network for Acme of Connecticut PPO Network</a:t>
            </a:r>
          </a:p>
          <a:p>
            <a:r>
              <a:rPr lang="en-US" dirty="0"/>
              <a:t>	- 2 of the pharmacy locations are managed by Target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7DDFA2-499B-A546-8B05-9B1B842017E2}"/>
              </a:ext>
            </a:extLst>
          </p:cNvPr>
          <p:cNvCxnSpPr>
            <a:cxnSpLocks/>
          </p:cNvCxnSpPr>
          <p:nvPr/>
        </p:nvCxnSpPr>
        <p:spPr>
          <a:xfrm flipV="1">
            <a:off x="859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58277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D9125A-A448-4D4A-8256-E4081D925627}"/>
              </a:ext>
            </a:extLst>
          </p:cNvPr>
          <p:cNvCxnSpPr>
            <a:cxnSpLocks/>
          </p:cNvCxnSpPr>
          <p:nvPr/>
        </p:nvCxnSpPr>
        <p:spPr>
          <a:xfrm flipV="1">
            <a:off x="8789570" y="4098887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7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Specialty: Mail Order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Connecticut Preferred Provider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CVS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</a:t>
            </a:r>
            <a:r>
              <a:rPr lang="en-US" dirty="0" err="1"/>
              <a:t>MailOrder</a:t>
            </a:r>
            <a:r>
              <a:rPr lang="en-US" dirty="0"/>
              <a:t> Chain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873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Mail order pharmacy provided by CVS</a:t>
            </a:r>
          </a:p>
          <a:p>
            <a:r>
              <a:rPr lang="en-US" dirty="0"/>
              <a:t>	- In-Network for Acme of Connecticut PPO Network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B3DFA0-6403-9940-8431-12C842F77E8F}"/>
              </a:ext>
            </a:extLst>
          </p:cNvPr>
          <p:cNvSpPr txBox="1"/>
          <p:nvPr/>
        </p:nvSpPr>
        <p:spPr>
          <a:xfrm>
            <a:off x="1977589" y="2627557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4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+mn-lt"/>
              </a:rPr>
              <a:t>Practitioner with Roles (Roles 1 and 2)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460803" y="1483201"/>
            <a:ext cx="2013148" cy="13044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Joe Smith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Qualifications: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- MD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- Board Certified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571203" y="1534485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qualification: (not used)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Available: M-F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8406941" y="1800000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Internal Medicine LLC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1493F5-5D29-2D48-9B8D-E7F90923840C}"/>
              </a:ext>
            </a:extLst>
          </p:cNvPr>
          <p:cNvSpPr/>
          <p:nvPr/>
        </p:nvSpPr>
        <p:spPr>
          <a:xfrm>
            <a:off x="3178638" y="4588659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Emergency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qualification: (not used)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Available: </a:t>
            </a:r>
            <a:r>
              <a:rPr lang="en-US" sz="1200" dirty="0" err="1">
                <a:solidFill>
                  <a:sysClr val="windowText" lastClr="000000"/>
                </a:solidFill>
              </a:rPr>
              <a:t>Sat,Sun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395C8F-24BA-0B47-BDBB-5DBAD06DB831}"/>
              </a:ext>
            </a:extLst>
          </p:cNvPr>
          <p:cNvSpPr/>
          <p:nvPr/>
        </p:nvSpPr>
        <p:spPr>
          <a:xfrm>
            <a:off x="8568386" y="3541415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Rockville Hospital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462664" y="-181038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Outpatient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0F9AF4-6F7E-374A-9EF6-413C74A91B50}"/>
              </a:ext>
            </a:extLst>
          </p:cNvPr>
          <p:cNvSpPr/>
          <p:nvPr/>
        </p:nvSpPr>
        <p:spPr>
          <a:xfrm>
            <a:off x="8573532" y="5097762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Emergency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Emergency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86177" y="2184489"/>
            <a:ext cx="1085026" cy="4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5196A-6463-464F-9972-7A9EA4AFC171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2473951" y="2135441"/>
            <a:ext cx="704687" cy="314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53411" y="2231129"/>
            <a:ext cx="2553530" cy="19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</p:cNvCxnSpPr>
          <p:nvPr/>
        </p:nvCxnSpPr>
        <p:spPr>
          <a:xfrm flipV="1">
            <a:off x="5853411" y="451152"/>
            <a:ext cx="2638065" cy="178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144308" y="126377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Rockville Clinic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853411" y="508431"/>
            <a:ext cx="290897" cy="172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6B9289-4D56-E245-B3D8-2C9DFFBE5AEB}"/>
              </a:ext>
            </a:extLst>
          </p:cNvPr>
          <p:cNvSpPr/>
          <p:nvPr/>
        </p:nvSpPr>
        <p:spPr>
          <a:xfrm>
            <a:off x="6040266" y="5642741"/>
            <a:ext cx="146213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Rockville Hospital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ADE7F1-374E-CA4F-A151-14EDD9B332C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460846" y="5285303"/>
            <a:ext cx="3107540" cy="23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1E624-1D98-DB48-B2EF-50F180ED95C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490594" y="4099166"/>
            <a:ext cx="3077792" cy="90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8D503-3013-0742-A3BA-6FFA6BB01F1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490594" y="5419788"/>
            <a:ext cx="1280739" cy="22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D59DA1-9B80-5E43-95CD-F0FC1311590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>
            <a:off x="7502400" y="5889762"/>
            <a:ext cx="1071132" cy="13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E7536B-C67F-C549-ACAD-1F6FFF16EE4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9628768" y="4656917"/>
            <a:ext cx="116015" cy="44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506779" y="1402961"/>
            <a:ext cx="127136" cy="39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463632" y="440913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6ACD9D-0519-2949-953B-0568F8AAAEC1}"/>
              </a:ext>
            </a:extLst>
          </p:cNvPr>
          <p:cNvSpPr txBox="1"/>
          <p:nvPr/>
        </p:nvSpPr>
        <p:spPr>
          <a:xfrm>
            <a:off x="2566242" y="3892016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522149" y="185934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879138" y="2331076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30DD0-FA27-C44E-932C-9CBE61CA23A0}"/>
              </a:ext>
            </a:extLst>
          </p:cNvPr>
          <p:cNvSpPr txBox="1"/>
          <p:nvPr/>
        </p:nvSpPr>
        <p:spPr>
          <a:xfrm>
            <a:off x="9744782" y="4783624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A762B-9F3E-A841-96BC-2958BA1FBC7E}"/>
              </a:ext>
            </a:extLst>
          </p:cNvPr>
          <p:cNvSpPr txBox="1"/>
          <p:nvPr/>
        </p:nvSpPr>
        <p:spPr>
          <a:xfrm>
            <a:off x="9506779" y="1522482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522895" y="14144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9F2822-9E44-9E4F-AA14-838E29D6E267}"/>
              </a:ext>
            </a:extLst>
          </p:cNvPr>
          <p:cNvSpPr txBox="1"/>
          <p:nvPr/>
        </p:nvSpPr>
        <p:spPr>
          <a:xfrm>
            <a:off x="7602963" y="601950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EB3EFF-89BF-5C4F-A87D-86858D205F0F}"/>
              </a:ext>
            </a:extLst>
          </p:cNvPr>
          <p:cNvSpPr txBox="1"/>
          <p:nvPr/>
        </p:nvSpPr>
        <p:spPr>
          <a:xfrm>
            <a:off x="6293958" y="4266973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695363" y="1555676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56D3D-0B6F-554C-AFF1-BCC616D3DDEC}"/>
              </a:ext>
            </a:extLst>
          </p:cNvPr>
          <p:cNvSpPr txBox="1"/>
          <p:nvPr/>
        </p:nvSpPr>
        <p:spPr>
          <a:xfrm>
            <a:off x="6643719" y="4763246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9C6232-CCCC-5F46-9C36-ACAE9A1CB476}"/>
              </a:ext>
            </a:extLst>
          </p:cNvPr>
          <p:cNvSpPr txBox="1"/>
          <p:nvPr/>
        </p:nvSpPr>
        <p:spPr>
          <a:xfrm>
            <a:off x="213825" y="42413"/>
            <a:ext cx="355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#1 (Bob)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EE00BC9-6186-E946-B5DA-EE08B06DF302}"/>
              </a:ext>
            </a:extLst>
          </p:cNvPr>
          <p:cNvSpPr/>
          <p:nvPr/>
        </p:nvSpPr>
        <p:spPr>
          <a:xfrm>
            <a:off x="4368895" y="3293413"/>
            <a:ext cx="1987617" cy="9226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Maryland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3B05DE-C749-2743-B81C-86E3B9F271A9}"/>
              </a:ext>
            </a:extLst>
          </p:cNvPr>
          <p:cNvCxnSpPr>
            <a:cxnSpLocks/>
          </p:cNvCxnSpPr>
          <p:nvPr/>
        </p:nvCxnSpPr>
        <p:spPr>
          <a:xfrm>
            <a:off x="4878828" y="2904599"/>
            <a:ext cx="312958" cy="38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675CD0-4900-CF4D-81BF-2A8DB35C6DB0}"/>
              </a:ext>
            </a:extLst>
          </p:cNvPr>
          <p:cNvCxnSpPr>
            <a:cxnSpLocks/>
            <a:stCxn id="7" idx="0"/>
            <a:endCxn id="35" idx="2"/>
          </p:cNvCxnSpPr>
          <p:nvPr/>
        </p:nvCxnSpPr>
        <p:spPr>
          <a:xfrm flipV="1">
            <a:off x="4319742" y="4216071"/>
            <a:ext cx="1042962" cy="3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34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9652</TotalTime>
  <Words>1410</Words>
  <Application>Microsoft Macintosh PowerPoint</Application>
  <PresentationFormat>Widescreen</PresentationFormat>
  <Paragraphs>307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Plan-Net Patterns</vt:lpstr>
      <vt:lpstr>Example:  Group Providing Service at Hospital (Rob) </vt:lpstr>
      <vt:lpstr>Example:  Clinic That is Owned by a Hospital (option #1)</vt:lpstr>
      <vt:lpstr>Example:  Clinic Provides Services to a Hospital (Laurie option #2)</vt:lpstr>
      <vt:lpstr>Example:  Hospital Belongs to an HIE </vt:lpstr>
      <vt:lpstr>Example:  Pharmacy Chain </vt:lpstr>
      <vt:lpstr>Example:  Compounding Pharmacy  </vt:lpstr>
      <vt:lpstr>Example:  MailOrder Chain </vt:lpstr>
      <vt:lpstr>Practitioner with Roles (Roles 1 and 2)</vt:lpstr>
      <vt:lpstr>Dr Smith      works M-W-F in one group      works tu-Th in another group      has hospital admitting privileges</vt:lpstr>
      <vt:lpstr>Solo Practitioner</vt:lpstr>
      <vt:lpstr>PractitiorRole without a specific Practitioner.  Specifying a role.</vt:lpstr>
      <vt:lpstr>Insurance Plan and Network.  #1 Blueshield of CT Medicare Advantage</vt:lpstr>
      <vt:lpstr>Insurance Plan and Network.  #2 Acme QHP Plans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Plan-Net Patterns</dc:title>
  <dc:creator>Saul Kravitz</dc:creator>
  <cp:lastModifiedBy>Saul A Kravitz</cp:lastModifiedBy>
  <cp:revision>9</cp:revision>
  <dcterms:created xsi:type="dcterms:W3CDTF">2020-08-03T20:03:34Z</dcterms:created>
  <dcterms:modified xsi:type="dcterms:W3CDTF">2020-08-10T12:56:16Z</dcterms:modified>
</cp:coreProperties>
</file>