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259" r:id="rId2"/>
    <p:sldId id="1260" r:id="rId3"/>
    <p:sldId id="1261" r:id="rId4"/>
    <p:sldId id="1251" r:id="rId5"/>
    <p:sldId id="1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7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9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A453-3192-B541-8C3B-2F504F37A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3A953-78D3-1541-805C-722DB4854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12AAA-CF54-2F40-96D7-711D787B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1AA8C-C2C4-AA44-9748-78DFF096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819FE-183F-0742-B7B3-D7D805FB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6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E5FC-5A78-2048-95F8-693B86FB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FCDDA-E39F-2248-A441-577572ED5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365-F328-DF4D-8854-52B3B700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5FA0-76A3-3C4E-9899-DA3628B0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76228-48D3-244F-A12D-1E2D5A5A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4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A48AC-3B4E-4643-88C3-B2B3D760A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06F22-BAAE-664A-8357-4B255D179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27908-2835-0B47-BAF6-5F9F78EE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F260B-BE7D-AB4F-A97E-4DE76D25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51FEB-EF06-F844-95B2-9DFA6D6E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9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072A-E1D1-A049-83AD-D57DBFE6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2754A-9899-3F48-B569-C0F2E48CE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C75BB-63F6-6249-8B81-DC8AC829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F874-46A2-3B43-8EAC-00C4D3CF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E0CF3-1D6E-B54D-8B9D-64FFAEDC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9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1649-59CC-3145-A92D-491C0B3A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5653B-7707-8B46-BA12-E5C5AAACD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47F9B-8442-0D40-B343-1703BFCA6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23E59-DC0C-0844-98D9-D23F6C42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B7A1-F781-C84A-B335-BAC80E17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8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57C4-6022-3644-8590-A2E7720D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F413-B6FD-A14E-9B53-DBE6A4EFD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04FD4-FFEA-294E-ADD0-699B38817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1EA0C-2230-9648-A086-020B5577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572A2-FE63-594F-BD32-8C93F23E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9E5DA-D92E-1F42-A6F9-BEA5BB51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4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F783-EE52-0F41-AD0B-34C934B8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7FD82-CB37-F041-94B6-E38E61932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BB597-6B15-9147-B295-4D250F02B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A31E9-459D-464B-BD65-BF333D1B2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ECDB0-09A4-BB46-BA7E-2D8666D7D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5E1C3-5035-E24D-9BC9-D68DF015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91538-FCB5-D84D-AFFF-E1C4C0CF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49037-88AB-A84F-B79B-6D1D566E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5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6B2D-B4A5-5148-A1C1-07C91CE9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B774B-3E9C-D84D-8825-9295F8E7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CE06E-CC5B-4E44-935C-538AE342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17A8B-DD68-E84B-9F06-83A5E8B5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7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3CE52-0195-D647-9CA9-16267798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602C6-2F42-8240-8D41-7BE52CB1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6091-964A-BC4B-B4E1-AF62C806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3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4339-B797-214E-9F65-15621F02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F27A-AA40-6543-8521-E2761D0E6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4EF27-2FEE-3B43-8B6E-5A31EA025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EA902-6BF3-AB46-BFBC-20E62568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8BD28-E67C-2142-8141-8C5E4BDF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C9FB6-BA17-214A-870F-7FDF3362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A99E-4E67-FE47-A79D-C5CFE9EA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594DA-EA65-9847-AEC3-A0AE9D691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4285D-A523-4F43-A849-0F838253A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64D3-7D78-4942-A12C-6981D490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FF0A9-693F-764A-ABB1-C54E3ECF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74A38-6EC9-9649-8CE6-746FAD23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89E71-6EAD-894C-8654-91AF912E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74438-C7C2-D34A-9CB5-95DA582F0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730AD-070F-6143-8EC0-8D3E12684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FDB8C-4C92-0C4C-BA60-9D07FDD2BD7F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C7C5-FA1D-7D43-ADB8-57E9436D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3E554-236A-E842-A92A-96A6E1EA9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5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1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7481767-DB58-E446-A7F1-DB3C0D7A871D}"/>
              </a:ext>
            </a:extLst>
          </p:cNvPr>
          <p:cNvSpPr/>
          <p:nvPr/>
        </p:nvSpPr>
        <p:spPr>
          <a:xfrm>
            <a:off x="7035966" y="3281468"/>
            <a:ext cx="1344349" cy="646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Organization Affiliation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4317075" y="3731897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Healthcare Service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D5178D-27DE-CB42-84DE-16CEB7951355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695536" y="3949638"/>
            <a:ext cx="0" cy="92231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A86D25-8564-434F-8866-AED24181A7F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5661424" y="3604741"/>
            <a:ext cx="1374542" cy="4504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4301177" y="4897863"/>
            <a:ext cx="1368974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Location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01BBE7-AF67-764C-A62C-1B5DD1FCD271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5670151" y="3604741"/>
            <a:ext cx="1365815" cy="161639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9D4711B-60F3-D44D-B0F0-3E52BABBBE70}"/>
              </a:ext>
            </a:extLst>
          </p:cNvPr>
          <p:cNvSpPr/>
          <p:nvPr/>
        </p:nvSpPr>
        <p:spPr>
          <a:xfrm>
            <a:off x="6845307" y="4871957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11DF0B-A6C2-AB48-80CB-54F44623298C}"/>
              </a:ext>
            </a:extLst>
          </p:cNvPr>
          <p:cNvSpPr txBox="1"/>
          <p:nvPr/>
        </p:nvSpPr>
        <p:spPr>
          <a:xfrm>
            <a:off x="7727780" y="404127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organization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5DE5EF-C88A-CF42-B929-98CAA23FE5E1}"/>
              </a:ext>
            </a:extLst>
          </p:cNvPr>
          <p:cNvSpPr txBox="1"/>
          <p:nvPr/>
        </p:nvSpPr>
        <p:spPr>
          <a:xfrm>
            <a:off x="7729510" y="2849201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5A2E7D-2BB8-5448-AE69-6A7568753482}"/>
              </a:ext>
            </a:extLst>
          </p:cNvPr>
          <p:cNvSpPr/>
          <p:nvPr/>
        </p:nvSpPr>
        <p:spPr>
          <a:xfrm>
            <a:off x="6019803" y="473539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D4ED193-CE25-A044-9E50-6DAEB380B145}"/>
              </a:ext>
            </a:extLst>
          </p:cNvPr>
          <p:cNvSpPr/>
          <p:nvPr/>
        </p:nvSpPr>
        <p:spPr>
          <a:xfrm>
            <a:off x="4274436" y="2790065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Endpoint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EA508D-96C0-524C-A71C-F67A3FB64EAB}"/>
              </a:ext>
            </a:extLst>
          </p:cNvPr>
          <p:cNvCxnSpPr>
            <a:cxnSpLocks/>
            <a:stCxn id="6" idx="1"/>
            <a:endCxn id="19" idx="3"/>
          </p:cNvCxnSpPr>
          <p:nvPr/>
        </p:nvCxnSpPr>
        <p:spPr>
          <a:xfrm flipH="1" flipV="1">
            <a:off x="5618785" y="3113338"/>
            <a:ext cx="1417181" cy="49140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65281D2-128B-8C45-9E73-4EFAB9762EB7}"/>
              </a:ext>
            </a:extLst>
          </p:cNvPr>
          <p:cNvSpPr/>
          <p:nvPr/>
        </p:nvSpPr>
        <p:spPr>
          <a:xfrm>
            <a:off x="5975064" y="333098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FF3D25-4C18-8647-8599-B215121DECC3}"/>
              </a:ext>
            </a:extLst>
          </p:cNvPr>
          <p:cNvSpPr/>
          <p:nvPr/>
        </p:nvSpPr>
        <p:spPr>
          <a:xfrm>
            <a:off x="5862984" y="405683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4280067" y="1784548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Network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CA7557-EC50-4547-B12B-05690D2D7CC8}"/>
              </a:ext>
            </a:extLst>
          </p:cNvPr>
          <p:cNvSpPr/>
          <p:nvPr/>
        </p:nvSpPr>
        <p:spPr>
          <a:xfrm>
            <a:off x="4454472" y="445715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B9F285-909E-F043-8700-C420B4C5D00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595486" y="2120809"/>
            <a:ext cx="1440480" cy="148393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7E2E009-AA27-3145-B8B6-29713D9DAFEC}"/>
              </a:ext>
            </a:extLst>
          </p:cNvPr>
          <p:cNvSpPr/>
          <p:nvPr/>
        </p:nvSpPr>
        <p:spPr>
          <a:xfrm>
            <a:off x="7237526" y="409392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1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608DC55-9208-8544-93AD-2ACC9A0D8F5C}"/>
              </a:ext>
            </a:extLst>
          </p:cNvPr>
          <p:cNvSpPr/>
          <p:nvPr/>
        </p:nvSpPr>
        <p:spPr>
          <a:xfrm>
            <a:off x="838200" y="3233932"/>
            <a:ext cx="1344349" cy="646546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Role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AF5524-6305-D946-876C-F567255CE477}"/>
              </a:ext>
            </a:extLst>
          </p:cNvPr>
          <p:cNvCxnSpPr>
            <a:stCxn id="35" idx="2"/>
            <a:endCxn id="39" idx="0"/>
          </p:cNvCxnSpPr>
          <p:nvPr/>
        </p:nvCxnSpPr>
        <p:spPr>
          <a:xfrm>
            <a:off x="1510375" y="3880478"/>
            <a:ext cx="0" cy="97541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26">
            <a:extLst>
              <a:ext uri="{FF2B5EF4-FFF2-40B4-BE49-F238E27FC236}">
                <a16:creationId xmlns:a16="http://schemas.microsoft.com/office/drawing/2014/main" id="{B3F50D37-1482-1345-9977-0352A11CB003}"/>
              </a:ext>
            </a:extLst>
          </p:cNvPr>
          <p:cNvSpPr/>
          <p:nvPr/>
        </p:nvSpPr>
        <p:spPr>
          <a:xfrm>
            <a:off x="838200" y="4855893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0435810-C1B4-AA44-ABA6-822AA63374D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233408" y="3637015"/>
            <a:ext cx="2067769" cy="158412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31BC94-9392-A842-A77D-9E941010B8F7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194844" y="2107821"/>
            <a:ext cx="2085223" cy="150677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AB6BF3F-6717-F440-8B4C-7A7757602DFE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1495249" y="2183148"/>
            <a:ext cx="15126" cy="105078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76FC416-1B0D-D64A-92FF-097CF115855C}"/>
              </a:ext>
            </a:extLst>
          </p:cNvPr>
          <p:cNvSpPr/>
          <p:nvPr/>
        </p:nvSpPr>
        <p:spPr>
          <a:xfrm>
            <a:off x="1561182" y="273612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7604876-6214-8A42-9DBA-B3578EFBF73B}"/>
              </a:ext>
            </a:extLst>
          </p:cNvPr>
          <p:cNvSpPr/>
          <p:nvPr/>
        </p:nvSpPr>
        <p:spPr>
          <a:xfrm>
            <a:off x="1529630" y="414294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2721CC-313B-024F-BE85-71F711A6151D}"/>
              </a:ext>
            </a:extLst>
          </p:cNvPr>
          <p:cNvSpPr/>
          <p:nvPr/>
        </p:nvSpPr>
        <p:spPr>
          <a:xfrm>
            <a:off x="2672621" y="259835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035825-946F-FF4B-8869-6A5BCBD5D6EC}"/>
              </a:ext>
            </a:extLst>
          </p:cNvPr>
          <p:cNvSpPr/>
          <p:nvPr/>
        </p:nvSpPr>
        <p:spPr>
          <a:xfrm>
            <a:off x="2960474" y="350900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1FFF47A-C941-4C44-A12B-0120C328F0F7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2182549" y="3557205"/>
            <a:ext cx="2073263" cy="54866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63C87CF-D40E-F140-9F36-ABDA77D736F6}"/>
              </a:ext>
            </a:extLst>
          </p:cNvPr>
          <p:cNvSpPr txBox="1"/>
          <p:nvPr/>
        </p:nvSpPr>
        <p:spPr>
          <a:xfrm>
            <a:off x="8915533" y="485033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5095D09-9731-E64E-AC8C-4BC5D600C25F}"/>
              </a:ext>
            </a:extLst>
          </p:cNvPr>
          <p:cNvSpPr/>
          <p:nvPr/>
        </p:nvSpPr>
        <p:spPr>
          <a:xfrm>
            <a:off x="8443012" y="461569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75" name="Curved Left Arrow 74">
            <a:extLst>
              <a:ext uri="{FF2B5EF4-FFF2-40B4-BE49-F238E27FC236}">
                <a16:creationId xmlns:a16="http://schemas.microsoft.com/office/drawing/2014/main" id="{93570988-85D9-E640-ABBB-1D2A51BB4E89}"/>
              </a:ext>
            </a:extLst>
          </p:cNvPr>
          <p:cNvSpPr/>
          <p:nvPr/>
        </p:nvSpPr>
        <p:spPr>
          <a:xfrm>
            <a:off x="8565577" y="4969643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EEDA36D-01D4-2247-B8D0-28A93B2C9E20}"/>
              </a:ext>
            </a:extLst>
          </p:cNvPr>
          <p:cNvCxnSpPr>
            <a:cxnSpLocks/>
            <a:stCxn id="35" idx="3"/>
            <a:endCxn id="19" idx="1"/>
          </p:cNvCxnSpPr>
          <p:nvPr/>
        </p:nvCxnSpPr>
        <p:spPr>
          <a:xfrm flipV="1">
            <a:off x="2182549" y="3113338"/>
            <a:ext cx="2091887" cy="44386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2C01AA8-1F26-8945-9471-C0E9BB5D137D}"/>
              </a:ext>
            </a:extLst>
          </p:cNvPr>
          <p:cNvSpPr/>
          <p:nvPr/>
        </p:nvSpPr>
        <p:spPr>
          <a:xfrm>
            <a:off x="2980702" y="301847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20EF6C3-943A-0843-90E1-11795599503E}"/>
              </a:ext>
            </a:extLst>
          </p:cNvPr>
          <p:cNvSpPr/>
          <p:nvPr/>
        </p:nvSpPr>
        <p:spPr>
          <a:xfrm>
            <a:off x="3051092" y="405234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95E67C5-8355-AC47-92CB-6C6E98F66BEF}"/>
              </a:ext>
            </a:extLst>
          </p:cNvPr>
          <p:cNvSpPr/>
          <p:nvPr/>
        </p:nvSpPr>
        <p:spPr>
          <a:xfrm>
            <a:off x="4020835" y="667086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FE2940BE-806C-B747-B5C7-45CE2DF41561}"/>
              </a:ext>
            </a:extLst>
          </p:cNvPr>
          <p:cNvSpPr/>
          <p:nvPr/>
        </p:nvSpPr>
        <p:spPr>
          <a:xfrm>
            <a:off x="7040840" y="1788430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InsurancePlan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53E48BF-643D-3941-8E57-5652562EF307}"/>
              </a:ext>
            </a:extLst>
          </p:cNvPr>
          <p:cNvCxnSpPr>
            <a:cxnSpLocks/>
          </p:cNvCxnSpPr>
          <p:nvPr/>
        </p:nvCxnSpPr>
        <p:spPr>
          <a:xfrm flipV="1">
            <a:off x="4947842" y="1313632"/>
            <a:ext cx="0" cy="45329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7DEFD5C-CA41-0D4D-9BA4-C50996680A4E}"/>
              </a:ext>
            </a:extLst>
          </p:cNvPr>
          <p:cNvCxnSpPr>
            <a:cxnSpLocks/>
            <a:stCxn id="83" idx="0"/>
            <a:endCxn id="81" idx="3"/>
          </p:cNvCxnSpPr>
          <p:nvPr/>
        </p:nvCxnSpPr>
        <p:spPr>
          <a:xfrm flipH="1" flipV="1">
            <a:off x="5721293" y="990359"/>
            <a:ext cx="2169776" cy="79807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EFDA358-F371-2847-B41A-1B7F476B7CDF}"/>
              </a:ext>
            </a:extLst>
          </p:cNvPr>
          <p:cNvSpPr txBox="1"/>
          <p:nvPr/>
        </p:nvSpPr>
        <p:spPr>
          <a:xfrm>
            <a:off x="2760160" y="80829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C4A11AA-3DCC-A443-B9C7-CC5796F69287}"/>
              </a:ext>
            </a:extLst>
          </p:cNvPr>
          <p:cNvSpPr/>
          <p:nvPr/>
        </p:nvSpPr>
        <p:spPr>
          <a:xfrm>
            <a:off x="3488748" y="45987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92" name="Curved Left Arrow 91">
            <a:extLst>
              <a:ext uri="{FF2B5EF4-FFF2-40B4-BE49-F238E27FC236}">
                <a16:creationId xmlns:a16="http://schemas.microsoft.com/office/drawing/2014/main" id="{EDD70B0E-4120-254C-9E5D-BAFD53EFAA48}"/>
              </a:ext>
            </a:extLst>
          </p:cNvPr>
          <p:cNvSpPr/>
          <p:nvPr/>
        </p:nvSpPr>
        <p:spPr>
          <a:xfrm flipH="1">
            <a:off x="3611313" y="813826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73558DC-4CF4-6E45-8395-CB6FB2FC4A4B}"/>
              </a:ext>
            </a:extLst>
          </p:cNvPr>
          <p:cNvCxnSpPr>
            <a:cxnSpLocks/>
            <a:stCxn id="83" idx="1"/>
            <a:endCxn id="23" idx="3"/>
          </p:cNvCxnSpPr>
          <p:nvPr/>
        </p:nvCxnSpPr>
        <p:spPr>
          <a:xfrm flipH="1" flipV="1">
            <a:off x="5624416" y="2107821"/>
            <a:ext cx="1416424" cy="388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F8FEB5F-3668-6249-8949-5485C1D0FE0B}"/>
              </a:ext>
            </a:extLst>
          </p:cNvPr>
          <p:cNvSpPr txBox="1"/>
          <p:nvPr/>
        </p:nvSpPr>
        <p:spPr>
          <a:xfrm>
            <a:off x="5897309" y="1298010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7B1DB05-2D3B-424D-887A-B1ECAF99D072}"/>
              </a:ext>
            </a:extLst>
          </p:cNvPr>
          <p:cNvSpPr/>
          <p:nvPr/>
        </p:nvSpPr>
        <p:spPr>
          <a:xfrm>
            <a:off x="7002511" y="1254253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A0772DEC-94EB-7648-B3B1-C464708B0690}"/>
              </a:ext>
            </a:extLst>
          </p:cNvPr>
          <p:cNvSpPr/>
          <p:nvPr/>
        </p:nvSpPr>
        <p:spPr>
          <a:xfrm>
            <a:off x="7994651" y="600081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A97D9B3-38AB-A84C-928C-C7554896912C}"/>
              </a:ext>
            </a:extLst>
          </p:cNvPr>
          <p:cNvSpPr txBox="1"/>
          <p:nvPr/>
        </p:nvSpPr>
        <p:spPr>
          <a:xfrm>
            <a:off x="10054906" y="60087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1C72FC9-E012-7348-B2F9-073DE54EA1E0}"/>
              </a:ext>
            </a:extLst>
          </p:cNvPr>
          <p:cNvSpPr/>
          <p:nvPr/>
        </p:nvSpPr>
        <p:spPr>
          <a:xfrm>
            <a:off x="9582385" y="36623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06" name="Curved Left Arrow 105">
            <a:extLst>
              <a:ext uri="{FF2B5EF4-FFF2-40B4-BE49-F238E27FC236}">
                <a16:creationId xmlns:a16="http://schemas.microsoft.com/office/drawing/2014/main" id="{EB89360F-CC44-664D-93A5-60D139DFFFCC}"/>
              </a:ext>
            </a:extLst>
          </p:cNvPr>
          <p:cNvSpPr/>
          <p:nvPr/>
        </p:nvSpPr>
        <p:spPr>
          <a:xfrm>
            <a:off x="9704950" y="720181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EB5D9E1-72F6-9E4B-9251-FF6FA5C82AB9}"/>
              </a:ext>
            </a:extLst>
          </p:cNvPr>
          <p:cNvCxnSpPr>
            <a:cxnSpLocks/>
            <a:stCxn id="83" idx="0"/>
            <a:endCxn id="102" idx="2"/>
          </p:cNvCxnSpPr>
          <p:nvPr/>
        </p:nvCxnSpPr>
        <p:spPr>
          <a:xfrm flipV="1">
            <a:off x="7891069" y="1246627"/>
            <a:ext cx="953811" cy="54180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B04EBE4B-9563-8648-A204-9A4350ACEF6D}"/>
              </a:ext>
            </a:extLst>
          </p:cNvPr>
          <p:cNvSpPr txBox="1"/>
          <p:nvPr/>
        </p:nvSpPr>
        <p:spPr>
          <a:xfrm>
            <a:off x="8664519" y="1268566"/>
            <a:ext cx="164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administeredBy</a:t>
            </a:r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63BE8D3-E513-2A41-9B78-742203B0DB88}"/>
              </a:ext>
            </a:extLst>
          </p:cNvPr>
          <p:cNvSpPr/>
          <p:nvPr/>
        </p:nvSpPr>
        <p:spPr>
          <a:xfrm>
            <a:off x="7915796" y="126086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5D60DA75-399A-C243-AC42-93E784192CEC}"/>
              </a:ext>
            </a:extLst>
          </p:cNvPr>
          <p:cNvSpPr/>
          <p:nvPr/>
        </p:nvSpPr>
        <p:spPr>
          <a:xfrm>
            <a:off x="9603183" y="3281623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A8B173D-1B05-3F44-86C0-695FF3F47776}"/>
              </a:ext>
            </a:extLst>
          </p:cNvPr>
          <p:cNvCxnSpPr>
            <a:cxnSpLocks/>
            <a:stCxn id="6" idx="3"/>
            <a:endCxn id="114" idx="1"/>
          </p:cNvCxnSpPr>
          <p:nvPr/>
        </p:nvCxnSpPr>
        <p:spPr>
          <a:xfrm>
            <a:off x="8380315" y="3604741"/>
            <a:ext cx="1222868" cy="15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08D8AB9-8D83-414C-997B-2E504BDF0060}"/>
              </a:ext>
            </a:extLst>
          </p:cNvPr>
          <p:cNvSpPr/>
          <p:nvPr/>
        </p:nvSpPr>
        <p:spPr>
          <a:xfrm>
            <a:off x="8662857" y="330681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117AC7-818B-8B45-B8FE-4D6D642CB89E}"/>
              </a:ext>
            </a:extLst>
          </p:cNvPr>
          <p:cNvSpPr txBox="1"/>
          <p:nvPr/>
        </p:nvSpPr>
        <p:spPr>
          <a:xfrm>
            <a:off x="11259142" y="372954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354A664-C339-734D-ADAA-6A83E293CEF9}"/>
              </a:ext>
            </a:extLst>
          </p:cNvPr>
          <p:cNvSpPr/>
          <p:nvPr/>
        </p:nvSpPr>
        <p:spPr>
          <a:xfrm>
            <a:off x="11186212" y="306496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21" name="Curved Left Arrow 120">
            <a:extLst>
              <a:ext uri="{FF2B5EF4-FFF2-40B4-BE49-F238E27FC236}">
                <a16:creationId xmlns:a16="http://schemas.microsoft.com/office/drawing/2014/main" id="{351AB65B-37A0-6343-AF17-00B2B12D9AC2}"/>
              </a:ext>
            </a:extLst>
          </p:cNvPr>
          <p:cNvSpPr/>
          <p:nvPr/>
        </p:nvSpPr>
        <p:spPr>
          <a:xfrm>
            <a:off x="11308777" y="3418911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573987" y="1525051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6F8A2E-B23A-D849-9CD6-338DEBCEF676}"/>
              </a:ext>
            </a:extLst>
          </p:cNvPr>
          <p:cNvSpPr txBox="1"/>
          <p:nvPr/>
        </p:nvSpPr>
        <p:spPr>
          <a:xfrm>
            <a:off x="2644213" y="150342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48B1F50-A702-B14D-8AAA-2A15992B5179}"/>
              </a:ext>
            </a:extLst>
          </p:cNvPr>
          <p:cNvSpPr/>
          <p:nvPr/>
        </p:nvSpPr>
        <p:spPr>
          <a:xfrm>
            <a:off x="2171692" y="126878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28" name="Curved Left Arrow 127">
            <a:extLst>
              <a:ext uri="{FF2B5EF4-FFF2-40B4-BE49-F238E27FC236}">
                <a16:creationId xmlns:a16="http://schemas.microsoft.com/office/drawing/2014/main" id="{E7FB01C1-A7D6-2142-A75C-AC58172578E5}"/>
              </a:ext>
            </a:extLst>
          </p:cNvPr>
          <p:cNvSpPr/>
          <p:nvPr/>
        </p:nvSpPr>
        <p:spPr>
          <a:xfrm>
            <a:off x="2294257" y="1622737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05206DA-B679-AA4C-9FA8-DFFE2BEEABE3}"/>
              </a:ext>
            </a:extLst>
          </p:cNvPr>
          <p:cNvSpPr txBox="1"/>
          <p:nvPr/>
        </p:nvSpPr>
        <p:spPr>
          <a:xfrm>
            <a:off x="4958924" y="134542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061C37C-7EDA-6244-9D1C-A1AA389204CA}"/>
              </a:ext>
            </a:extLst>
          </p:cNvPr>
          <p:cNvSpPr/>
          <p:nvPr/>
        </p:nvSpPr>
        <p:spPr>
          <a:xfrm>
            <a:off x="4438590" y="138932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31" name="Rounded Rectangle 11">
            <a:extLst>
              <a:ext uri="{FF2B5EF4-FFF2-40B4-BE49-F238E27FC236}">
                <a16:creationId xmlns:a16="http://schemas.microsoft.com/office/drawing/2014/main" id="{A760F0F6-1444-E34A-B00A-10FBBA557303}"/>
              </a:ext>
            </a:extLst>
          </p:cNvPr>
          <p:cNvSpPr/>
          <p:nvPr/>
        </p:nvSpPr>
        <p:spPr>
          <a:xfrm>
            <a:off x="10084533" y="1775707"/>
            <a:ext cx="1368974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Location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F2D54B6-6DF5-3C4F-B123-0E3477E4AB03}"/>
              </a:ext>
            </a:extLst>
          </p:cNvPr>
          <p:cNvSpPr txBox="1"/>
          <p:nvPr/>
        </p:nvSpPr>
        <p:spPr>
          <a:xfrm>
            <a:off x="8607239" y="2335309"/>
            <a:ext cx="147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6AA0C43-8727-1048-97B7-9BF7E4032734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8741298" y="2107959"/>
            <a:ext cx="1367206" cy="374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4C95CA5-7DC4-054E-AC11-D5D5AE42847C}"/>
              </a:ext>
            </a:extLst>
          </p:cNvPr>
          <p:cNvSpPr/>
          <p:nvPr/>
        </p:nvSpPr>
        <p:spPr>
          <a:xfrm>
            <a:off x="9054763" y="184209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C904BCE-8EB0-DB44-AC03-446FCF0C634C}"/>
              </a:ext>
            </a:extLst>
          </p:cNvPr>
          <p:cNvSpPr/>
          <p:nvPr/>
        </p:nvSpPr>
        <p:spPr>
          <a:xfrm>
            <a:off x="6148398" y="184971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E407847-130B-8C44-8CEA-6C938606778B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4985664" y="4378443"/>
            <a:ext cx="3586" cy="51942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39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2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7481767-DB58-E446-A7F1-DB3C0D7A871D}"/>
              </a:ext>
            </a:extLst>
          </p:cNvPr>
          <p:cNvSpPr/>
          <p:nvPr/>
        </p:nvSpPr>
        <p:spPr>
          <a:xfrm>
            <a:off x="7035966" y="3281468"/>
            <a:ext cx="1344349" cy="646546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Organization Affiliation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4317075" y="3731897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Healthcare Service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D5178D-27DE-CB42-84DE-16CEB7951355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656410" y="3968177"/>
            <a:ext cx="0" cy="92231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A86D25-8564-434F-8866-AED24181A7F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5661424" y="3604741"/>
            <a:ext cx="1374542" cy="4504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4301177" y="4897863"/>
            <a:ext cx="1368974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Location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01BBE7-AF67-764C-A62C-1B5DD1FCD271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5670151" y="3604741"/>
            <a:ext cx="1365815" cy="161639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9D4711B-60F3-D44D-B0F0-3E52BABBBE70}"/>
              </a:ext>
            </a:extLst>
          </p:cNvPr>
          <p:cNvSpPr/>
          <p:nvPr/>
        </p:nvSpPr>
        <p:spPr>
          <a:xfrm>
            <a:off x="6806181" y="4890496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5DE5EF-C88A-CF42-B929-98CAA23FE5E1}"/>
              </a:ext>
            </a:extLst>
          </p:cNvPr>
          <p:cNvSpPr txBox="1"/>
          <p:nvPr/>
        </p:nvSpPr>
        <p:spPr>
          <a:xfrm>
            <a:off x="7636721" y="416176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5A2E7D-2BB8-5448-AE69-6A7568753482}"/>
              </a:ext>
            </a:extLst>
          </p:cNvPr>
          <p:cNvSpPr/>
          <p:nvPr/>
        </p:nvSpPr>
        <p:spPr>
          <a:xfrm>
            <a:off x="6148398" y="451817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FF3D25-4C18-8647-8599-B215121DECC3}"/>
              </a:ext>
            </a:extLst>
          </p:cNvPr>
          <p:cNvSpPr/>
          <p:nvPr/>
        </p:nvSpPr>
        <p:spPr>
          <a:xfrm>
            <a:off x="5862984" y="405683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4280067" y="1784548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Network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CA7557-EC50-4547-B12B-05690D2D7CC8}"/>
              </a:ext>
            </a:extLst>
          </p:cNvPr>
          <p:cNvSpPr/>
          <p:nvPr/>
        </p:nvSpPr>
        <p:spPr>
          <a:xfrm>
            <a:off x="4563326" y="441917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B9F285-909E-F043-8700-C420B4C5D003}"/>
              </a:ext>
            </a:extLst>
          </p:cNvPr>
          <p:cNvCxnSpPr>
            <a:cxnSpLocks/>
          </p:cNvCxnSpPr>
          <p:nvPr/>
        </p:nvCxnSpPr>
        <p:spPr>
          <a:xfrm flipH="1" flipV="1">
            <a:off x="5595486" y="2120810"/>
            <a:ext cx="1490478" cy="120069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7E2E009-AA27-3145-B8B6-29713D9DAFEC}"/>
              </a:ext>
            </a:extLst>
          </p:cNvPr>
          <p:cNvSpPr/>
          <p:nvPr/>
        </p:nvSpPr>
        <p:spPr>
          <a:xfrm>
            <a:off x="6011833" y="284165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2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608DC55-9208-8544-93AD-2ACC9A0D8F5C}"/>
              </a:ext>
            </a:extLst>
          </p:cNvPr>
          <p:cNvSpPr/>
          <p:nvPr/>
        </p:nvSpPr>
        <p:spPr>
          <a:xfrm>
            <a:off x="838200" y="3233932"/>
            <a:ext cx="1344349" cy="646546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Role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AF5524-6305-D946-876C-F567255CE477}"/>
              </a:ext>
            </a:extLst>
          </p:cNvPr>
          <p:cNvCxnSpPr>
            <a:stCxn id="35" idx="2"/>
            <a:endCxn id="39" idx="0"/>
          </p:cNvCxnSpPr>
          <p:nvPr/>
        </p:nvCxnSpPr>
        <p:spPr>
          <a:xfrm>
            <a:off x="1510375" y="3880478"/>
            <a:ext cx="0" cy="97541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26">
            <a:extLst>
              <a:ext uri="{FF2B5EF4-FFF2-40B4-BE49-F238E27FC236}">
                <a16:creationId xmlns:a16="http://schemas.microsoft.com/office/drawing/2014/main" id="{B3F50D37-1482-1345-9977-0352A11CB003}"/>
              </a:ext>
            </a:extLst>
          </p:cNvPr>
          <p:cNvSpPr/>
          <p:nvPr/>
        </p:nvSpPr>
        <p:spPr>
          <a:xfrm>
            <a:off x="838200" y="4855893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0435810-C1B4-AA44-ABA6-822AA63374D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176353" y="3863085"/>
            <a:ext cx="2124824" cy="135805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31BC94-9392-A842-A77D-9E941010B8F7}"/>
              </a:ext>
            </a:extLst>
          </p:cNvPr>
          <p:cNvCxnSpPr>
            <a:cxnSpLocks/>
            <a:stCxn id="35" idx="3"/>
            <a:endCxn id="23" idx="1"/>
          </p:cNvCxnSpPr>
          <p:nvPr/>
        </p:nvCxnSpPr>
        <p:spPr>
          <a:xfrm flipV="1">
            <a:off x="2182549" y="2107821"/>
            <a:ext cx="2097518" cy="1449384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AB6BF3F-6717-F440-8B4C-7A7757602DFE}"/>
              </a:ext>
            </a:extLst>
          </p:cNvPr>
          <p:cNvCxnSpPr>
            <a:cxnSpLocks/>
            <a:stCxn id="35" idx="3"/>
            <a:endCxn id="125" idx="1"/>
          </p:cNvCxnSpPr>
          <p:nvPr/>
        </p:nvCxnSpPr>
        <p:spPr>
          <a:xfrm flipV="1">
            <a:off x="2182549" y="3020392"/>
            <a:ext cx="1950274" cy="53681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76FC416-1B0D-D64A-92FF-097CF115855C}"/>
              </a:ext>
            </a:extLst>
          </p:cNvPr>
          <p:cNvSpPr/>
          <p:nvPr/>
        </p:nvSpPr>
        <p:spPr>
          <a:xfrm>
            <a:off x="3303486" y="289440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7604876-6214-8A42-9DBA-B3578EFBF73B}"/>
              </a:ext>
            </a:extLst>
          </p:cNvPr>
          <p:cNvSpPr/>
          <p:nvPr/>
        </p:nvSpPr>
        <p:spPr>
          <a:xfrm>
            <a:off x="1529630" y="414294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2721CC-313B-024F-BE85-71F711A6151D}"/>
              </a:ext>
            </a:extLst>
          </p:cNvPr>
          <p:cNvSpPr/>
          <p:nvPr/>
        </p:nvSpPr>
        <p:spPr>
          <a:xfrm>
            <a:off x="3465551" y="209898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035825-946F-FF4B-8869-6A5BCBD5D6EC}"/>
              </a:ext>
            </a:extLst>
          </p:cNvPr>
          <p:cNvSpPr/>
          <p:nvPr/>
        </p:nvSpPr>
        <p:spPr>
          <a:xfrm>
            <a:off x="2960474" y="350900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1FFF47A-C941-4C44-A12B-0120C328F0F7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2182549" y="3557205"/>
            <a:ext cx="2073263" cy="54866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63C87CF-D40E-F140-9F36-ABDA77D736F6}"/>
              </a:ext>
            </a:extLst>
          </p:cNvPr>
          <p:cNvSpPr txBox="1"/>
          <p:nvPr/>
        </p:nvSpPr>
        <p:spPr>
          <a:xfrm>
            <a:off x="8844880" y="496216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5095D09-9731-E64E-AC8C-4BC5D600C25F}"/>
              </a:ext>
            </a:extLst>
          </p:cNvPr>
          <p:cNvSpPr/>
          <p:nvPr/>
        </p:nvSpPr>
        <p:spPr>
          <a:xfrm>
            <a:off x="8914494" y="480905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75" name="Curved Left Arrow 74">
            <a:extLst>
              <a:ext uri="{FF2B5EF4-FFF2-40B4-BE49-F238E27FC236}">
                <a16:creationId xmlns:a16="http://schemas.microsoft.com/office/drawing/2014/main" id="{93570988-85D9-E640-ABBB-1D2A51BB4E89}"/>
              </a:ext>
            </a:extLst>
          </p:cNvPr>
          <p:cNvSpPr/>
          <p:nvPr/>
        </p:nvSpPr>
        <p:spPr>
          <a:xfrm>
            <a:off x="8513856" y="5023617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20EF6C3-943A-0843-90E1-11795599503E}"/>
              </a:ext>
            </a:extLst>
          </p:cNvPr>
          <p:cNvSpPr/>
          <p:nvPr/>
        </p:nvSpPr>
        <p:spPr>
          <a:xfrm>
            <a:off x="2154886" y="411180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95E67C5-8355-AC47-92CB-6C6E98F66BEF}"/>
              </a:ext>
            </a:extLst>
          </p:cNvPr>
          <p:cNvSpPr/>
          <p:nvPr/>
        </p:nvSpPr>
        <p:spPr>
          <a:xfrm>
            <a:off x="4020835" y="667086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FE2940BE-806C-B747-B5C7-45CE2DF41561}"/>
              </a:ext>
            </a:extLst>
          </p:cNvPr>
          <p:cNvSpPr/>
          <p:nvPr/>
        </p:nvSpPr>
        <p:spPr>
          <a:xfrm>
            <a:off x="7040840" y="1788430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InsurancePlan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53E48BF-643D-3941-8E57-5652562EF307}"/>
              </a:ext>
            </a:extLst>
          </p:cNvPr>
          <p:cNvCxnSpPr>
            <a:cxnSpLocks/>
          </p:cNvCxnSpPr>
          <p:nvPr/>
        </p:nvCxnSpPr>
        <p:spPr>
          <a:xfrm flipV="1">
            <a:off x="4947842" y="1313632"/>
            <a:ext cx="0" cy="45329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7DEFD5C-CA41-0D4D-9BA4-C50996680A4E}"/>
              </a:ext>
            </a:extLst>
          </p:cNvPr>
          <p:cNvCxnSpPr>
            <a:cxnSpLocks/>
            <a:stCxn id="83" idx="0"/>
            <a:endCxn id="81" idx="3"/>
          </p:cNvCxnSpPr>
          <p:nvPr/>
        </p:nvCxnSpPr>
        <p:spPr>
          <a:xfrm flipH="1" flipV="1">
            <a:off x="5721293" y="990359"/>
            <a:ext cx="2169776" cy="79807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EFDA358-F371-2847-B41A-1B7F476B7CDF}"/>
              </a:ext>
            </a:extLst>
          </p:cNvPr>
          <p:cNvSpPr txBox="1"/>
          <p:nvPr/>
        </p:nvSpPr>
        <p:spPr>
          <a:xfrm>
            <a:off x="2760160" y="80829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C4A11AA-3DCC-A443-B9C7-CC5796F69287}"/>
              </a:ext>
            </a:extLst>
          </p:cNvPr>
          <p:cNvSpPr/>
          <p:nvPr/>
        </p:nvSpPr>
        <p:spPr>
          <a:xfrm>
            <a:off x="3488748" y="45987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92" name="Curved Left Arrow 91">
            <a:extLst>
              <a:ext uri="{FF2B5EF4-FFF2-40B4-BE49-F238E27FC236}">
                <a16:creationId xmlns:a16="http://schemas.microsoft.com/office/drawing/2014/main" id="{EDD70B0E-4120-254C-9E5D-BAFD53EFAA48}"/>
              </a:ext>
            </a:extLst>
          </p:cNvPr>
          <p:cNvSpPr/>
          <p:nvPr/>
        </p:nvSpPr>
        <p:spPr>
          <a:xfrm flipH="1">
            <a:off x="3611313" y="813826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73558DC-4CF4-6E45-8395-CB6FB2FC4A4B}"/>
              </a:ext>
            </a:extLst>
          </p:cNvPr>
          <p:cNvCxnSpPr>
            <a:cxnSpLocks/>
            <a:stCxn id="83" idx="1"/>
            <a:endCxn id="23" idx="3"/>
          </p:cNvCxnSpPr>
          <p:nvPr/>
        </p:nvCxnSpPr>
        <p:spPr>
          <a:xfrm flipH="1" flipV="1">
            <a:off x="5624416" y="2107821"/>
            <a:ext cx="1416424" cy="388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F8FEB5F-3668-6249-8949-5485C1D0FE0B}"/>
              </a:ext>
            </a:extLst>
          </p:cNvPr>
          <p:cNvSpPr txBox="1"/>
          <p:nvPr/>
        </p:nvSpPr>
        <p:spPr>
          <a:xfrm>
            <a:off x="5897309" y="1298010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7B1DB05-2D3B-424D-887A-B1ECAF99D072}"/>
              </a:ext>
            </a:extLst>
          </p:cNvPr>
          <p:cNvSpPr/>
          <p:nvPr/>
        </p:nvSpPr>
        <p:spPr>
          <a:xfrm>
            <a:off x="7002511" y="1254253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A0772DEC-94EB-7648-B3B1-C464708B0690}"/>
              </a:ext>
            </a:extLst>
          </p:cNvPr>
          <p:cNvSpPr/>
          <p:nvPr/>
        </p:nvSpPr>
        <p:spPr>
          <a:xfrm>
            <a:off x="7994651" y="600081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A97D9B3-38AB-A84C-928C-C7554896912C}"/>
              </a:ext>
            </a:extLst>
          </p:cNvPr>
          <p:cNvSpPr txBox="1"/>
          <p:nvPr/>
        </p:nvSpPr>
        <p:spPr>
          <a:xfrm>
            <a:off x="10054906" y="60087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1C72FC9-E012-7348-B2F9-073DE54EA1E0}"/>
              </a:ext>
            </a:extLst>
          </p:cNvPr>
          <p:cNvSpPr/>
          <p:nvPr/>
        </p:nvSpPr>
        <p:spPr>
          <a:xfrm>
            <a:off x="9582385" y="36623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06" name="Curved Left Arrow 105">
            <a:extLst>
              <a:ext uri="{FF2B5EF4-FFF2-40B4-BE49-F238E27FC236}">
                <a16:creationId xmlns:a16="http://schemas.microsoft.com/office/drawing/2014/main" id="{EB89360F-CC44-664D-93A5-60D139DFFFCC}"/>
              </a:ext>
            </a:extLst>
          </p:cNvPr>
          <p:cNvSpPr/>
          <p:nvPr/>
        </p:nvSpPr>
        <p:spPr>
          <a:xfrm>
            <a:off x="9704950" y="720181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EB5D9E1-72F6-9E4B-9251-FF6FA5C82AB9}"/>
              </a:ext>
            </a:extLst>
          </p:cNvPr>
          <p:cNvCxnSpPr>
            <a:cxnSpLocks/>
            <a:stCxn id="83" idx="0"/>
            <a:endCxn id="102" idx="2"/>
          </p:cNvCxnSpPr>
          <p:nvPr/>
        </p:nvCxnSpPr>
        <p:spPr>
          <a:xfrm flipV="1">
            <a:off x="7891069" y="1246627"/>
            <a:ext cx="953811" cy="54180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B04EBE4B-9563-8648-A204-9A4350ACEF6D}"/>
              </a:ext>
            </a:extLst>
          </p:cNvPr>
          <p:cNvSpPr txBox="1"/>
          <p:nvPr/>
        </p:nvSpPr>
        <p:spPr>
          <a:xfrm>
            <a:off x="8664519" y="1268566"/>
            <a:ext cx="164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administeredBy</a:t>
            </a:r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63BE8D3-E513-2A41-9B78-742203B0DB88}"/>
              </a:ext>
            </a:extLst>
          </p:cNvPr>
          <p:cNvSpPr/>
          <p:nvPr/>
        </p:nvSpPr>
        <p:spPr>
          <a:xfrm>
            <a:off x="7915796" y="126086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08D8AB9-8D83-414C-997B-2E504BDF0060}"/>
              </a:ext>
            </a:extLst>
          </p:cNvPr>
          <p:cNvSpPr/>
          <p:nvPr/>
        </p:nvSpPr>
        <p:spPr>
          <a:xfrm>
            <a:off x="7708140" y="446958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32823" y="2697119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05206DA-B679-AA4C-9FA8-DFFE2BEEABE3}"/>
              </a:ext>
            </a:extLst>
          </p:cNvPr>
          <p:cNvSpPr txBox="1"/>
          <p:nvPr/>
        </p:nvSpPr>
        <p:spPr>
          <a:xfrm>
            <a:off x="4958924" y="134542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061C37C-7EDA-6244-9D1C-A1AA389204CA}"/>
              </a:ext>
            </a:extLst>
          </p:cNvPr>
          <p:cNvSpPr/>
          <p:nvPr/>
        </p:nvSpPr>
        <p:spPr>
          <a:xfrm>
            <a:off x="4438590" y="138932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31" name="Rounded Rectangle 11">
            <a:extLst>
              <a:ext uri="{FF2B5EF4-FFF2-40B4-BE49-F238E27FC236}">
                <a16:creationId xmlns:a16="http://schemas.microsoft.com/office/drawing/2014/main" id="{A760F0F6-1444-E34A-B00A-10FBBA557303}"/>
              </a:ext>
            </a:extLst>
          </p:cNvPr>
          <p:cNvSpPr/>
          <p:nvPr/>
        </p:nvSpPr>
        <p:spPr>
          <a:xfrm>
            <a:off x="10084533" y="1775707"/>
            <a:ext cx="1368974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Location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F2D54B6-6DF5-3C4F-B123-0E3477E4AB03}"/>
              </a:ext>
            </a:extLst>
          </p:cNvPr>
          <p:cNvSpPr txBox="1"/>
          <p:nvPr/>
        </p:nvSpPr>
        <p:spPr>
          <a:xfrm>
            <a:off x="3262382" y="4273346"/>
            <a:ext cx="147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6AA0C43-8727-1048-97B7-9BF7E4032734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8741298" y="2107959"/>
            <a:ext cx="1367206" cy="374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4C95CA5-7DC4-054E-AC11-D5D5AE42847C}"/>
              </a:ext>
            </a:extLst>
          </p:cNvPr>
          <p:cNvSpPr/>
          <p:nvPr/>
        </p:nvSpPr>
        <p:spPr>
          <a:xfrm>
            <a:off x="9054763" y="184209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C904BCE-8EB0-DB44-AC03-446FCF0C634C}"/>
              </a:ext>
            </a:extLst>
          </p:cNvPr>
          <p:cNvSpPr/>
          <p:nvPr/>
        </p:nvSpPr>
        <p:spPr>
          <a:xfrm>
            <a:off x="6148398" y="184971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E407847-130B-8C44-8CEA-6C938606778B}"/>
              </a:ext>
            </a:extLst>
          </p:cNvPr>
          <p:cNvCxnSpPr>
            <a:cxnSpLocks/>
          </p:cNvCxnSpPr>
          <p:nvPr/>
        </p:nvCxnSpPr>
        <p:spPr>
          <a:xfrm flipH="1">
            <a:off x="5260830" y="4409715"/>
            <a:ext cx="3586" cy="51942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BDF93C4-AAD5-CE45-83D5-865086F5DF4B}"/>
              </a:ext>
            </a:extLst>
          </p:cNvPr>
          <p:cNvCxnSpPr>
            <a:cxnSpLocks/>
          </p:cNvCxnSpPr>
          <p:nvPr/>
        </p:nvCxnSpPr>
        <p:spPr>
          <a:xfrm flipH="1" flipV="1">
            <a:off x="5828311" y="3010110"/>
            <a:ext cx="1183339" cy="373718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F4CDF1A-3F5C-E84B-AB4F-F2CAAA228AC9}"/>
              </a:ext>
            </a:extLst>
          </p:cNvPr>
          <p:cNvSpPr txBox="1"/>
          <p:nvPr/>
        </p:nvSpPr>
        <p:spPr>
          <a:xfrm>
            <a:off x="5013082" y="329760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7638155-C9CD-B347-A0D0-D44037A7C102}"/>
              </a:ext>
            </a:extLst>
          </p:cNvPr>
          <p:cNvSpPr/>
          <p:nvPr/>
        </p:nvSpPr>
        <p:spPr>
          <a:xfrm>
            <a:off x="5559381" y="352534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EF6435-B1A0-DA40-878E-1B35BDD9307C}"/>
              </a:ext>
            </a:extLst>
          </p:cNvPr>
          <p:cNvSpPr txBox="1"/>
          <p:nvPr/>
        </p:nvSpPr>
        <p:spPr>
          <a:xfrm>
            <a:off x="4074051" y="551689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1ED45E1-C6F5-5E42-866F-F2B1D852B716}"/>
              </a:ext>
            </a:extLst>
          </p:cNvPr>
          <p:cNvSpPr/>
          <p:nvPr/>
        </p:nvSpPr>
        <p:spPr>
          <a:xfrm>
            <a:off x="4581072" y="591750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93" name="Curved Left Arrow 92">
            <a:extLst>
              <a:ext uri="{FF2B5EF4-FFF2-40B4-BE49-F238E27FC236}">
                <a16:creationId xmlns:a16="http://schemas.microsoft.com/office/drawing/2014/main" id="{A9C6659D-0223-C346-BD8B-9B9431E4E999}"/>
              </a:ext>
            </a:extLst>
          </p:cNvPr>
          <p:cNvSpPr/>
          <p:nvPr/>
        </p:nvSpPr>
        <p:spPr>
          <a:xfrm rot="16200000" flipH="1">
            <a:off x="4867821" y="5561417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9EFDA96-5802-1E4D-BB81-4C459591D626}"/>
              </a:ext>
            </a:extLst>
          </p:cNvPr>
          <p:cNvSpPr txBox="1"/>
          <p:nvPr/>
        </p:nvSpPr>
        <p:spPr>
          <a:xfrm>
            <a:off x="10266362" y="237969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4B72C27-3E13-4A4E-88E8-08878E38BB94}"/>
              </a:ext>
            </a:extLst>
          </p:cNvPr>
          <p:cNvSpPr/>
          <p:nvPr/>
        </p:nvSpPr>
        <p:spPr>
          <a:xfrm>
            <a:off x="11398372" y="2422253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97" name="Curved Left Arrow 96">
            <a:extLst>
              <a:ext uri="{FF2B5EF4-FFF2-40B4-BE49-F238E27FC236}">
                <a16:creationId xmlns:a16="http://schemas.microsoft.com/office/drawing/2014/main" id="{7B6C8BA6-EE58-9E4D-9CCB-8B34D330CC0E}"/>
              </a:ext>
            </a:extLst>
          </p:cNvPr>
          <p:cNvSpPr/>
          <p:nvPr/>
        </p:nvSpPr>
        <p:spPr>
          <a:xfrm rot="16200000" flipH="1">
            <a:off x="11060132" y="2424215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5377105" y="5458315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managingOrganization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5670151" y="5213769"/>
            <a:ext cx="1136030" cy="736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70D54B3-E4DB-F747-B614-D959F72F1CCA}"/>
              </a:ext>
            </a:extLst>
          </p:cNvPr>
          <p:cNvSpPr/>
          <p:nvPr/>
        </p:nvSpPr>
        <p:spPr>
          <a:xfrm>
            <a:off x="5981999" y="498215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83052" y="3343665"/>
            <a:ext cx="6198" cy="38823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 flipH="1">
            <a:off x="4614910" y="4385806"/>
            <a:ext cx="3586" cy="51942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CDA463A-DAA7-144B-B376-7AAC9AEEB023}"/>
              </a:ext>
            </a:extLst>
          </p:cNvPr>
          <p:cNvSpPr txBox="1"/>
          <p:nvPr/>
        </p:nvSpPr>
        <p:spPr>
          <a:xfrm>
            <a:off x="8788811" y="2078148"/>
            <a:ext cx="147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E686BC13-FEA3-3B41-9C6F-AAE74C0EB76C}"/>
              </a:ext>
            </a:extLst>
          </p:cNvPr>
          <p:cNvSpPr/>
          <p:nvPr/>
        </p:nvSpPr>
        <p:spPr>
          <a:xfrm>
            <a:off x="10441370" y="6071114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Endpoint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09C607-1A54-184A-AAFE-942414B00C13}"/>
              </a:ext>
            </a:extLst>
          </p:cNvPr>
          <p:cNvSpPr txBox="1"/>
          <p:nvPr/>
        </p:nvSpPr>
        <p:spPr>
          <a:xfrm>
            <a:off x="8182771" y="5856454"/>
            <a:ext cx="3568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profiles except for </a:t>
            </a:r>
            <a:br>
              <a:rPr lang="en-US" dirty="0"/>
            </a:br>
            <a:r>
              <a:rPr lang="en-US" dirty="0"/>
              <a:t>Practitioner reference </a:t>
            </a:r>
            <a:br>
              <a:rPr lang="en-US" dirty="0"/>
            </a:br>
            <a:r>
              <a:rPr lang="en-US" dirty="0"/>
              <a:t>Endpoint</a:t>
            </a:r>
          </a:p>
        </p:txBody>
      </p:sp>
    </p:spTree>
    <p:extLst>
      <p:ext uri="{BB962C8B-B14F-4D97-AF65-F5344CB8AC3E}">
        <p14:creationId xmlns:p14="http://schemas.microsoft.com/office/powerpoint/2010/main" val="218315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1BE80C-B9FF-E14F-ADFB-E254419D1A67}"/>
              </a:ext>
            </a:extLst>
          </p:cNvPr>
          <p:cNvSpPr/>
          <p:nvPr/>
        </p:nvSpPr>
        <p:spPr>
          <a:xfrm>
            <a:off x="4473217" y="3679442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Endpoint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8F7428E-F3D3-824C-9D40-794D431E28E2}"/>
              </a:ext>
            </a:extLst>
          </p:cNvPr>
          <p:cNvSpPr/>
          <p:nvPr/>
        </p:nvSpPr>
        <p:spPr>
          <a:xfrm>
            <a:off x="4295163" y="2208740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2EBAF8-1895-0949-908B-ECBB43B05D62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145392" y="2877952"/>
            <a:ext cx="0" cy="80149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FBD8B7-B70B-B943-8DFF-20A3DD2ADFBE}"/>
              </a:ext>
            </a:extLst>
          </p:cNvPr>
          <p:cNvSpPr txBox="1"/>
          <p:nvPr/>
        </p:nvSpPr>
        <p:spPr>
          <a:xfrm>
            <a:off x="5254666" y="3036579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managingOrganization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6EC44-6A73-0641-A8EB-6B6B366C6175}"/>
              </a:ext>
            </a:extLst>
          </p:cNvPr>
          <p:cNvSpPr txBox="1"/>
          <p:nvPr/>
        </p:nvSpPr>
        <p:spPr>
          <a:xfrm>
            <a:off x="6340010" y="216984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6AAF3-1DA9-1F48-AED7-D6ABCAE85841}"/>
              </a:ext>
            </a:extLst>
          </p:cNvPr>
          <p:cNvSpPr/>
          <p:nvPr/>
        </p:nvSpPr>
        <p:spPr>
          <a:xfrm>
            <a:off x="5867489" y="193520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2" name="Curved Left Arrow 11">
            <a:extLst>
              <a:ext uri="{FF2B5EF4-FFF2-40B4-BE49-F238E27FC236}">
                <a16:creationId xmlns:a16="http://schemas.microsoft.com/office/drawing/2014/main" id="{416D5942-BBBA-1347-BB3D-B962AA64891D}"/>
              </a:ext>
            </a:extLst>
          </p:cNvPr>
          <p:cNvSpPr/>
          <p:nvPr/>
        </p:nvSpPr>
        <p:spPr>
          <a:xfrm>
            <a:off x="5990054" y="2289158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BBB329-12A8-234D-9268-FEE25952988B}"/>
              </a:ext>
            </a:extLst>
          </p:cNvPr>
          <p:cNvSpPr/>
          <p:nvPr/>
        </p:nvSpPr>
        <p:spPr>
          <a:xfrm>
            <a:off x="5538597" y="332455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BE1F2A7-BF60-CF4A-A844-21C08322F393}"/>
              </a:ext>
            </a:extLst>
          </p:cNvPr>
          <p:cNvSpPr/>
          <p:nvPr/>
        </p:nvSpPr>
        <p:spPr>
          <a:xfrm>
            <a:off x="157576" y="3679442"/>
            <a:ext cx="1833967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HealthcareService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AC89814-D0A0-8442-A436-6C018F66C012}"/>
              </a:ext>
            </a:extLst>
          </p:cNvPr>
          <p:cNvSpPr/>
          <p:nvPr/>
        </p:nvSpPr>
        <p:spPr>
          <a:xfrm>
            <a:off x="7826515" y="5095520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AA808D2-7CE2-F14A-93D7-5BABAFFBAD65}"/>
              </a:ext>
            </a:extLst>
          </p:cNvPr>
          <p:cNvSpPr/>
          <p:nvPr/>
        </p:nvSpPr>
        <p:spPr>
          <a:xfrm>
            <a:off x="291085" y="5057290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InsurancePlan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81504AB-979A-C44E-A53B-F78BA79BBCCB}"/>
              </a:ext>
            </a:extLst>
          </p:cNvPr>
          <p:cNvSpPr/>
          <p:nvPr/>
        </p:nvSpPr>
        <p:spPr>
          <a:xfrm>
            <a:off x="3013661" y="5054473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Location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11E1D06-37AC-4346-B5DC-3772DCBDB275}"/>
              </a:ext>
            </a:extLst>
          </p:cNvPr>
          <p:cNvSpPr/>
          <p:nvPr/>
        </p:nvSpPr>
        <p:spPr>
          <a:xfrm>
            <a:off x="5420088" y="5045647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Network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73FE0AB-23A1-504C-9971-D3A30D397A52}"/>
              </a:ext>
            </a:extLst>
          </p:cNvPr>
          <p:cNvSpPr/>
          <p:nvPr/>
        </p:nvSpPr>
        <p:spPr>
          <a:xfrm>
            <a:off x="9975339" y="5095520"/>
            <a:ext cx="2216661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OrganizationAffiliation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85E5B3A-DF59-8E44-B923-CC8780715CEC}"/>
              </a:ext>
            </a:extLst>
          </p:cNvPr>
          <p:cNvSpPr/>
          <p:nvPr/>
        </p:nvSpPr>
        <p:spPr>
          <a:xfrm>
            <a:off x="9988187" y="3671380"/>
            <a:ext cx="2216661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PractitionerRole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D6FBF8-B417-2049-B9C4-A598232885CC}"/>
              </a:ext>
            </a:extLst>
          </p:cNvPr>
          <p:cNvSpPr/>
          <p:nvPr/>
        </p:nvSpPr>
        <p:spPr>
          <a:xfrm>
            <a:off x="2845116" y="367138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B9CF1F-F485-BC41-80A2-ED6086377580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1991543" y="4002715"/>
            <a:ext cx="2481674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1C38F7-C034-3C48-ACF2-1095133C86C2}"/>
              </a:ext>
            </a:extLst>
          </p:cNvPr>
          <p:cNvCxnSpPr>
            <a:cxnSpLocks/>
            <a:stCxn id="21" idx="1"/>
            <a:endCxn id="4" idx="3"/>
          </p:cNvCxnSpPr>
          <p:nvPr/>
        </p:nvCxnSpPr>
        <p:spPr>
          <a:xfrm flipH="1">
            <a:off x="5817566" y="3994653"/>
            <a:ext cx="4170621" cy="806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6916957-870F-CB44-A7CF-E7EDD834F3E6}"/>
              </a:ext>
            </a:extLst>
          </p:cNvPr>
          <p:cNvSpPr/>
          <p:nvPr/>
        </p:nvSpPr>
        <p:spPr>
          <a:xfrm>
            <a:off x="7780186" y="3702455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EE65F1-BBCB-0240-9FF7-ADD53C03F5CF}"/>
              </a:ext>
            </a:extLst>
          </p:cNvPr>
          <p:cNvCxnSpPr>
            <a:cxnSpLocks/>
          </p:cNvCxnSpPr>
          <p:nvPr/>
        </p:nvCxnSpPr>
        <p:spPr>
          <a:xfrm flipV="1">
            <a:off x="1918252" y="4244387"/>
            <a:ext cx="2554965" cy="85113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25FB5BB-E512-C949-B8C1-7E2E9536F097}"/>
              </a:ext>
            </a:extLst>
          </p:cNvPr>
          <p:cNvSpPr/>
          <p:nvPr/>
        </p:nvSpPr>
        <p:spPr>
          <a:xfrm>
            <a:off x="2684769" y="444749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FDC49A-9A32-BF4A-B78C-EBDDC34172AE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863890" y="4299894"/>
            <a:ext cx="793796" cy="75457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423BC6A-1C2E-1E4D-9BAC-C27BE9A1F372}"/>
              </a:ext>
            </a:extLst>
          </p:cNvPr>
          <p:cNvSpPr/>
          <p:nvPr/>
        </p:nvSpPr>
        <p:spPr>
          <a:xfrm>
            <a:off x="4143195" y="470564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C0AAAF3-4A9A-3743-94A8-1CC350116024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5546347" y="4325989"/>
            <a:ext cx="723970" cy="71965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EAD6C1-3108-1040-809E-05B3C86EE555}"/>
              </a:ext>
            </a:extLst>
          </p:cNvPr>
          <p:cNvCxnSpPr>
            <a:cxnSpLocks/>
          </p:cNvCxnSpPr>
          <p:nvPr/>
        </p:nvCxnSpPr>
        <p:spPr>
          <a:xfrm flipH="1" flipV="1">
            <a:off x="5770501" y="4269402"/>
            <a:ext cx="2069320" cy="85807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A8C71C-C273-E24B-A3F0-C49A3C9D899C}"/>
              </a:ext>
            </a:extLst>
          </p:cNvPr>
          <p:cNvCxnSpPr>
            <a:cxnSpLocks/>
          </p:cNvCxnSpPr>
          <p:nvPr/>
        </p:nvCxnSpPr>
        <p:spPr>
          <a:xfrm flipH="1" flipV="1">
            <a:off x="5786828" y="4134772"/>
            <a:ext cx="4261633" cy="99270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4C2BBC7-EAFD-6640-B322-2C47951CBAD7}"/>
              </a:ext>
            </a:extLst>
          </p:cNvPr>
          <p:cNvSpPr/>
          <p:nvPr/>
        </p:nvSpPr>
        <p:spPr>
          <a:xfrm>
            <a:off x="5602780" y="474775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521E45-031E-1240-A64D-CDF049BDCCC5}"/>
              </a:ext>
            </a:extLst>
          </p:cNvPr>
          <p:cNvSpPr/>
          <p:nvPr/>
        </p:nvSpPr>
        <p:spPr>
          <a:xfrm>
            <a:off x="7575578" y="480208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3FA8B3-B09A-4248-881A-71A5828DD027}"/>
              </a:ext>
            </a:extLst>
          </p:cNvPr>
          <p:cNvSpPr/>
          <p:nvPr/>
        </p:nvSpPr>
        <p:spPr>
          <a:xfrm>
            <a:off x="9708970" y="480049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D7127F-4A45-2D4C-B039-906A7BEBC52E}"/>
              </a:ext>
            </a:extLst>
          </p:cNvPr>
          <p:cNvSpPr txBox="1"/>
          <p:nvPr/>
        </p:nvSpPr>
        <p:spPr>
          <a:xfrm>
            <a:off x="3502899" y="6086266"/>
            <a:ext cx="514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resources except Practitioner reference Endpoints</a:t>
            </a:r>
          </a:p>
        </p:txBody>
      </p:sp>
    </p:spTree>
    <p:extLst>
      <p:ext uri="{BB962C8B-B14F-4D97-AF65-F5344CB8AC3E}">
        <p14:creationId xmlns:p14="http://schemas.microsoft.com/office/powerpoint/2010/main" val="218498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184310-D865-444D-884D-17F5D97E9500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SearchParameter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-organization-coverage-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area.json</a:t>
            </a:r>
            <a:endParaRPr lang="en-US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9E352-1762-2D43-8365-18C846137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1079500"/>
            <a:ext cx="9664700" cy="4699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B3930F-FF53-E149-8AE0-968BD48EFAD4}"/>
              </a:ext>
            </a:extLst>
          </p:cNvPr>
          <p:cNvSpPr/>
          <p:nvPr/>
        </p:nvSpPr>
        <p:spPr>
          <a:xfrm>
            <a:off x="8766313" y="3752166"/>
            <a:ext cx="1878496" cy="152551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1BBD6-F9AE-1944-B98B-84EE2321CB05}"/>
              </a:ext>
            </a:extLst>
          </p:cNvPr>
          <p:cNvSpPr txBox="1"/>
          <p:nvPr/>
        </p:nvSpPr>
        <p:spPr>
          <a:xfrm>
            <a:off x="8458200" y="557175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of Plan-Net Implementation Guide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7484A1-3A3F-EC45-8E0F-9F683E567D2E}"/>
              </a:ext>
            </a:extLst>
          </p:cNvPr>
          <p:cNvSpPr/>
          <p:nvPr/>
        </p:nvSpPr>
        <p:spPr>
          <a:xfrm>
            <a:off x="4774096" y="567155"/>
            <a:ext cx="2660374" cy="5505653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5E9E1-CF14-7C4B-8FDA-FB67152B5802}"/>
              </a:ext>
            </a:extLst>
          </p:cNvPr>
          <p:cNvSpPr txBox="1"/>
          <p:nvPr/>
        </p:nvSpPr>
        <p:spPr>
          <a:xfrm>
            <a:off x="2488096" y="4331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of </a:t>
            </a:r>
            <a:r>
              <a:rPr lang="en-US" dirty="0" err="1"/>
              <a:t>VhDir</a:t>
            </a:r>
            <a:r>
              <a:rPr lang="en-US"/>
              <a:t> Implementation </a:t>
            </a:r>
            <a:r>
              <a:rPr lang="en-US" dirty="0"/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163639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5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type: 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743327" y="3118922"/>
            <a:ext cx="1625419" cy="10058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rgbClr val="002060"/>
                </a:solidFill>
              </a:rPr>
              <a:t>Location(0)</a:t>
            </a:r>
            <a:br>
              <a:rPr lang="en-US" sz="1600" u="sng" dirty="0">
                <a:solidFill>
                  <a:srgbClr val="002060"/>
                </a:solidFill>
              </a:rPr>
            </a:br>
            <a:r>
              <a:rPr lang="en-US" sz="1600" dirty="0" err="1">
                <a:solidFill>
                  <a:srgbClr val="002060"/>
                </a:solidFill>
              </a:rPr>
              <a:t>WindsorCT</a:t>
            </a:r>
            <a:endParaRPr lang="en-US" sz="1600" dirty="0">
              <a:solidFill>
                <a:srgbClr val="002060"/>
              </a:solidFill>
            </a:endParaRP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type: </a:t>
            </a:r>
            <a:r>
              <a:rPr lang="en-US" sz="1600" dirty="0" err="1">
                <a:solidFill>
                  <a:srgbClr val="002060"/>
                </a:solidFill>
              </a:rPr>
              <a:t>outpharm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1353088" y="1030353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Acme of Connecticut Preferred Provider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5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CVS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F4CDF1A-3F5C-E84B-AB4F-F2CAAA228AC9}"/>
              </a:ext>
            </a:extLst>
          </p:cNvPr>
          <p:cNvSpPr txBox="1"/>
          <p:nvPr/>
        </p:nvSpPr>
        <p:spPr>
          <a:xfrm>
            <a:off x="5578006" y="4562215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860243" y="2098641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managingOrganization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125" idx="3"/>
          </p:cNvCxnSpPr>
          <p:nvPr/>
        </p:nvCxnSpPr>
        <p:spPr>
          <a:xfrm flipH="1" flipV="1">
            <a:off x="5825392" y="1749163"/>
            <a:ext cx="1730645" cy="136975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108217" y="4645658"/>
            <a:ext cx="476416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</p:cNvCxnSpPr>
          <p:nvPr/>
        </p:nvCxnSpPr>
        <p:spPr>
          <a:xfrm flipH="1" flipV="1">
            <a:off x="2961861" y="2422253"/>
            <a:ext cx="1044092" cy="68330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2338421" y="278107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15" name="Rounded Rectangle 11">
            <a:extLst>
              <a:ext uri="{FF2B5EF4-FFF2-40B4-BE49-F238E27FC236}">
                <a16:creationId xmlns:a16="http://schemas.microsoft.com/office/drawing/2014/main" id="{10F69B5A-1F48-C34A-B757-2E727E53E763}"/>
              </a:ext>
            </a:extLst>
          </p:cNvPr>
          <p:cNvSpPr/>
          <p:nvPr/>
        </p:nvSpPr>
        <p:spPr>
          <a:xfrm>
            <a:off x="9007064" y="3105561"/>
            <a:ext cx="1730644" cy="10191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 dirty="0">
              <a:solidFill>
                <a:srgbClr val="002060"/>
              </a:solidFill>
            </a:endParaRPr>
          </a:p>
          <a:p>
            <a:pPr algn="ctr"/>
            <a:endParaRPr lang="en-US" sz="1600" u="sng" dirty="0">
              <a:solidFill>
                <a:srgbClr val="002060"/>
              </a:solidFill>
            </a:endParaRPr>
          </a:p>
          <a:p>
            <a:pPr algn="ctr"/>
            <a:r>
              <a:rPr lang="en-US" sz="1600" u="sng" dirty="0">
                <a:solidFill>
                  <a:srgbClr val="002060"/>
                </a:solidFill>
              </a:rPr>
              <a:t>Location(1)</a:t>
            </a:r>
            <a:br>
              <a:rPr lang="en-US" sz="1600" u="sng" dirty="0">
                <a:solidFill>
                  <a:srgbClr val="002060"/>
                </a:solidFill>
              </a:rPr>
            </a:br>
            <a:r>
              <a:rPr lang="en-US" sz="1600" dirty="0">
                <a:solidFill>
                  <a:srgbClr val="002060"/>
                </a:solidFill>
              </a:rPr>
              <a:t>Other</a:t>
            </a:r>
            <a:br>
              <a:rPr lang="en-US" sz="1600" dirty="0">
                <a:solidFill>
                  <a:srgbClr val="002060"/>
                </a:solidFill>
              </a:rPr>
            </a:br>
            <a:r>
              <a:rPr lang="en-US" sz="1600" dirty="0">
                <a:solidFill>
                  <a:srgbClr val="002060"/>
                </a:solidFill>
              </a:rPr>
              <a:t>type: </a:t>
            </a:r>
            <a:r>
              <a:rPr lang="en-US" sz="1600" dirty="0" err="1">
                <a:solidFill>
                  <a:srgbClr val="002060"/>
                </a:solidFill>
              </a:rPr>
              <a:t>outpharm</a:t>
            </a:r>
            <a:endParaRPr lang="en-US" sz="1600" dirty="0">
              <a:solidFill>
                <a:srgbClr val="002060"/>
              </a:solidFill>
            </a:endParaRPr>
          </a:p>
          <a:p>
            <a:pPr algn="ctr"/>
            <a:endParaRPr lang="en-US" sz="1600" u="sng" dirty="0">
              <a:solidFill>
                <a:srgbClr val="002060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5BBEB1-C74C-ED49-AA41-B68A913725FA}"/>
              </a:ext>
            </a:extLst>
          </p:cNvPr>
          <p:cNvCxnSpPr>
            <a:cxnSpLocks/>
            <a:stCxn id="115" idx="0"/>
            <a:endCxn id="125" idx="3"/>
          </p:cNvCxnSpPr>
          <p:nvPr/>
        </p:nvCxnSpPr>
        <p:spPr>
          <a:xfrm flipH="1" flipV="1">
            <a:off x="5825392" y="1749163"/>
            <a:ext cx="4046994" cy="135639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CFA488B-263B-F74E-9137-917935CC22EA}"/>
              </a:ext>
            </a:extLst>
          </p:cNvPr>
          <p:cNvCxnSpPr>
            <a:cxnSpLocks/>
          </p:cNvCxnSpPr>
          <p:nvPr/>
        </p:nvCxnSpPr>
        <p:spPr>
          <a:xfrm>
            <a:off x="5108217" y="4388061"/>
            <a:ext cx="0" cy="25759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01EA48-3431-7C44-A241-9C77801F98D1}"/>
              </a:ext>
            </a:extLst>
          </p:cNvPr>
          <p:cNvCxnSpPr>
            <a:cxnSpLocks/>
            <a:endCxn id="115" idx="2"/>
          </p:cNvCxnSpPr>
          <p:nvPr/>
        </p:nvCxnSpPr>
        <p:spPr>
          <a:xfrm flipV="1">
            <a:off x="9872386" y="4124738"/>
            <a:ext cx="0" cy="50170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FF3A516-35BD-864F-ABBF-3529DF8DAE7B}"/>
              </a:ext>
            </a:extLst>
          </p:cNvPr>
          <p:cNvCxnSpPr>
            <a:cxnSpLocks/>
          </p:cNvCxnSpPr>
          <p:nvPr/>
        </p:nvCxnSpPr>
        <p:spPr>
          <a:xfrm flipH="1" flipV="1">
            <a:off x="7617108" y="4105522"/>
            <a:ext cx="17070" cy="52092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5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15721</TotalTime>
  <Words>277</Words>
  <Application>Microsoft Macintosh PowerPoint</Application>
  <PresentationFormat>Widescreen</PresentationFormat>
  <Paragraphs>142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Menlo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 - OrganizationAffiliation</dc:title>
  <dc:creator>Kravitz, Saul A.</dc:creator>
  <cp:lastModifiedBy>Saul A Kravitz</cp:lastModifiedBy>
  <cp:revision>33</cp:revision>
  <dcterms:created xsi:type="dcterms:W3CDTF">2019-08-02T16:40:55Z</dcterms:created>
  <dcterms:modified xsi:type="dcterms:W3CDTF">2020-08-12T19:56:01Z</dcterms:modified>
</cp:coreProperties>
</file>