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F1BC-534C-804A-BF3C-45456FD0B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75ED-69BA-4145-B8B4-0E43A0AA7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D61B-0605-D846-AE04-C6F44101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BB76-A5F9-3B4B-A3E2-761613C9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08B5-F5D6-414A-89E2-8DFD3C67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0EFD-088D-AD42-9021-E6AC51DE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D213D-4D7A-0C44-909E-7C8642FD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C77C-6B57-C041-A208-334CCB24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A300-FD93-6A49-8F8A-2DF7EA86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E2755-21AD-A442-85AC-1314A6F7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F12E6-3BCF-A843-801B-4DCAE636A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94A63-AF4B-4B45-A90E-179CFEF81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7388-7251-EA4F-BC3A-C9F4D539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6332-CEDB-024C-97DF-5968601A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2B9D-BF10-A341-915F-F64258F0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9E17-C26D-A742-8080-EA482DDD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125D-96AA-C142-BFAC-F5C3B864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9825-E359-D54C-975A-3342F087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9E29-0338-034F-93C5-CB1888BA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0796-036E-984B-AD54-10885501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1D39-CD98-CF46-8524-EECCB913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D30A1-CDC0-394B-B352-5FF8A835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185A-B2F2-4143-85CA-9546A05A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5010-5828-F14E-9961-98ECA7B6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9ECC-3A91-5A4B-87DA-035C6494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A09A-39B5-214C-BF5A-BF37F2B6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92D-FEA9-EF43-833F-B74E1961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80C20-5430-9E43-9C6D-95AAA6B16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939F-2A87-234F-9025-719CFCDF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1CEFC-9407-FA44-A4A3-8131462B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5AEBF-D97E-8445-A7E4-30E4F523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9F9F-01C9-D548-BC35-441DD357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EE05-B457-0E4C-BEFE-CE934714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84808-DE4A-604C-84BD-61BCFD569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91EFF-8A01-5840-9A42-BC31FC8A3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E8C91-A2DA-894C-BF12-87F4C5037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A494D-3888-4A4A-8EDB-EEB0036F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A1C34-4B03-1C44-9C88-425EE49E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589FD-5C9F-5845-B880-CE42D576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94FD-5439-1E40-81EB-666DC092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ADC76-E021-1642-B87E-E671F334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B6B01-7A74-0C41-A625-6414CC94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3F014-F29A-6D49-8973-60345EBD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9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C958B-ABB2-484B-ABC8-F1F69AFC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3B6C7-2FA4-5649-88DE-55456B00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0805-E347-9042-AAF4-F34DB22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BEA6-2F94-FB44-B3E4-D2DD8E4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3538-95FB-C646-B5B1-A540E75D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9FE1-28AF-684E-8978-ADD4E9FD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1A10-8733-6542-B6A0-7FA7F61B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73CFD-82ED-C44E-A15B-DC579361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273C-6626-A340-A4D4-85336B43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522B-3BCF-884F-857D-74FB5FE8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58D65-056A-9C43-BEC3-E275D0CC9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19CBE-FDA2-4E4C-9461-F38EA47B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BE8C-E5F2-984C-91C2-BD3358EC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25BA5-D220-8847-8BBE-02831DD5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A65-7301-724F-B43A-F59A4E68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FE448-E237-3A4E-B893-B7B92F8B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AE4B4-7270-5240-80D2-4E7F8FE88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4437-8240-EE43-93C3-81112FF06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63CE-5DA6-A349-9D27-353277650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75E6-704D-4046-B7BE-8392D4AF8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roup_font_awesome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ngkongphooey.wordpress.com/2009/02/18/first-look-huawei-android-phone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0B0838D-7BA2-1745-BA6E-2636EF09785A}"/>
              </a:ext>
            </a:extLst>
          </p:cNvPr>
          <p:cNvGrpSpPr/>
          <p:nvPr/>
        </p:nvGrpSpPr>
        <p:grpSpPr>
          <a:xfrm>
            <a:off x="-1" y="145059"/>
            <a:ext cx="11840745" cy="6564660"/>
            <a:chOff x="0" y="145059"/>
            <a:chExt cx="10299648" cy="5710256"/>
          </a:xfrm>
        </p:grpSpPr>
        <p:sp>
          <p:nvSpPr>
            <p:cNvPr id="5" name="Rounded Rectangle 134">
              <a:extLst>
                <a:ext uri="{FF2B5EF4-FFF2-40B4-BE49-F238E27FC236}">
                  <a16:creationId xmlns:a16="http://schemas.microsoft.com/office/drawing/2014/main" id="{19825C69-90B6-7F4E-A981-8109F5C0D94E}"/>
                </a:ext>
              </a:extLst>
            </p:cNvPr>
            <p:cNvSpPr/>
            <p:nvPr/>
          </p:nvSpPr>
          <p:spPr>
            <a:xfrm>
              <a:off x="7215242" y="3215028"/>
              <a:ext cx="1752682" cy="2014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72F1A12D-1213-604E-B430-5433018E50EB}"/>
                </a:ext>
              </a:extLst>
            </p:cNvPr>
            <p:cNvSpPr/>
            <p:nvPr/>
          </p:nvSpPr>
          <p:spPr>
            <a:xfrm>
              <a:off x="4244849" y="2738603"/>
              <a:ext cx="1018549" cy="996718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" b="1" dirty="0">
                  <a:solidFill>
                    <a:srgbClr val="000000"/>
                  </a:solidFill>
                </a:rPr>
                <a:t>Healthcare Directory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5325AA9B-2378-D045-A142-3E94D685EE3F}"/>
                </a:ext>
              </a:extLst>
            </p:cNvPr>
            <p:cNvSpPr/>
            <p:nvPr/>
          </p:nvSpPr>
          <p:spPr>
            <a:xfrm>
              <a:off x="1171940" y="2090143"/>
              <a:ext cx="678229" cy="627025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rgbClr val="000000"/>
                  </a:solidFill>
                </a:rPr>
                <a:t>Primary Source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B280E7B-3F68-834A-AE94-238C435E4B23}"/>
                </a:ext>
              </a:extLst>
            </p:cNvPr>
            <p:cNvSpPr/>
            <p:nvPr/>
          </p:nvSpPr>
          <p:spPr>
            <a:xfrm>
              <a:off x="3738611" y="1282658"/>
              <a:ext cx="1995357" cy="3299425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A57F30-C358-7643-9DAE-664CD945DBAA}"/>
                </a:ext>
              </a:extLst>
            </p:cNvPr>
            <p:cNvCxnSpPr>
              <a:endCxn id="28" idx="1"/>
            </p:cNvCxnSpPr>
            <p:nvPr/>
          </p:nvCxnSpPr>
          <p:spPr>
            <a:xfrm flipV="1">
              <a:off x="2194713" y="2240124"/>
              <a:ext cx="1716892" cy="38466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C20DFC-C939-F649-95C3-C3B460EC9CAF}"/>
                </a:ext>
              </a:extLst>
            </p:cNvPr>
            <p:cNvCxnSpPr>
              <a:stCxn id="27" idx="0"/>
              <a:endCxn id="12" idx="3"/>
            </p:cNvCxnSpPr>
            <p:nvPr/>
          </p:nvCxnSpPr>
          <p:spPr>
            <a:xfrm flipV="1">
              <a:off x="4705217" y="768634"/>
              <a:ext cx="456149" cy="630238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ED414D9D-3C55-5946-8B1B-85CAA74DD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60" y="281830"/>
              <a:ext cx="191679" cy="337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F945A9F4-6BAE-FD43-B5F5-7BEB97CDF496}"/>
                </a:ext>
              </a:extLst>
            </p:cNvPr>
            <p:cNvSpPr/>
            <p:nvPr/>
          </p:nvSpPr>
          <p:spPr>
            <a:xfrm>
              <a:off x="4798456" y="145059"/>
              <a:ext cx="725820" cy="623575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rgbClr val="000000"/>
                  </a:solidFill>
                </a:rPr>
                <a:t>Attested Provider Data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056C02-F331-B14D-B8D8-128EC68F9FFB}"/>
                </a:ext>
              </a:extLst>
            </p:cNvPr>
            <p:cNvCxnSpPr>
              <a:stCxn id="27" idx="0"/>
              <a:endCxn id="11" idx="2"/>
            </p:cNvCxnSpPr>
            <p:nvPr/>
          </p:nvCxnSpPr>
          <p:spPr>
            <a:xfrm flipH="1" flipV="1">
              <a:off x="3944000" y="618939"/>
              <a:ext cx="761217" cy="77993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B6BE5-D8C5-3740-BD38-B93465751B07}"/>
                </a:ext>
              </a:extLst>
            </p:cNvPr>
            <p:cNvCxnSpPr>
              <a:stCxn id="12" idx="2"/>
              <a:endCxn id="11" idx="3"/>
            </p:cNvCxnSpPr>
            <p:nvPr/>
          </p:nvCxnSpPr>
          <p:spPr>
            <a:xfrm flipH="1" flipV="1">
              <a:off x="4039839" y="450385"/>
              <a:ext cx="758617" cy="646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A59C7581-364E-0741-965A-0F9363CBA557}"/>
                </a:ext>
              </a:extLst>
            </p:cNvPr>
            <p:cNvSpPr/>
            <p:nvPr/>
          </p:nvSpPr>
          <p:spPr>
            <a:xfrm>
              <a:off x="4243157" y="2900810"/>
              <a:ext cx="1018549" cy="996718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" b="1" dirty="0">
                  <a:solidFill>
                    <a:srgbClr val="000000"/>
                  </a:solidFill>
                </a:rPr>
                <a:t>Healthcare Directory</a:t>
              </a:r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DB435F2B-CE64-AE4A-9C34-19CAA4455AC2}"/>
                </a:ext>
              </a:extLst>
            </p:cNvPr>
            <p:cNvSpPr/>
            <p:nvPr/>
          </p:nvSpPr>
          <p:spPr>
            <a:xfrm>
              <a:off x="4253653" y="2615247"/>
              <a:ext cx="1018549" cy="1056079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" b="1" dirty="0">
                  <a:solidFill>
                    <a:srgbClr val="000000"/>
                  </a:solidFill>
                </a:rPr>
                <a:t>Healthcare Directory</a:t>
              </a:r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70C9E8AF-1EE6-0D4F-AF92-25D6FE112CA2}"/>
                </a:ext>
              </a:extLst>
            </p:cNvPr>
            <p:cNvSpPr/>
            <p:nvPr/>
          </p:nvSpPr>
          <p:spPr>
            <a:xfrm>
              <a:off x="4244848" y="2457082"/>
              <a:ext cx="1018549" cy="99671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Core Data</a:t>
              </a:r>
              <a:endParaRPr lang="en-US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64CFBC-9BCC-144C-A253-5A0196D0AA3C}"/>
                </a:ext>
              </a:extLst>
            </p:cNvPr>
            <p:cNvSpPr txBox="1"/>
            <p:nvPr/>
          </p:nvSpPr>
          <p:spPr>
            <a:xfrm>
              <a:off x="4440744" y="3660211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prstClr val="white"/>
                  </a:solidFill>
                </a:rPr>
                <a:t>Use Case 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601F2E-6269-5D49-BD39-9D672EB8CAB8}"/>
                </a:ext>
              </a:extLst>
            </p:cNvPr>
            <p:cNvSpPr txBox="1"/>
            <p:nvPr/>
          </p:nvSpPr>
          <p:spPr>
            <a:xfrm>
              <a:off x="4404508" y="3443585"/>
              <a:ext cx="7024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prstClr val="white"/>
                  </a:solidFill>
                </a:rPr>
                <a:t>Use Case 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23AD7A-6F1A-F749-9351-CEB60C75F714}"/>
                </a:ext>
              </a:extLst>
            </p:cNvPr>
            <p:cNvSpPr/>
            <p:nvPr/>
          </p:nvSpPr>
          <p:spPr>
            <a:xfrm>
              <a:off x="5263634" y="2586804"/>
              <a:ext cx="122069" cy="7610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E7B767-7B11-4D4E-B723-8982A076FF9B}"/>
                </a:ext>
              </a:extLst>
            </p:cNvPr>
            <p:cNvSpPr/>
            <p:nvPr/>
          </p:nvSpPr>
          <p:spPr>
            <a:xfrm>
              <a:off x="5275484" y="3556961"/>
              <a:ext cx="129831" cy="2241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ln>
                  <a:solidFill>
                    <a:srgbClr val="07538F">
                      <a:lumMod val="20000"/>
                      <a:lumOff val="80000"/>
                    </a:srgbClr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8A32E3-9873-F24C-8DDA-C5AB65E62BA0}"/>
                </a:ext>
              </a:extLst>
            </p:cNvPr>
            <p:cNvSpPr/>
            <p:nvPr/>
          </p:nvSpPr>
          <p:spPr>
            <a:xfrm>
              <a:off x="5412093" y="2582226"/>
              <a:ext cx="212503" cy="4652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23AD0F-EFA3-8646-9E72-DFC1145FAB3E}"/>
                </a:ext>
              </a:extLst>
            </p:cNvPr>
            <p:cNvSpPr txBox="1"/>
            <p:nvPr/>
          </p:nvSpPr>
          <p:spPr>
            <a:xfrm rot="16200000">
              <a:off x="4806050" y="2984871"/>
              <a:ext cx="1037291" cy="1692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5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B2DA7B98-45D6-2145-93E2-B441FD528DFB}"/>
                </a:ext>
              </a:extLst>
            </p:cNvPr>
            <p:cNvSpPr/>
            <p:nvPr/>
          </p:nvSpPr>
          <p:spPr>
            <a:xfrm>
              <a:off x="1324340" y="2242543"/>
              <a:ext cx="678229" cy="627025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rgbClr val="000000"/>
                  </a:solidFill>
                </a:rPr>
                <a:t>Primary Source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E2C9C2F0-952C-F54C-ACA9-2B8646398FDA}"/>
                </a:ext>
              </a:extLst>
            </p:cNvPr>
            <p:cNvSpPr/>
            <p:nvPr/>
          </p:nvSpPr>
          <p:spPr>
            <a:xfrm>
              <a:off x="1476740" y="2394943"/>
              <a:ext cx="678229" cy="627025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rgbClr val="000000"/>
                  </a:solidFill>
                </a:rPr>
                <a:t>Primary Sources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B7B52CE-3759-FB45-8E47-07B6E5653BCC}"/>
                </a:ext>
              </a:extLst>
            </p:cNvPr>
            <p:cNvSpPr/>
            <p:nvPr/>
          </p:nvSpPr>
          <p:spPr>
            <a:xfrm rot="5400000">
              <a:off x="3352868" y="3022208"/>
              <a:ext cx="1311570" cy="2518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3C3C3B"/>
                  </a:solidFill>
                </a:rPr>
                <a:t>Recurring Validation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A0F5D4E-B960-534E-B83C-0590839A6FC8}"/>
                </a:ext>
              </a:extLst>
            </p:cNvPr>
            <p:cNvSpPr/>
            <p:nvPr/>
          </p:nvSpPr>
          <p:spPr>
            <a:xfrm>
              <a:off x="3901847" y="1398872"/>
              <a:ext cx="1606739" cy="59676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C3C3B"/>
                  </a:solidFill>
                </a:rPr>
                <a:t>Attested Information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8EA8F03-04AC-734F-BDD1-662A8D76B6DE}"/>
                </a:ext>
              </a:extLst>
            </p:cNvPr>
            <p:cNvSpPr/>
            <p:nvPr/>
          </p:nvSpPr>
          <p:spPr>
            <a:xfrm>
              <a:off x="3911605" y="2092463"/>
              <a:ext cx="1606739" cy="2953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3C3C3B"/>
                  </a:solidFill>
                </a:rPr>
                <a:t>Initial Validation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A28A293-325B-6943-BEC0-B4ADFE8DCE91}"/>
                </a:ext>
              </a:extLst>
            </p:cNvPr>
            <p:cNvCxnSpPr>
              <a:stCxn id="25" idx="4"/>
              <a:endCxn id="26" idx="2"/>
            </p:cNvCxnSpPr>
            <p:nvPr/>
          </p:nvCxnSpPr>
          <p:spPr>
            <a:xfrm>
              <a:off x="2154969" y="2708456"/>
              <a:ext cx="1727784" cy="4396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DB93BB1-41D1-C343-A389-104E1474844D}"/>
                </a:ext>
              </a:extLst>
            </p:cNvPr>
            <p:cNvSpPr/>
            <p:nvPr/>
          </p:nvSpPr>
          <p:spPr>
            <a:xfrm>
              <a:off x="3944000" y="3931293"/>
              <a:ext cx="1621327" cy="5811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Exchange Processes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944820D-1CD7-9F42-9F05-E9E53DB1D45C}"/>
                </a:ext>
              </a:extLst>
            </p:cNvPr>
            <p:cNvSpPr/>
            <p:nvPr/>
          </p:nvSpPr>
          <p:spPr>
            <a:xfrm>
              <a:off x="385262" y="3444176"/>
              <a:ext cx="2149920" cy="15560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rgbClr val="FFFFFF"/>
                </a:solidFill>
              </a:endParaRPr>
            </a:p>
          </p:txBody>
        </p:sp>
        <p:pic>
          <p:nvPicPr>
            <p:cNvPr id="32" name="Picture 163" descr="Screen shot 2011-02-10 at 10.40.00 AM.png">
              <a:extLst>
                <a:ext uri="{FF2B5EF4-FFF2-40B4-BE49-F238E27FC236}">
                  <a16:creationId xmlns:a16="http://schemas.microsoft.com/office/drawing/2014/main" id="{73020DD8-CECE-7640-816C-525F84448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00" y="3618820"/>
              <a:ext cx="343638" cy="248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88E6D1-A7D0-CD4A-B49F-CFBE85E5524F}"/>
                </a:ext>
              </a:extLst>
            </p:cNvPr>
            <p:cNvSpPr txBox="1"/>
            <p:nvPr/>
          </p:nvSpPr>
          <p:spPr>
            <a:xfrm>
              <a:off x="1024458" y="3564736"/>
              <a:ext cx="1418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3C3C3B"/>
                  </a:solidFill>
                </a:rPr>
                <a:t>Local Workflow Environment</a:t>
              </a:r>
            </a:p>
          </p:txBody>
        </p:sp>
        <p:pic>
          <p:nvPicPr>
            <p:cNvPr id="34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80293AEC-D997-3742-9C2D-F2B534F6C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56" y="4008940"/>
              <a:ext cx="189277" cy="3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5EED92-6939-B745-B04A-3874F556AC2C}"/>
                </a:ext>
              </a:extLst>
            </p:cNvPr>
            <p:cNvGrpSpPr/>
            <p:nvPr/>
          </p:nvGrpSpPr>
          <p:grpSpPr>
            <a:xfrm>
              <a:off x="893637" y="3908993"/>
              <a:ext cx="788023" cy="524664"/>
              <a:chOff x="1796246" y="434547"/>
              <a:chExt cx="1066643" cy="643197"/>
            </a:xfrm>
          </p:grpSpPr>
          <p:sp>
            <p:nvSpPr>
              <p:cNvPr id="36" name="Can 35">
                <a:extLst>
                  <a:ext uri="{FF2B5EF4-FFF2-40B4-BE49-F238E27FC236}">
                    <a16:creationId xmlns:a16="http://schemas.microsoft.com/office/drawing/2014/main" id="{B1AF22AD-474D-7145-B177-9BE292E4B828}"/>
                  </a:ext>
                </a:extLst>
              </p:cNvPr>
              <p:cNvSpPr/>
              <p:nvPr/>
            </p:nvSpPr>
            <p:spPr>
              <a:xfrm>
                <a:off x="2622425" y="579958"/>
                <a:ext cx="240464" cy="334634"/>
              </a:xfrm>
              <a:prstGeom prst="can">
                <a:avLst/>
              </a:prstGeom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AF16CC-71CB-A14E-A317-80D50040DA02}"/>
                  </a:ext>
                </a:extLst>
              </p:cNvPr>
              <p:cNvSpPr/>
              <p:nvPr/>
            </p:nvSpPr>
            <p:spPr>
              <a:xfrm>
                <a:off x="2102822" y="434547"/>
                <a:ext cx="208982" cy="171440"/>
              </a:xfrm>
              <a:prstGeom prst="rect">
                <a:avLst/>
              </a:prstGeom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F35904-CA26-B241-B194-AAD9EF6C2325}"/>
                  </a:ext>
                </a:extLst>
              </p:cNvPr>
              <p:cNvSpPr/>
              <p:nvPr/>
            </p:nvSpPr>
            <p:spPr>
              <a:xfrm>
                <a:off x="1796246" y="656173"/>
                <a:ext cx="197654" cy="254319"/>
              </a:xfrm>
              <a:prstGeom prst="rect">
                <a:avLst/>
              </a:prstGeom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76531C5-E7CE-B043-AA7C-770D4AC47A34}"/>
                  </a:ext>
                </a:extLst>
              </p:cNvPr>
              <p:cNvCxnSpPr>
                <a:stCxn id="38" idx="3"/>
              </p:cNvCxnSpPr>
              <p:nvPr/>
            </p:nvCxnSpPr>
            <p:spPr>
              <a:xfrm>
                <a:off x="1993900" y="783333"/>
                <a:ext cx="628525" cy="35154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A8E6E83-00A4-D343-BE07-D1DCA745D32E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>
                <a:off x="2311804" y="520267"/>
                <a:ext cx="310621" cy="280643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E371004-5C4B-1244-BA8C-61559FE6E399}"/>
                  </a:ext>
                </a:extLst>
              </p:cNvPr>
              <p:cNvSpPr/>
              <p:nvPr/>
            </p:nvSpPr>
            <p:spPr>
              <a:xfrm>
                <a:off x="2107099" y="906304"/>
                <a:ext cx="208982" cy="171440"/>
              </a:xfrm>
              <a:prstGeom prst="rect">
                <a:avLst/>
              </a:prstGeom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32995F0-8CE5-A248-951C-4D75F362E905}"/>
                  </a:ext>
                </a:extLst>
              </p:cNvPr>
              <p:cNvCxnSpPr>
                <a:stCxn id="41" idx="3"/>
              </p:cNvCxnSpPr>
              <p:nvPr/>
            </p:nvCxnSpPr>
            <p:spPr>
              <a:xfrm flipV="1">
                <a:off x="2316081" y="829475"/>
                <a:ext cx="369171" cy="162549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Picture 10" descr="C:\Users\Robert\AppData\Local\Microsoft\Windows\Temporary Internet Files\Content.IE5\BWTM85WX\laptop[1].gif">
              <a:extLst>
                <a:ext uri="{FF2B5EF4-FFF2-40B4-BE49-F238E27FC236}">
                  <a16:creationId xmlns:a16="http://schemas.microsoft.com/office/drawing/2014/main" id="{453884F4-4104-7544-A08B-AF36D27B8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229" y="4472780"/>
              <a:ext cx="459362" cy="431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E6507018-F271-D040-A9FA-60BB5DDAE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50" y="4529067"/>
              <a:ext cx="189277" cy="3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C224E1D-F2DE-E546-93CA-066A9234EA3C}"/>
                </a:ext>
              </a:extLst>
            </p:cNvPr>
            <p:cNvCxnSpPr>
              <a:stCxn id="36" idx="4"/>
              <a:endCxn id="47" idx="2"/>
            </p:cNvCxnSpPr>
            <p:nvPr/>
          </p:nvCxnSpPr>
          <p:spPr>
            <a:xfrm>
              <a:off x="1681660" y="4164090"/>
              <a:ext cx="237421" cy="7534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F03E0AA-3B76-4841-9DBF-0BBCE70D7D17}"/>
                </a:ext>
              </a:extLst>
            </p:cNvPr>
            <p:cNvCxnSpPr>
              <a:stCxn id="43" idx="3"/>
              <a:endCxn id="47" idx="2"/>
            </p:cNvCxnSpPr>
            <p:nvPr/>
          </p:nvCxnSpPr>
          <p:spPr>
            <a:xfrm flipV="1">
              <a:off x="1307591" y="4239430"/>
              <a:ext cx="611490" cy="448907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76F9747A-05F3-FF48-A1B8-2DA3DB8015A3}"/>
                </a:ext>
              </a:extLst>
            </p:cNvPr>
            <p:cNvSpPr/>
            <p:nvPr/>
          </p:nvSpPr>
          <p:spPr>
            <a:xfrm>
              <a:off x="1919081" y="4022091"/>
              <a:ext cx="499253" cy="434677"/>
            </a:xfrm>
            <a:prstGeom prst="can">
              <a:avLst/>
            </a:prstGeom>
            <a:solidFill>
              <a:schemeClr val="accent1">
                <a:lumMod val="40000"/>
                <a:lumOff val="60000"/>
                <a:alpha val="89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" b="1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62DD00-63BF-8A44-A95C-583C329401D7}"/>
                </a:ext>
              </a:extLst>
            </p:cNvPr>
            <p:cNvSpPr/>
            <p:nvPr/>
          </p:nvSpPr>
          <p:spPr>
            <a:xfrm>
              <a:off x="2396164" y="4065218"/>
              <a:ext cx="72019" cy="39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6803167-8585-7842-82DF-046B20DED281}"/>
                </a:ext>
              </a:extLst>
            </p:cNvPr>
            <p:cNvSpPr/>
            <p:nvPr/>
          </p:nvSpPr>
          <p:spPr>
            <a:xfrm>
              <a:off x="1907384" y="4339569"/>
              <a:ext cx="471059" cy="1199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47F649-E192-F94F-9F2D-4AB3BCFED0A3}"/>
                </a:ext>
              </a:extLst>
            </p:cNvPr>
            <p:cNvSpPr txBox="1"/>
            <p:nvPr/>
          </p:nvSpPr>
          <p:spPr>
            <a:xfrm>
              <a:off x="1907384" y="4095673"/>
              <a:ext cx="625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</a:rPr>
                <a:t>HcDir</a:t>
              </a:r>
            </a:p>
          </p:txBody>
        </p:sp>
        <p:pic>
          <p:nvPicPr>
            <p:cNvPr id="51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F534E60E-0730-9443-87A4-5C9F14AF8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1378" y="3768581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63" descr="Screen shot 2011-02-10 at 10.40.00 AM.png">
              <a:extLst>
                <a:ext uri="{FF2B5EF4-FFF2-40B4-BE49-F238E27FC236}">
                  <a16:creationId xmlns:a16="http://schemas.microsoft.com/office/drawing/2014/main" id="{FEFFB059-A30C-1E42-88B7-606CF994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108" y="4951013"/>
              <a:ext cx="343638" cy="248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1DAB4B8-2070-9543-878F-52C3818FE678}"/>
                </a:ext>
              </a:extLst>
            </p:cNvPr>
            <p:cNvGrpSpPr/>
            <p:nvPr/>
          </p:nvGrpSpPr>
          <p:grpSpPr>
            <a:xfrm>
              <a:off x="7706715" y="4338512"/>
              <a:ext cx="654396" cy="508374"/>
              <a:chOff x="3274653" y="457200"/>
              <a:chExt cx="1707419" cy="1075172"/>
            </a:xfrm>
          </p:grpSpPr>
          <p:sp>
            <p:nvSpPr>
              <p:cNvPr id="54" name="Can 53">
                <a:extLst>
                  <a:ext uri="{FF2B5EF4-FFF2-40B4-BE49-F238E27FC236}">
                    <a16:creationId xmlns:a16="http://schemas.microsoft.com/office/drawing/2014/main" id="{F60BC590-D800-D444-B875-D1DCC97F2010}"/>
                  </a:ext>
                </a:extLst>
              </p:cNvPr>
              <p:cNvSpPr/>
              <p:nvPr/>
            </p:nvSpPr>
            <p:spPr>
              <a:xfrm>
                <a:off x="3274653" y="752963"/>
                <a:ext cx="463521" cy="57730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A15DCD3-2FB6-8345-9AD3-329781BBC72A}"/>
                  </a:ext>
                </a:extLst>
              </p:cNvPr>
              <p:cNvSpPr/>
              <p:nvPr/>
            </p:nvSpPr>
            <p:spPr>
              <a:xfrm>
                <a:off x="4114800" y="457200"/>
                <a:ext cx="402836" cy="29576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818955B-97DC-5C4F-A24F-9AA3D02F9DDC}"/>
                  </a:ext>
                </a:extLst>
              </p:cNvPr>
              <p:cNvSpPr/>
              <p:nvPr/>
            </p:nvSpPr>
            <p:spPr>
              <a:xfrm>
                <a:off x="4601072" y="752962"/>
                <a:ext cx="381000" cy="4387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D245188-A6B2-0245-8A00-3B854E963CC7}"/>
                  </a:ext>
                </a:extLst>
              </p:cNvPr>
              <p:cNvSpPr/>
              <p:nvPr/>
            </p:nvSpPr>
            <p:spPr>
              <a:xfrm>
                <a:off x="4096302" y="1238081"/>
                <a:ext cx="402837" cy="2942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8654879-B418-E145-AD1C-E7276D2A1571}"/>
                  </a:ext>
                </a:extLst>
              </p:cNvPr>
              <p:cNvCxnSpPr>
                <a:stCxn id="56" idx="1"/>
                <a:endCxn id="54" idx="4"/>
              </p:cNvCxnSpPr>
              <p:nvPr/>
            </p:nvCxnSpPr>
            <p:spPr>
              <a:xfrm flipH="1">
                <a:off x="3738174" y="972334"/>
                <a:ext cx="862898" cy="69279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359A116-C319-6B49-B0D1-C1676729F6DA}"/>
                  </a:ext>
                </a:extLst>
              </p:cNvPr>
              <p:cNvCxnSpPr>
                <a:stCxn id="55" idx="1"/>
              </p:cNvCxnSpPr>
              <p:nvPr/>
            </p:nvCxnSpPr>
            <p:spPr>
              <a:xfrm flipH="1">
                <a:off x="3738174" y="605082"/>
                <a:ext cx="376626" cy="475345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D074777-ADFC-8A49-B42C-10A97EE9883F}"/>
                  </a:ext>
                </a:extLst>
              </p:cNvPr>
              <p:cNvCxnSpPr>
                <a:stCxn id="57" idx="1"/>
                <a:endCxn id="54" idx="4"/>
              </p:cNvCxnSpPr>
              <p:nvPr/>
            </p:nvCxnSpPr>
            <p:spPr>
              <a:xfrm flipH="1" flipV="1">
                <a:off x="3738174" y="1041613"/>
                <a:ext cx="358128" cy="343614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B770E855-E27A-B041-82A1-F833164BD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721" y="4407809"/>
              <a:ext cx="189277" cy="3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F1CAA0F-EA6E-5C40-97C3-284EB42DF06E}"/>
                </a:ext>
              </a:extLst>
            </p:cNvPr>
            <p:cNvCxnSpPr>
              <a:stCxn id="65" idx="3"/>
              <a:endCxn id="54" idx="0"/>
            </p:cNvCxnSpPr>
            <p:nvPr/>
          </p:nvCxnSpPr>
          <p:spPr>
            <a:xfrm>
              <a:off x="7654999" y="4311625"/>
              <a:ext cx="140542" cy="21577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10" descr="C:\Users\Robert\AppData\Local\Microsoft\Windows\Temporary Internet Files\Content.IE5\BWTM85WX\laptop[1].gif">
              <a:extLst>
                <a:ext uri="{FF2B5EF4-FFF2-40B4-BE49-F238E27FC236}">
                  <a16:creationId xmlns:a16="http://schemas.microsoft.com/office/drawing/2014/main" id="{51C527AA-8F01-E94B-8ABF-9AE496731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108" y="3620468"/>
              <a:ext cx="459362" cy="431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20572E-5CB8-064D-A940-74704C39833C}"/>
                </a:ext>
              </a:extLst>
            </p:cNvPr>
            <p:cNvCxnSpPr>
              <a:stCxn id="67" idx="3"/>
              <a:endCxn id="63" idx="2"/>
            </p:cNvCxnSpPr>
            <p:nvPr/>
          </p:nvCxnSpPr>
          <p:spPr>
            <a:xfrm flipV="1">
              <a:off x="7884367" y="4051581"/>
              <a:ext cx="614422" cy="36676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>
              <a:extLst>
                <a:ext uri="{FF2B5EF4-FFF2-40B4-BE49-F238E27FC236}">
                  <a16:creationId xmlns:a16="http://schemas.microsoft.com/office/drawing/2014/main" id="{DA98EC72-BA28-A444-A9BD-46E01758C582}"/>
                </a:ext>
              </a:extLst>
            </p:cNvPr>
            <p:cNvSpPr/>
            <p:nvPr/>
          </p:nvSpPr>
          <p:spPr>
            <a:xfrm>
              <a:off x="7405372" y="3876948"/>
              <a:ext cx="499253" cy="434677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" b="1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6E7A49-027A-D54A-ADC4-A0FE54DE67AF}"/>
                </a:ext>
              </a:extLst>
            </p:cNvPr>
            <p:cNvSpPr/>
            <p:nvPr/>
          </p:nvSpPr>
          <p:spPr>
            <a:xfrm>
              <a:off x="7401870" y="4177279"/>
              <a:ext cx="506258" cy="1199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36B4C4-DFB7-924F-BC47-3B312FA2886E}"/>
                </a:ext>
              </a:extLst>
            </p:cNvPr>
            <p:cNvSpPr txBox="1"/>
            <p:nvPr/>
          </p:nvSpPr>
          <p:spPr>
            <a:xfrm>
              <a:off x="7405372" y="3972841"/>
              <a:ext cx="4789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</a:rPr>
                <a:t>HcDir</a:t>
              </a:r>
            </a:p>
          </p:txBody>
        </p:sp>
        <p:pic>
          <p:nvPicPr>
            <p:cNvPr id="68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349952F6-D57D-5743-9DA5-413FFF2FC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094" y="3821234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E34DF94-8C70-BE4C-89A0-D657ED7EFA57}"/>
                </a:ext>
              </a:extLst>
            </p:cNvPr>
            <p:cNvCxnSpPr/>
            <p:nvPr/>
          </p:nvCxnSpPr>
          <p:spPr>
            <a:xfrm flipV="1">
              <a:off x="5602923" y="4189721"/>
              <a:ext cx="1757848" cy="18119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F8BB008-3EF9-174B-9FEC-101FF26BB5C3}"/>
                </a:ext>
              </a:extLst>
            </p:cNvPr>
            <p:cNvCxnSpPr>
              <a:stCxn id="30" idx="1"/>
              <a:endCxn id="31" idx="3"/>
            </p:cNvCxnSpPr>
            <p:nvPr/>
          </p:nvCxnSpPr>
          <p:spPr>
            <a:xfrm flipH="1">
              <a:off x="2535182" y="4221863"/>
              <a:ext cx="1408818" cy="315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A86BF1-86BC-3B4C-B503-7FA5F8848C16}"/>
                </a:ext>
              </a:extLst>
            </p:cNvPr>
            <p:cNvSpPr txBox="1"/>
            <p:nvPr/>
          </p:nvSpPr>
          <p:spPr>
            <a:xfrm>
              <a:off x="7401870" y="3355263"/>
              <a:ext cx="1418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3C3C3B"/>
                  </a:solidFill>
                </a:rPr>
                <a:t>Local Workflow Environment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22AA177-4409-8A4D-A7BF-38201508DCA5}"/>
                </a:ext>
              </a:extLst>
            </p:cNvPr>
            <p:cNvSpPr txBox="1"/>
            <p:nvPr/>
          </p:nvSpPr>
          <p:spPr>
            <a:xfrm>
              <a:off x="2872770" y="4274306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C3C3B"/>
                  </a:solidFill>
                </a:rPr>
                <a:t>FHIR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AD33D42-65CA-0D4B-91BD-72DDC55ED3CF}"/>
                </a:ext>
              </a:extLst>
            </p:cNvPr>
            <p:cNvSpPr txBox="1"/>
            <p:nvPr/>
          </p:nvSpPr>
          <p:spPr>
            <a:xfrm>
              <a:off x="6248813" y="4193502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C3C3B"/>
                  </a:solidFill>
                </a:rPr>
                <a:t>FHIR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0A2A48-11E1-E744-8BCB-3E12116F0CFB}"/>
                </a:ext>
              </a:extLst>
            </p:cNvPr>
            <p:cNvSpPr txBox="1"/>
            <p:nvPr/>
          </p:nvSpPr>
          <p:spPr>
            <a:xfrm>
              <a:off x="3659874" y="4644424"/>
              <a:ext cx="22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C3C3B"/>
                  </a:solidFill>
                </a:rPr>
                <a:t>HcDir Validated </a:t>
              </a:r>
            </a:p>
            <a:p>
              <a:pPr algn="ctr"/>
              <a:r>
                <a:rPr lang="en-US" sz="1600" dirty="0">
                  <a:solidFill>
                    <a:srgbClr val="3C3C3B"/>
                  </a:solidFill>
                </a:rPr>
                <a:t>National Data Set (VNDS)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B00669-201F-9247-815F-73E2BF6E9D80}"/>
                </a:ext>
              </a:extLst>
            </p:cNvPr>
            <p:cNvSpPr txBox="1"/>
            <p:nvPr/>
          </p:nvSpPr>
          <p:spPr>
            <a:xfrm>
              <a:off x="5992868" y="961032"/>
              <a:ext cx="291329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C3C3B"/>
                  </a:solidFill>
                </a:rPr>
                <a:t>Examples of “local” workflow environments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Social Security Administration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DoD/VA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CMS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HIEs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HISPs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Provider Organization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Commercial Payers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EHR</a:t>
              </a:r>
            </a:p>
            <a:p>
              <a:r>
                <a:rPr lang="en-US" sz="1200" dirty="0">
                  <a:solidFill>
                    <a:srgbClr val="3C3C3B"/>
                  </a:solidFill>
                </a:rPr>
                <a:t>Not an exhaustive list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3C3C3B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DA0C5FA-499B-794F-89C2-727E3A272B0F}"/>
                </a:ext>
              </a:extLst>
            </p:cNvPr>
            <p:cNvSpPr txBox="1"/>
            <p:nvPr/>
          </p:nvSpPr>
          <p:spPr>
            <a:xfrm>
              <a:off x="0" y="913326"/>
              <a:ext cx="35132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3C3C3B"/>
                  </a:solidFill>
                </a:rPr>
                <a:t>Provider attests once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3C3C3B"/>
                  </a:solidFill>
                </a:rPr>
                <a:t>Information is validated in one place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3C3C3B"/>
                  </a:solidFill>
                </a:rPr>
                <a:t>Information is shared based information type, need and use agreements</a:t>
              </a:r>
            </a:p>
          </p:txBody>
        </p:sp>
        <p:pic>
          <p:nvPicPr>
            <p:cNvPr id="78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7681E187-DC6F-084B-9DCB-2812BABE2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582" y="1081985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305EC422-8924-524C-BBB3-E7C546C26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14" y="2102537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B709DD58-78BA-874A-992D-B6172DFDE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073" y="2951448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E09DB08F-8A5B-F540-A469-E6977C4124E8}"/>
                </a:ext>
              </a:extLst>
            </p:cNvPr>
            <p:cNvSpPr/>
            <p:nvPr/>
          </p:nvSpPr>
          <p:spPr>
            <a:xfrm>
              <a:off x="3557073" y="961032"/>
              <a:ext cx="2379964" cy="4465733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8B7021CF-C49F-C940-979C-C59EF4260B79}"/>
                </a:ext>
              </a:extLst>
            </p:cNvPr>
            <p:cNvSpPr/>
            <p:nvPr/>
          </p:nvSpPr>
          <p:spPr>
            <a:xfrm>
              <a:off x="7060521" y="3001666"/>
              <a:ext cx="2076601" cy="237610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A28AB2-451A-EB4D-978C-0520AAB1A0A6}"/>
                </a:ext>
              </a:extLst>
            </p:cNvPr>
            <p:cNvSpPr txBox="1"/>
            <p:nvPr/>
          </p:nvSpPr>
          <p:spPr>
            <a:xfrm>
              <a:off x="3431498" y="5485983"/>
              <a:ext cx="381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VhDir</a:t>
              </a:r>
              <a:r>
                <a:rPr lang="en-US" dirty="0"/>
                <a:t> Implementation Guide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8BAD03-9B0A-294D-99A3-CC02E83EC988}"/>
                </a:ext>
              </a:extLst>
            </p:cNvPr>
            <p:cNvSpPr txBox="1"/>
            <p:nvPr/>
          </p:nvSpPr>
          <p:spPr>
            <a:xfrm>
              <a:off x="6481847" y="5470671"/>
              <a:ext cx="381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</a:t>
              </a:r>
              <a:r>
                <a:rPr lang="en-US" dirty="0" err="1"/>
                <a:t>PlanNet</a:t>
              </a:r>
              <a:r>
                <a:rPr lang="en-US" dirty="0"/>
                <a:t> Implementation Guide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85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3F9AC11-31F3-8A4B-B4BF-D8A92EF2453D}"/>
              </a:ext>
            </a:extLst>
          </p:cNvPr>
          <p:cNvGrpSpPr/>
          <p:nvPr/>
        </p:nvGrpSpPr>
        <p:grpSpPr>
          <a:xfrm>
            <a:off x="114023" y="205947"/>
            <a:ext cx="11910096" cy="5061792"/>
            <a:chOff x="114023" y="205947"/>
            <a:chExt cx="8805929" cy="37425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243591-6C43-A040-B9A7-684FAB7C46C0}"/>
                </a:ext>
              </a:extLst>
            </p:cNvPr>
            <p:cNvSpPr/>
            <p:nvPr/>
          </p:nvSpPr>
          <p:spPr>
            <a:xfrm>
              <a:off x="4864793" y="205947"/>
              <a:ext cx="1832787" cy="112572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MEMBER DIRECTED</a:t>
              </a:r>
              <a:br>
                <a:rPr lang="en-US" sz="1200" b="1" dirty="0"/>
              </a:br>
              <a:r>
                <a:rPr lang="en-US" sz="1200" b="1" dirty="0"/>
                <a:t>APPLICATION</a:t>
              </a:r>
            </a:p>
          </p:txBody>
        </p:sp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333E6578-AA79-5242-A5FB-7F29422F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298701" y="2050028"/>
              <a:ext cx="956930" cy="95693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806F75-5BA1-564F-A179-A140DC18AA42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08" y="2467831"/>
              <a:ext cx="796822" cy="38024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242AAC-1BFF-B941-8F0A-F3FE11601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1875" y="2534087"/>
              <a:ext cx="959174" cy="35737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29E678-5A87-F24B-9DCC-52AC1F854C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3895" y="1405971"/>
              <a:ext cx="7292" cy="71835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94D53F-C403-5D43-A0C6-C35628E483B2}"/>
                </a:ext>
              </a:extLst>
            </p:cNvPr>
            <p:cNvSpPr txBox="1"/>
            <p:nvPr/>
          </p:nvSpPr>
          <p:spPr>
            <a:xfrm>
              <a:off x="4808631" y="3002547"/>
              <a:ext cx="198323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solidFill>
                    <a:schemeClr val="bg1">
                      <a:lumMod val="50000"/>
                    </a:schemeClr>
                  </a:solidFill>
                </a:rPr>
                <a:t>Member authorization</a:t>
              </a:r>
            </a:p>
          </p:txBody>
        </p:sp>
        <p:cxnSp>
          <p:nvCxnSpPr>
            <p:cNvPr id="10" name="Connector: Elbow 26">
              <a:extLst>
                <a:ext uri="{FF2B5EF4-FFF2-40B4-BE49-F238E27FC236}">
                  <a16:creationId xmlns:a16="http://schemas.microsoft.com/office/drawing/2014/main" id="{1EB4134F-36BC-E743-A8C5-8B2EC14F8EC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48957" y="916893"/>
              <a:ext cx="1028700" cy="1165860"/>
            </a:xfrm>
            <a:prstGeom prst="bentConnector2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33">
              <a:extLst>
                <a:ext uri="{FF2B5EF4-FFF2-40B4-BE49-F238E27FC236}">
                  <a16:creationId xmlns:a16="http://schemas.microsoft.com/office/drawing/2014/main" id="{CF39FA4E-D68F-5F44-AAB2-1F08A33111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562357" y="1121123"/>
              <a:ext cx="1234440" cy="960120"/>
            </a:xfrm>
            <a:prstGeom prst="bentConnector2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4A2F26-035B-164E-9220-5F5FB235ABF7}"/>
                </a:ext>
              </a:extLst>
            </p:cNvPr>
            <p:cNvSpPr txBox="1"/>
            <p:nvPr/>
          </p:nvSpPr>
          <p:spPr>
            <a:xfrm>
              <a:off x="316005" y="1004391"/>
              <a:ext cx="1875835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00B050"/>
                  </a:solidFill>
                </a:rPr>
                <a:t>USCDI*  -- Da Vinci PDex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D40133-18C3-F84F-B6FA-E93E055D39F0}"/>
                </a:ext>
              </a:extLst>
            </p:cNvPr>
            <p:cNvCxnSpPr>
              <a:cxnSpLocks/>
            </p:cNvCxnSpPr>
            <p:nvPr/>
          </p:nvCxnSpPr>
          <p:spPr>
            <a:xfrm>
              <a:off x="4181524" y="3486299"/>
              <a:ext cx="301752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49AD6B-83FD-274F-A54D-FDE232AB2AAE}"/>
                </a:ext>
              </a:extLst>
            </p:cNvPr>
            <p:cNvSpPr txBox="1"/>
            <p:nvPr/>
          </p:nvSpPr>
          <p:spPr>
            <a:xfrm flipH="1">
              <a:off x="316004" y="670814"/>
              <a:ext cx="2046370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00B0F0"/>
                  </a:solidFill>
                </a:rPr>
                <a:t>Blue  Button 2.0 -- CARIN</a:t>
              </a:r>
            </a:p>
          </p:txBody>
        </p:sp>
        <p:cxnSp>
          <p:nvCxnSpPr>
            <p:cNvPr id="15" name="Connector: Elbow 50">
              <a:extLst>
                <a:ext uri="{FF2B5EF4-FFF2-40B4-BE49-F238E27FC236}">
                  <a16:creationId xmlns:a16="http://schemas.microsoft.com/office/drawing/2014/main" id="{DC33484B-935D-154F-8B30-5ECEA8448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477" y="747007"/>
              <a:ext cx="1508760" cy="1303020"/>
            </a:xfrm>
            <a:prstGeom prst="bentConnector3">
              <a:avLst>
                <a:gd name="adj1" fmla="val 1177"/>
              </a:avLst>
            </a:prstGeom>
            <a:ln w="57150">
              <a:solidFill>
                <a:srgbClr val="C17D4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52">
              <a:extLst>
                <a:ext uri="{FF2B5EF4-FFF2-40B4-BE49-F238E27FC236}">
                  <a16:creationId xmlns:a16="http://schemas.microsoft.com/office/drawing/2014/main" id="{A3829A86-0674-1B43-8646-A4F18811A84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99517" y="744349"/>
              <a:ext cx="1440180" cy="1371600"/>
            </a:xfrm>
            <a:prstGeom prst="bentConnector3">
              <a:avLst>
                <a:gd name="adj1" fmla="val 6881"/>
              </a:avLst>
            </a:prstGeom>
            <a:ln w="57150">
              <a:solidFill>
                <a:srgbClr val="C17D4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FC0134-E38B-7049-8508-20A9E4F89C24}"/>
                </a:ext>
              </a:extLst>
            </p:cNvPr>
            <p:cNvSpPr txBox="1"/>
            <p:nvPr/>
          </p:nvSpPr>
          <p:spPr>
            <a:xfrm>
              <a:off x="323218" y="1337969"/>
              <a:ext cx="2517036" cy="2654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C17D49"/>
                  </a:solidFill>
                </a:rPr>
                <a:t>Directory: Da Vinci Payer Network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DE16D5-9C56-AA4C-AEF9-4C02742B29BD}"/>
                </a:ext>
              </a:extLst>
            </p:cNvPr>
            <p:cNvSpPr txBox="1"/>
            <p:nvPr/>
          </p:nvSpPr>
          <p:spPr>
            <a:xfrm>
              <a:off x="316005" y="1671546"/>
              <a:ext cx="2292615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0070C0"/>
                  </a:solidFill>
                </a:rPr>
                <a:t>Formulary: Da Vinci Formulary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A1CDA6-9F13-814F-9918-529A15D92CFF}"/>
                </a:ext>
              </a:extLst>
            </p:cNvPr>
            <p:cNvSpPr txBox="1"/>
            <p:nvPr/>
          </p:nvSpPr>
          <p:spPr>
            <a:xfrm>
              <a:off x="316004" y="2005123"/>
              <a:ext cx="1883849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7030A0"/>
                  </a:solidFill>
                </a:rPr>
                <a:t>Coverage: Da Vinci PCD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6EE34-0480-E242-B1EE-720D0285B7A0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5" y="3784034"/>
              <a:ext cx="3017520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71">
              <a:extLst>
                <a:ext uri="{FF2B5EF4-FFF2-40B4-BE49-F238E27FC236}">
                  <a16:creationId xmlns:a16="http://schemas.microsoft.com/office/drawing/2014/main" id="{3D401731-5785-3941-A1BF-2EC2B6450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720" y="544495"/>
              <a:ext cx="1812518" cy="1469678"/>
            </a:xfrm>
            <a:prstGeom prst="bentConnector3">
              <a:avLst>
                <a:gd name="adj1" fmla="val 3584"/>
              </a:avLst>
            </a:prstGeom>
            <a:ln w="571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74">
              <a:extLst>
                <a:ext uri="{FF2B5EF4-FFF2-40B4-BE49-F238E27FC236}">
                  <a16:creationId xmlns:a16="http://schemas.microsoft.com/office/drawing/2014/main" id="{235247DA-1242-F04E-B286-937840E6A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225" y="355407"/>
              <a:ext cx="2011013" cy="1607725"/>
            </a:xfrm>
            <a:prstGeom prst="bentConnector3">
              <a:avLst>
                <a:gd name="adj1" fmla="val 798"/>
              </a:avLst>
            </a:prstGeom>
            <a:ln w="5715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78">
              <a:extLst>
                <a:ext uri="{FF2B5EF4-FFF2-40B4-BE49-F238E27FC236}">
                  <a16:creationId xmlns:a16="http://schemas.microsoft.com/office/drawing/2014/main" id="{D6F788C7-119F-C04E-B721-B4B70BB3E8E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99517" y="526178"/>
              <a:ext cx="1679244" cy="1536266"/>
            </a:xfrm>
            <a:prstGeom prst="bentConnector3">
              <a:avLst>
                <a:gd name="adj1" fmla="val -337"/>
              </a:avLst>
            </a:prstGeom>
            <a:ln w="571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81">
              <a:extLst>
                <a:ext uri="{FF2B5EF4-FFF2-40B4-BE49-F238E27FC236}">
                  <a16:creationId xmlns:a16="http://schemas.microsoft.com/office/drawing/2014/main" id="{BA584837-F8A3-0148-981A-9D2266CEB1F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99517" y="355408"/>
              <a:ext cx="1810528" cy="1672821"/>
            </a:xfrm>
            <a:prstGeom prst="bentConnector3">
              <a:avLst>
                <a:gd name="adj1" fmla="val -10121"/>
              </a:avLst>
            </a:prstGeom>
            <a:ln w="5715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17235D-7A50-064B-91D3-51817135F65F}"/>
                </a:ext>
              </a:extLst>
            </p:cNvPr>
            <p:cNvSpPr txBox="1"/>
            <p:nvPr/>
          </p:nvSpPr>
          <p:spPr>
            <a:xfrm>
              <a:off x="216893" y="3102917"/>
              <a:ext cx="1934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rgbClr val="00B050"/>
                  </a:solidFill>
                </a:rPr>
                <a:t>*Will support bulk data exchange for USCDI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ED375-C6DA-F445-B59F-637662050712}"/>
                </a:ext>
              </a:extLst>
            </p:cNvPr>
            <p:cNvSpPr/>
            <p:nvPr/>
          </p:nvSpPr>
          <p:spPr>
            <a:xfrm>
              <a:off x="2751616" y="503112"/>
              <a:ext cx="205740" cy="2027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359DE1-4E26-274C-B49E-BCDE604A3AFE}"/>
                </a:ext>
              </a:extLst>
            </p:cNvPr>
            <p:cNvSpPr/>
            <p:nvPr/>
          </p:nvSpPr>
          <p:spPr>
            <a:xfrm>
              <a:off x="114023" y="691490"/>
              <a:ext cx="205740" cy="2027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BBDF9E-F147-2343-8D99-9E5740EDF1AB}"/>
                </a:ext>
              </a:extLst>
            </p:cNvPr>
            <p:cNvSpPr/>
            <p:nvPr/>
          </p:nvSpPr>
          <p:spPr>
            <a:xfrm>
              <a:off x="117478" y="1022264"/>
              <a:ext cx="205740" cy="202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62CABD-ADDA-0042-BCD8-51940C21C177}"/>
                </a:ext>
              </a:extLst>
            </p:cNvPr>
            <p:cNvSpPr/>
            <p:nvPr/>
          </p:nvSpPr>
          <p:spPr>
            <a:xfrm>
              <a:off x="3004572" y="857618"/>
              <a:ext cx="205740" cy="202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C1E20A-0995-A446-BA0A-20C09D213E62}"/>
                </a:ext>
              </a:extLst>
            </p:cNvPr>
            <p:cNvSpPr/>
            <p:nvPr/>
          </p:nvSpPr>
          <p:spPr>
            <a:xfrm>
              <a:off x="2413823" y="1989406"/>
              <a:ext cx="1714500" cy="1920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PAYER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E0D8E6-DE8B-074E-A324-E6A2DFE46503}"/>
                </a:ext>
              </a:extLst>
            </p:cNvPr>
            <p:cNvSpPr/>
            <p:nvPr/>
          </p:nvSpPr>
          <p:spPr>
            <a:xfrm>
              <a:off x="117478" y="1353037"/>
              <a:ext cx="205740" cy="202732"/>
            </a:xfrm>
            <a:prstGeom prst="rect">
              <a:avLst/>
            </a:prstGeom>
            <a:solidFill>
              <a:srgbClr val="C17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F13CED-A731-1648-95A3-84D4151B2BA7}"/>
                </a:ext>
              </a:extLst>
            </p:cNvPr>
            <p:cNvSpPr/>
            <p:nvPr/>
          </p:nvSpPr>
          <p:spPr>
            <a:xfrm>
              <a:off x="3271073" y="1163939"/>
              <a:ext cx="205740" cy="202732"/>
            </a:xfrm>
            <a:prstGeom prst="rect">
              <a:avLst/>
            </a:prstGeom>
            <a:solidFill>
              <a:srgbClr val="C17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0D64BA-2359-A14B-B7D5-366728EA8FF6}"/>
                </a:ext>
              </a:extLst>
            </p:cNvPr>
            <p:cNvSpPr/>
            <p:nvPr/>
          </p:nvSpPr>
          <p:spPr>
            <a:xfrm>
              <a:off x="128737" y="1683810"/>
              <a:ext cx="205740" cy="202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CC323C-BD16-2E4C-B107-D42FFA192F8E}"/>
                </a:ext>
              </a:extLst>
            </p:cNvPr>
            <p:cNvSpPr/>
            <p:nvPr/>
          </p:nvSpPr>
          <p:spPr>
            <a:xfrm>
              <a:off x="128737" y="2014584"/>
              <a:ext cx="205740" cy="20273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EBD1A0-CB6F-AC44-B1BB-C27CA0E154EE}"/>
                </a:ext>
              </a:extLst>
            </p:cNvPr>
            <p:cNvSpPr/>
            <p:nvPr/>
          </p:nvSpPr>
          <p:spPr>
            <a:xfrm>
              <a:off x="3579775" y="1499823"/>
              <a:ext cx="205740" cy="202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E09B9B-58EB-A143-AEB7-C42EA6D96688}"/>
                </a:ext>
              </a:extLst>
            </p:cNvPr>
            <p:cNvSpPr/>
            <p:nvPr/>
          </p:nvSpPr>
          <p:spPr>
            <a:xfrm>
              <a:off x="5579092" y="3682668"/>
              <a:ext cx="205740" cy="20273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2DB647-7F4D-944B-8E30-D5329ED236DB}"/>
                </a:ext>
              </a:extLst>
            </p:cNvPr>
            <p:cNvSpPr/>
            <p:nvPr/>
          </p:nvSpPr>
          <p:spPr>
            <a:xfrm>
              <a:off x="7205452" y="2028228"/>
              <a:ext cx="1714500" cy="1920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PAYER 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9AE7B9-5386-8D42-B30C-587D2AD45633}"/>
                </a:ext>
              </a:extLst>
            </p:cNvPr>
            <p:cNvSpPr/>
            <p:nvPr/>
          </p:nvSpPr>
          <p:spPr>
            <a:xfrm>
              <a:off x="5587414" y="3384933"/>
              <a:ext cx="205740" cy="202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0EB7E-4C51-0045-8F78-B8C5E0DD3E32}"/>
                </a:ext>
              </a:extLst>
            </p:cNvPr>
            <p:cNvSpPr/>
            <p:nvPr/>
          </p:nvSpPr>
          <p:spPr>
            <a:xfrm>
              <a:off x="8597815" y="503112"/>
              <a:ext cx="205740" cy="2027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37B1E9-68DA-8447-9193-EE2F1B0756A5}"/>
                </a:ext>
              </a:extLst>
            </p:cNvPr>
            <p:cNvSpPr/>
            <p:nvPr/>
          </p:nvSpPr>
          <p:spPr>
            <a:xfrm>
              <a:off x="8292538" y="849644"/>
              <a:ext cx="205740" cy="202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86AE00-0608-4C4E-A53D-0807E41DF2BC}"/>
                </a:ext>
              </a:extLst>
            </p:cNvPr>
            <p:cNvSpPr/>
            <p:nvPr/>
          </p:nvSpPr>
          <p:spPr>
            <a:xfrm>
              <a:off x="7944984" y="1163939"/>
              <a:ext cx="205740" cy="202732"/>
            </a:xfrm>
            <a:prstGeom prst="rect">
              <a:avLst/>
            </a:prstGeom>
            <a:solidFill>
              <a:srgbClr val="C17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4E4843-C5B2-1F48-A928-09D189FD2AF4}"/>
                </a:ext>
              </a:extLst>
            </p:cNvPr>
            <p:cNvSpPr/>
            <p:nvPr/>
          </p:nvSpPr>
          <p:spPr>
            <a:xfrm>
              <a:off x="7567857" y="1499823"/>
              <a:ext cx="205740" cy="202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7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1B80372-D01D-DB4D-9B73-095517E52144}"/>
              </a:ext>
            </a:extLst>
          </p:cNvPr>
          <p:cNvGrpSpPr/>
          <p:nvPr/>
        </p:nvGrpSpPr>
        <p:grpSpPr>
          <a:xfrm>
            <a:off x="418094" y="398095"/>
            <a:ext cx="11630699" cy="5187695"/>
            <a:chOff x="1700242" y="2117565"/>
            <a:chExt cx="5807405" cy="2590304"/>
          </a:xfrm>
        </p:grpSpPr>
        <p:sp>
          <p:nvSpPr>
            <p:cNvPr id="4" name="Rounded Rectangle 134">
              <a:extLst>
                <a:ext uri="{FF2B5EF4-FFF2-40B4-BE49-F238E27FC236}">
                  <a16:creationId xmlns:a16="http://schemas.microsoft.com/office/drawing/2014/main" id="{B7B9A3B4-EE17-7046-8FFD-3BDDD6C5653A}"/>
                </a:ext>
              </a:extLst>
            </p:cNvPr>
            <p:cNvSpPr/>
            <p:nvPr/>
          </p:nvSpPr>
          <p:spPr>
            <a:xfrm>
              <a:off x="1700242" y="2819792"/>
              <a:ext cx="1314512" cy="151062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defRPr/>
              </a:pPr>
              <a:endParaRPr lang="en-US" sz="400" b="1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Rounded Rectangle 16">
              <a:extLst>
                <a:ext uri="{FF2B5EF4-FFF2-40B4-BE49-F238E27FC236}">
                  <a16:creationId xmlns:a16="http://schemas.microsoft.com/office/drawing/2014/main" id="{B84D8AE6-7C26-E14D-9F76-A3851F86E61E}"/>
                </a:ext>
              </a:extLst>
            </p:cNvPr>
            <p:cNvSpPr/>
            <p:nvPr/>
          </p:nvSpPr>
          <p:spPr>
            <a:xfrm>
              <a:off x="5076666" y="2233300"/>
              <a:ext cx="2430981" cy="2474569"/>
            </a:xfrm>
            <a:prstGeom prst="roundRect">
              <a:avLst/>
            </a:prstGeom>
            <a:solidFill>
              <a:srgbClr val="1D427C">
                <a:lumMod val="20000"/>
                <a:lumOff val="80000"/>
              </a:srgbClr>
            </a:solidFill>
            <a:ln w="25400" cap="flat" cmpd="sng" algn="ctr">
              <a:solidFill>
                <a:srgbClr val="1D427C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defRPr/>
              </a:pPr>
              <a:endParaRPr lang="en-US" sz="400" b="1" kern="0" dirty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6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3D262ED4-5D4A-E04A-9718-A40317B20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012" y="2117565"/>
              <a:ext cx="143759" cy="25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9B796E-21F6-094E-9ED9-3F256AFF2658}"/>
                </a:ext>
              </a:extLst>
            </p:cNvPr>
            <p:cNvCxnSpPr>
              <a:cxnSpLocks/>
            </p:cNvCxnSpPr>
            <p:nvPr/>
          </p:nvCxnSpPr>
          <p:spPr>
            <a:xfrm>
              <a:off x="3038950" y="3247791"/>
              <a:ext cx="208941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triangl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" name="Can 70">
              <a:extLst>
                <a:ext uri="{FF2B5EF4-FFF2-40B4-BE49-F238E27FC236}">
                  <a16:creationId xmlns:a16="http://schemas.microsoft.com/office/drawing/2014/main" id="{D624D273-2E3C-A748-B688-0C0DFB6ED05A}"/>
                </a:ext>
              </a:extLst>
            </p:cNvPr>
            <p:cNvSpPr/>
            <p:nvPr/>
          </p:nvSpPr>
          <p:spPr>
            <a:xfrm>
              <a:off x="6148573" y="3005689"/>
              <a:ext cx="868536" cy="1049819"/>
            </a:xfrm>
            <a:prstGeom prst="can">
              <a:avLst/>
            </a:prstGeom>
            <a:solidFill>
              <a:srgbClr val="1D427C">
                <a:lumMod val="60000"/>
                <a:lumOff val="40000"/>
              </a:srgbClr>
            </a:solidFill>
            <a:ln>
              <a:solidFill>
                <a:srgbClr val="1D427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defTabSz="342900">
                <a:defRPr/>
              </a:pPr>
              <a:r>
                <a:rPr lang="en-US" sz="500" b="1" kern="0" dirty="0">
                  <a:solidFill>
                    <a:srgbClr val="000000"/>
                  </a:solidFill>
                  <a:latin typeface="Arial"/>
                </a:rPr>
                <a:t>Healthcare Directory</a:t>
              </a:r>
            </a:p>
          </p:txBody>
        </p:sp>
        <p:sp>
          <p:nvSpPr>
            <p:cNvPr id="9" name="Can 71">
              <a:extLst>
                <a:ext uri="{FF2B5EF4-FFF2-40B4-BE49-F238E27FC236}">
                  <a16:creationId xmlns:a16="http://schemas.microsoft.com/office/drawing/2014/main" id="{2C26CB08-D1DA-B54E-8046-5BE44318204E}"/>
                </a:ext>
              </a:extLst>
            </p:cNvPr>
            <p:cNvSpPr/>
            <p:nvPr/>
          </p:nvSpPr>
          <p:spPr>
            <a:xfrm>
              <a:off x="6149547" y="2918602"/>
              <a:ext cx="867561" cy="747539"/>
            </a:xfrm>
            <a:prstGeom prst="can">
              <a:avLst/>
            </a:prstGeom>
            <a:solidFill>
              <a:srgbClr val="1D427C">
                <a:lumMod val="40000"/>
                <a:lumOff val="60000"/>
              </a:srgbClr>
            </a:solidFill>
            <a:ln>
              <a:solidFill>
                <a:srgbClr val="1D427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defTabSz="342900">
                <a:defRPr/>
              </a:pPr>
              <a:r>
                <a:rPr lang="en-US" sz="1050" b="1" kern="0" dirty="0">
                  <a:solidFill>
                    <a:srgbClr val="000000"/>
                  </a:solidFill>
                  <a:latin typeface="Arial"/>
                </a:rPr>
                <a:t>Provider Directory</a:t>
              </a:r>
              <a:endParaRPr lang="en-US" sz="800" b="1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C065F0-F506-D744-B3C3-37F440A36F8C}"/>
                </a:ext>
              </a:extLst>
            </p:cNvPr>
            <p:cNvSpPr txBox="1"/>
            <p:nvPr/>
          </p:nvSpPr>
          <p:spPr>
            <a:xfrm>
              <a:off x="6181414" y="3696135"/>
              <a:ext cx="867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>
                <a:defRPr/>
              </a:pPr>
              <a:r>
                <a:rPr lang="en-US" sz="1000" b="1" kern="0" dirty="0">
                  <a:solidFill>
                    <a:prstClr val="white"/>
                  </a:solidFill>
                  <a:latin typeface="Arial" panose="020B0604020202020204"/>
                </a:rPr>
                <a:t>Pharmacy  Directory</a:t>
              </a:r>
            </a:p>
          </p:txBody>
        </p:sp>
        <p:sp>
          <p:nvSpPr>
            <p:cNvPr id="11" name="Rounded Rectangle 131">
              <a:extLst>
                <a:ext uri="{FF2B5EF4-FFF2-40B4-BE49-F238E27FC236}">
                  <a16:creationId xmlns:a16="http://schemas.microsoft.com/office/drawing/2014/main" id="{339728C9-6501-484D-90E4-6E01635FB161}"/>
                </a:ext>
              </a:extLst>
            </p:cNvPr>
            <p:cNvSpPr/>
            <p:nvPr/>
          </p:nvSpPr>
          <p:spPr>
            <a:xfrm rot="5400000">
              <a:off x="4726293" y="3280556"/>
              <a:ext cx="1215995" cy="435855"/>
            </a:xfrm>
            <a:prstGeom prst="roundRect">
              <a:avLst/>
            </a:prstGeom>
            <a:gradFill rotWithShape="1">
              <a:gsLst>
                <a:gs pos="0">
                  <a:srgbClr val="1D427C">
                    <a:tint val="100000"/>
                    <a:shade val="100000"/>
                    <a:satMod val="130000"/>
                  </a:srgbClr>
                </a:gs>
                <a:gs pos="100000">
                  <a:srgbClr val="1D427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D427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342900">
                <a:defRPr/>
              </a:pPr>
              <a:r>
                <a:rPr lang="en-US" kern="0" dirty="0">
                  <a:solidFill>
                    <a:prstClr val="white"/>
                  </a:solidFill>
                  <a:latin typeface="Arial"/>
                </a:rPr>
                <a:t>FHIR API</a:t>
              </a:r>
            </a:p>
          </p:txBody>
        </p:sp>
        <p:pic>
          <p:nvPicPr>
            <p:cNvPr id="12" name="Picture 10" descr="C:\Users\Robert\AppData\Local\Microsoft\Windows\Temporary Internet Files\Content.IE5\BWTM85WX\laptop[1].gif">
              <a:extLst>
                <a:ext uri="{FF2B5EF4-FFF2-40B4-BE49-F238E27FC236}">
                  <a16:creationId xmlns:a16="http://schemas.microsoft.com/office/drawing/2014/main" id="{EAACA6A5-61A5-054A-A974-11B7C9AEB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343" y="2117565"/>
              <a:ext cx="344522" cy="323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078D77-2F5C-7B47-8866-3223D82D7069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357499" y="2433865"/>
              <a:ext cx="11998" cy="385927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triangl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14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BA487E93-7E9E-DD46-B719-A8C68249B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4315" y="2693786"/>
              <a:ext cx="228952" cy="252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3E7E64-CF20-B748-B048-7D1251675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754" y="3571167"/>
              <a:ext cx="2045665" cy="3939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non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39399F-C6F0-8D41-AFD8-637AAC7E402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5552221" y="3292372"/>
              <a:ext cx="59732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non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CF6C96-06FE-4F47-9336-7D02DA84A360}"/>
                </a:ext>
              </a:extLst>
            </p:cNvPr>
            <p:cNvSpPr txBox="1"/>
            <p:nvPr/>
          </p:nvSpPr>
          <p:spPr>
            <a:xfrm>
              <a:off x="3476092" y="3017717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r>
                <a:rPr lang="en-US" sz="1400" kern="0" dirty="0">
                  <a:solidFill>
                    <a:srgbClr val="3C3C3B"/>
                  </a:solidFill>
                  <a:latin typeface="Arial" panose="020B0604020202020204"/>
                </a:rPr>
                <a:t>RESTful GET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391577-86A0-6C44-8E12-126760C4E545}"/>
                </a:ext>
              </a:extLst>
            </p:cNvPr>
            <p:cNvSpPr txBox="1"/>
            <p:nvPr/>
          </p:nvSpPr>
          <p:spPr>
            <a:xfrm>
              <a:off x="1847343" y="3324413"/>
              <a:ext cx="1081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>
                <a:defRPr/>
              </a:pPr>
              <a:r>
                <a:rPr lang="en-US" sz="1400" kern="0" dirty="0">
                  <a:solidFill>
                    <a:srgbClr val="3C3C3B"/>
                  </a:solidFill>
                  <a:latin typeface="Arial" panose="020B0604020202020204"/>
                </a:rPr>
                <a:t>Third Party Application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1B7716-7378-414A-B2CB-C4AD78F7C121}"/>
                </a:ext>
              </a:extLst>
            </p:cNvPr>
            <p:cNvSpPr txBox="1"/>
            <p:nvPr/>
          </p:nvSpPr>
          <p:spPr>
            <a:xfrm>
              <a:off x="5898458" y="2251422"/>
              <a:ext cx="787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>
                <a:defRPr/>
              </a:pPr>
              <a:r>
                <a:rPr lang="en-US" kern="0" dirty="0">
                  <a:solidFill>
                    <a:srgbClr val="3C3C3B"/>
                  </a:solidFill>
                  <a:latin typeface="Arial" panose="020B0604020202020204"/>
                </a:rPr>
                <a:t>Payer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C914C9-B52E-4540-8994-A34366AE0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936" y="3744454"/>
              <a:ext cx="597329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non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A3753A-BBB5-9D4E-A496-659268809D6C}"/>
                </a:ext>
              </a:extLst>
            </p:cNvPr>
            <p:cNvSpPr txBox="1"/>
            <p:nvPr/>
          </p:nvSpPr>
          <p:spPr>
            <a:xfrm>
              <a:off x="3541469" y="3571167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r>
                <a:rPr lang="en-US" sz="1400" kern="0" dirty="0">
                  <a:solidFill>
                    <a:srgbClr val="3C3C3B"/>
                  </a:solidFill>
                  <a:latin typeface="Arial" panose="020B0604020202020204"/>
                </a:rPr>
                <a:t>Bulk Data 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912D14D-9B41-ED49-9C73-7A0D8E72D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750" y="3763168"/>
              <a:ext cx="2087673" cy="6407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non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33AED6-DD57-6F40-811B-74785CCE5BD3}"/>
                </a:ext>
              </a:extLst>
            </p:cNvPr>
            <p:cNvSpPr txBox="1"/>
            <p:nvPr/>
          </p:nvSpPr>
          <p:spPr>
            <a:xfrm>
              <a:off x="3561401" y="3753485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r>
                <a:rPr lang="en-US" sz="1050" kern="0" dirty="0">
                  <a:solidFill>
                    <a:srgbClr val="3C3C3B"/>
                  </a:solidFill>
                  <a:latin typeface="Arial" panose="020B0604020202020204"/>
                </a:rPr>
                <a:t>Asynchronous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42905-84B0-D840-BB5F-EE15EB99E202}"/>
                </a:ext>
              </a:extLst>
            </p:cNvPr>
            <p:cNvSpPr txBox="1"/>
            <p:nvPr/>
          </p:nvSpPr>
          <p:spPr>
            <a:xfrm>
              <a:off x="3537799" y="3234661"/>
              <a:ext cx="9733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r>
                <a:rPr lang="en-US" sz="1050" kern="0" dirty="0">
                  <a:solidFill>
                    <a:srgbClr val="3C3C3B"/>
                  </a:solidFill>
                  <a:latin typeface="Arial" panose="020B0604020202020204"/>
                </a:rPr>
                <a:t>Synchronous</a:t>
              </a:r>
            </a:p>
          </p:txBody>
        </p:sp>
        <p:pic>
          <p:nvPicPr>
            <p:cNvPr id="25" name="Picture 24" descr="A close up of a device&#10;&#10;Description automatically generated">
              <a:extLst>
                <a:ext uri="{FF2B5EF4-FFF2-40B4-BE49-F238E27FC236}">
                  <a16:creationId xmlns:a16="http://schemas.microsoft.com/office/drawing/2014/main" id="{DB08449D-7E7F-A745-B410-9BDDDF573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 l="33938" r="27648"/>
            <a:stretch/>
          </p:blipFill>
          <p:spPr>
            <a:xfrm>
              <a:off x="2521338" y="2136941"/>
              <a:ext cx="207578" cy="303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41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178</Words>
  <Application>Microsoft Macintosh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Kravitz, Saul A.</dc:creator>
  <cp:lastModifiedBy>Kravitz, Saul A.</cp:lastModifiedBy>
  <cp:revision>2</cp:revision>
  <dcterms:created xsi:type="dcterms:W3CDTF">2019-10-10T21:16:42Z</dcterms:created>
  <dcterms:modified xsi:type="dcterms:W3CDTF">2019-10-10T22:12:35Z</dcterms:modified>
</cp:coreProperties>
</file>