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10" r:id="rId11"/>
    <p:sldId id="3014" r:id="rId12"/>
    <p:sldId id="3013" r:id="rId13"/>
    <p:sldId id="3012" r:id="rId14"/>
    <p:sldId id="3007" r:id="rId15"/>
    <p:sldId id="3015" r:id="rId16"/>
    <p:sldId id="2996" r:id="rId17"/>
    <p:sldId id="2995" r:id="rId18"/>
    <p:sldId id="2994" r:id="rId19"/>
    <p:sldId id="2991" r:id="rId20"/>
    <p:sldId id="2987" r:id="rId21"/>
    <p:sldId id="273" r:id="rId22"/>
    <p:sldId id="2970" r:id="rId23"/>
    <p:sldId id="267" r:id="rId24"/>
    <p:sldId id="2986" r:id="rId25"/>
    <p:sldId id="2973" r:id="rId26"/>
    <p:sldId id="2985" r:id="rId27"/>
    <p:sldId id="2984" r:id="rId28"/>
    <p:sldId id="2976" r:id="rId29"/>
    <p:sldId id="2969" r:id="rId30"/>
    <p:sldId id="3001" r:id="rId31"/>
    <p:sldId id="2968" r:id="rId32"/>
    <p:sldId id="2967" r:id="rId33"/>
    <p:sldId id="3009" r:id="rId34"/>
    <p:sldId id="2979" r:id="rId35"/>
    <p:sldId id="2972" r:id="rId36"/>
    <p:sldId id="2971" r:id="rId37"/>
    <p:sldId id="268" r:id="rId38"/>
    <p:sldId id="2966" r:id="rId39"/>
    <p:sldId id="2975" r:id="rId40"/>
    <p:sldId id="3004" r:id="rId41"/>
    <p:sldId id="3005" r:id="rId42"/>
    <p:sldId id="2993" r:id="rId43"/>
    <p:sldId id="3011" r:id="rId44"/>
    <p:sldId id="3002" r:id="rId45"/>
    <p:sldId id="3003" r:id="rId46"/>
    <p:sldId id="3008" r:id="rId47"/>
    <p:sldId id="30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96" d="100"/>
          <a:sy n="96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payer to Payer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C9E8-2670-F279-46B1-DF6619BF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17032-127A-4FAD-9F0D-73A238733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79F8F4-8669-0AF7-76EB-E261767CD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payer to Payer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8A78B-83A9-B0B8-AFD8-6572668DB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9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  <a:p>
            <a:r>
              <a:rPr lang="en-US" dirty="0"/>
              <a:t>3/16/2023: updated Risk Adjustment Coding Gap Report Bundle to “Bundle (searchSet)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6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2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75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10/31/2024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10/31/2024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Submit Data to Payer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3208276" y="2612052"/>
            <a:ext cx="3626427" cy="8312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$submit-data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Data Exchange MeasureReport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Resources for clinical evaluation evidence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7FFF4-13AC-0B29-5133-4D1EFCEAAD3F}"/>
              </a:ext>
            </a:extLst>
          </p:cNvPr>
          <p:cNvSpPr/>
          <p:nvPr/>
        </p:nvSpPr>
        <p:spPr>
          <a:xfrm>
            <a:off x="1328471" y="3352912"/>
            <a:ext cx="1683328" cy="72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D9419A-C15B-ED31-E3E7-963579E994BB}"/>
              </a:ext>
            </a:extLst>
          </p:cNvPr>
          <p:cNvSpPr/>
          <p:nvPr/>
        </p:nvSpPr>
        <p:spPr>
          <a:xfrm>
            <a:off x="7031181" y="3338004"/>
            <a:ext cx="1683328" cy="72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21DC59-7BA7-9621-17F7-208F02ACFFEF}"/>
              </a:ext>
            </a:extLst>
          </p:cNvPr>
          <p:cNvSpPr/>
          <p:nvPr/>
        </p:nvSpPr>
        <p:spPr>
          <a:xfrm>
            <a:off x="3011799" y="3501736"/>
            <a:ext cx="4019382" cy="197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972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52871" y="201530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73A96-ABAD-6BE2-12BD-F2891BE68690}"/>
              </a:ext>
            </a:extLst>
          </p:cNvPr>
          <p:cNvSpPr/>
          <p:nvPr/>
        </p:nvSpPr>
        <p:spPr>
          <a:xfrm>
            <a:off x="1952296" y="2651140"/>
            <a:ext cx="6336572" cy="223935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sz="3200" dirty="0"/>
              <a:t>Report Annotation (report-annotation-overview-provider.png)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 Category Remark 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537875" y="3971201"/>
            <a:ext cx="159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Provider, EMR, Provider’s Risk Adjustment Coder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154491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Adds Condition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Category Remarks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587651" y="4777745"/>
            <a:ext cx="269487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 with Condition Category Remark(s)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867A5-D536-618F-F01A-1068C18A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6F26-2761-B9C0-E336-89BB02E6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sz="3200" dirty="0"/>
              <a:t>Report Annotation (report-annotation-overview-payer.png)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A0F7-9F20-0232-6519-FA85BE527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7" y="1198744"/>
            <a:ext cx="11635356" cy="4844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AD08B-1635-403C-72AF-F747BA766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D4A73-E886-D1ED-E13B-73C2C2EB4500}"/>
              </a:ext>
            </a:extLst>
          </p:cNvPr>
          <p:cNvSpPr/>
          <p:nvPr/>
        </p:nvSpPr>
        <p:spPr>
          <a:xfrm>
            <a:off x="7245948" y="3658792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 Category Remark  added to coding gap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68C8A-9758-5001-8217-ACC973CB2FAC}"/>
              </a:ext>
            </a:extLst>
          </p:cNvPr>
          <p:cNvSpPr txBox="1"/>
          <p:nvPr/>
        </p:nvSpPr>
        <p:spPr>
          <a:xfrm>
            <a:off x="4012321" y="4292081"/>
            <a:ext cx="159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Payer’s System, Payer’s Risk Adjustment Coder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58061D0-CEA4-663A-C9EA-594F8FFB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629" y="440987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96A099-28DD-5F37-1FDF-16E59CB03608}"/>
              </a:ext>
            </a:extLst>
          </p:cNvPr>
          <p:cNvSpPr txBox="1"/>
          <p:nvPr/>
        </p:nvSpPr>
        <p:spPr>
          <a:xfrm>
            <a:off x="1106743" y="5136037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06B92-680B-9A25-6E79-F26DC217295E}"/>
              </a:ext>
            </a:extLst>
          </p:cNvPr>
          <p:cNvSpPr/>
          <p:nvPr/>
        </p:nvSpPr>
        <p:spPr>
          <a:xfrm>
            <a:off x="942292" y="354443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C139245-0A51-C71C-BEB5-667C9F847A35}"/>
              </a:ext>
            </a:extLst>
          </p:cNvPr>
          <p:cNvSpPr/>
          <p:nvPr/>
        </p:nvSpPr>
        <p:spPr>
          <a:xfrm rot="10800000" flipV="1">
            <a:off x="1555832" y="1784815"/>
            <a:ext cx="6510627" cy="1655768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62C3E3D0-04F3-7EA9-C4E2-547AB7A8A6D3}"/>
              </a:ext>
            </a:extLst>
          </p:cNvPr>
          <p:cNvSpPr/>
          <p:nvPr/>
        </p:nvSpPr>
        <p:spPr>
          <a:xfrm>
            <a:off x="1969136" y="446137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D7E4-9144-0C79-A87B-A091B680239F}"/>
              </a:ext>
            </a:extLst>
          </p:cNvPr>
          <p:cNvSpPr txBox="1"/>
          <p:nvPr/>
        </p:nvSpPr>
        <p:spPr>
          <a:xfrm>
            <a:off x="5266332" y="5136037"/>
            <a:ext cx="154491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Adds Condition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Category Remarks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3BA73-AA11-CA17-C147-3F0FF19EE564}"/>
              </a:ext>
            </a:extLst>
          </p:cNvPr>
          <p:cNvSpPr txBox="1"/>
          <p:nvPr/>
        </p:nvSpPr>
        <p:spPr>
          <a:xfrm>
            <a:off x="3821514" y="2015846"/>
            <a:ext cx="2328846" cy="7386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Report with Condition Category Remark(s) posted on Payer’s System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0371377-FD34-2D09-7506-082B12C539FD}"/>
              </a:ext>
            </a:extLst>
          </p:cNvPr>
          <p:cNvSpPr/>
          <p:nvPr/>
        </p:nvSpPr>
        <p:spPr>
          <a:xfrm flipV="1">
            <a:off x="4408860" y="5039327"/>
            <a:ext cx="3708029" cy="921864"/>
          </a:xfrm>
          <a:prstGeom prst="curvedDownArrow">
            <a:avLst>
              <a:gd name="adj1" fmla="val 21192"/>
              <a:gd name="adj2" fmla="val 85802"/>
              <a:gd name="adj3" fmla="val 28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5408EBC-21A9-36D0-6ABA-F2B540337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20" y="3419065"/>
            <a:ext cx="659817" cy="817600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1EF33052-85E7-4D55-C913-3DA7D764E147}"/>
              </a:ext>
            </a:extLst>
          </p:cNvPr>
          <p:cNvSpPr/>
          <p:nvPr/>
        </p:nvSpPr>
        <p:spPr>
          <a:xfrm>
            <a:off x="2472763" y="2822137"/>
            <a:ext cx="2238494" cy="58269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9474A-5F88-E962-CC2B-AC78D6CFB26F}"/>
              </a:ext>
            </a:extLst>
          </p:cNvPr>
          <p:cNvSpPr/>
          <p:nvPr/>
        </p:nvSpPr>
        <p:spPr>
          <a:xfrm>
            <a:off x="2994470" y="3129487"/>
            <a:ext cx="1175025" cy="6738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</p:spTree>
    <p:extLst>
      <p:ext uri="{BB962C8B-B14F-4D97-AF65-F5344CB8AC3E}">
        <p14:creationId xmlns:p14="http://schemas.microsoft.com/office/powerpoint/2010/main" val="414947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(searchSet)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5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8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340207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278279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Lifecycle Phases – Nov, 2023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4183380" y="3235788"/>
            <a:ext cx="2353893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Data to Payer</a:t>
            </a:r>
          </a:p>
          <a:p>
            <a:pPr algn="ctr"/>
            <a:r>
              <a:rPr lang="en-US" sz="1200" dirty="0"/>
              <a:t>(e.g., medical record as clinical evaluation evidence)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10800000">
            <a:off x="3703489" y="3578575"/>
            <a:ext cx="3119517" cy="6942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3044</Words>
  <Application>Microsoft Office PowerPoint</Application>
  <PresentationFormat>Widescreen</PresentationFormat>
  <Paragraphs>738</Paragraphs>
  <Slides>46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Figure: Lifecycle Phases – Nov, 2023 update</vt:lpstr>
      <vt:lpstr>Figure: Submit Data to Payer </vt:lpstr>
      <vt:lpstr>New Figure: Lifecycle Phases</vt:lpstr>
      <vt:lpstr>New Figure: Lifecycle Phases</vt:lpstr>
      <vt:lpstr>Report Annotation (report-annotation-overview-provider.png)</vt:lpstr>
      <vt:lpstr>Report Annotation (report-annotation-overview-payer.png)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  <vt:lpstr>PowerPoint Presentation</vt:lpstr>
      <vt:lpstr>Three Stages Overview</vt:lpstr>
      <vt:lpstr>New Figure: Lifecycle Phases</vt:lpstr>
      <vt:lpstr>New Figure: Lifecycle Phases</vt:lpstr>
      <vt:lpstr>New Figure: Remediation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108</cp:revision>
  <dcterms:created xsi:type="dcterms:W3CDTF">2021-08-19T21:45:59Z</dcterms:created>
  <dcterms:modified xsi:type="dcterms:W3CDTF">2024-10-31T21:43:25Z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