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5"/>
  </p:notesMasterIdLst>
  <p:sldIdLst>
    <p:sldId id="256" r:id="rId3"/>
    <p:sldId id="2990" r:id="rId4"/>
    <p:sldId id="2989" r:id="rId5"/>
    <p:sldId id="2997" r:id="rId6"/>
    <p:sldId id="2999" r:id="rId7"/>
    <p:sldId id="2998" r:id="rId8"/>
    <p:sldId id="3000" r:id="rId9"/>
    <p:sldId id="2992" r:id="rId10"/>
    <p:sldId id="3002" r:id="rId11"/>
    <p:sldId id="2993" r:id="rId12"/>
    <p:sldId id="2996" r:id="rId13"/>
    <p:sldId id="2995" r:id="rId14"/>
    <p:sldId id="2994" r:id="rId15"/>
    <p:sldId id="2991" r:id="rId16"/>
    <p:sldId id="2987" r:id="rId17"/>
    <p:sldId id="273" r:id="rId18"/>
    <p:sldId id="2970" r:id="rId19"/>
    <p:sldId id="267" r:id="rId20"/>
    <p:sldId id="2986" r:id="rId21"/>
    <p:sldId id="2973" r:id="rId22"/>
    <p:sldId id="2985" r:id="rId23"/>
    <p:sldId id="2984" r:id="rId24"/>
    <p:sldId id="2976" r:id="rId25"/>
    <p:sldId id="2969" r:id="rId26"/>
    <p:sldId id="3001" r:id="rId27"/>
    <p:sldId id="2968" r:id="rId28"/>
    <p:sldId id="2967" r:id="rId29"/>
    <p:sldId id="2972" r:id="rId30"/>
    <p:sldId id="2971" r:id="rId31"/>
    <p:sldId id="268" r:id="rId32"/>
    <p:sldId id="2966" r:id="rId33"/>
    <p:sldId id="297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>
        <p:scale>
          <a:sx n="120" d="100"/>
          <a:sy n="120" d="100"/>
        </p:scale>
        <p:origin x="480" y="-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8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1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861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56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  <a:p>
            <a:r>
              <a:rPr lang="en-US" dirty="0"/>
              <a:t>  for STU2 image/source/Risk-Adjustment-Coding-Gap-Report-Single-Patient-STU2.txt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for STU2 image/source/Risk-Adjustment-Coding-Gap-Report-Single-Patient-STU2.txt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80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8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42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ti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12/31/2022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12/31/2022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12/31/2022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3096406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586617" y="1708323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Remediation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5760773" y="1921706"/>
            <a:ext cx="3800716" cy="2828244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615979" y="2943226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9919" y="3156811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382" y="2961684"/>
            <a:ext cx="814124" cy="89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157734" y="3093269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5" y="1851893"/>
            <a:ext cx="3860326" cy="1053296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0"/>
            <a:ext cx="3800056" cy="8998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405024" y="1681285"/>
            <a:ext cx="1995776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349365" y="4461982"/>
            <a:ext cx="249621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238B198-100C-4BB4-99EA-77BDB6D2D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7826" y="2976857"/>
            <a:ext cx="659817" cy="817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A371408-2B6F-4F8B-9EB7-90944CF21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7205" y="3156811"/>
            <a:ext cx="814124" cy="8998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1980C8-D681-4224-9991-03DD4264996C}"/>
              </a:ext>
            </a:extLst>
          </p:cNvPr>
          <p:cNvSpPr txBox="1"/>
          <p:nvPr/>
        </p:nvSpPr>
        <p:spPr>
          <a:xfrm>
            <a:off x="1101784" y="3276730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28696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images for STU1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51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988647" y="165428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</p:spTree>
    <p:extLst>
      <p:ext uri="{BB962C8B-B14F-4D97-AF65-F5344CB8AC3E}">
        <p14:creationId xmlns:p14="http://schemas.microsoft.com/office/powerpoint/2010/main" val="2285653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images for STU2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44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1821753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420000" y="4210866"/>
            <a:ext cx="141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464993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AE934C-A70B-4BB7-A14B-50CF63C83613}"/>
              </a:ext>
            </a:extLst>
          </p:cNvPr>
          <p:cNvSpPr txBox="1"/>
          <p:nvPr/>
        </p:nvSpPr>
        <p:spPr>
          <a:xfrm>
            <a:off x="8661476" y="4236682"/>
            <a:ext cx="116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216325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</p:spTree>
    <p:extLst>
      <p:ext uri="{BB962C8B-B14F-4D97-AF65-F5344CB8AC3E}">
        <p14:creationId xmlns:p14="http://schemas.microsoft.com/office/powerpoint/2010/main" val="2549133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8534-F43C-4173-82B0-DED6C9DF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Risk Adjustment Coding Gap Report (Single Patient</a:t>
            </a:r>
            <a:r>
              <a:rPr lang="en-US" sz="4400"/>
              <a:t>) Report Query </a:t>
            </a:r>
            <a:r>
              <a:rPr lang="en-US" sz="4400" dirty="0"/>
              <a:t>Figure 3-1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F650A-4EAF-44AE-A57D-DF70F5BF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777" y="1974198"/>
            <a:ext cx="9754445" cy="4054191"/>
          </a:xfrm>
        </p:spPr>
      </p:pic>
    </p:spTree>
    <p:extLst>
      <p:ext uri="{BB962C8B-B14F-4D97-AF65-F5344CB8AC3E}">
        <p14:creationId xmlns:p14="http://schemas.microsoft.com/office/powerpoint/2010/main" val="22892669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Balloted: Figure 1-3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414714" y="3743369"/>
            <a:ext cx="1942279" cy="8998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3AB0FE-EEA9-4B9F-B035-1D4CEC1E964F}"/>
              </a:ext>
            </a:extLst>
          </p:cNvPr>
          <p:cNvSpPr/>
          <p:nvPr/>
        </p:nvSpPr>
        <p:spPr>
          <a:xfrm>
            <a:off x="4325248" y="1548002"/>
            <a:ext cx="4082699" cy="36431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06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421525"/>
            <a:ext cx="1775396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4394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STU2 ballot : Figure 2.2-1 (General 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263993"/>
            <a:ext cx="1775396" cy="8156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Bundle(searchset) from MeasureReport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41095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762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 (searchset) from MeasureReport Query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87485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for $</a:t>
            </a:r>
            <a:r>
              <a:rPr lang="en-US" dirty="0" err="1"/>
              <a:t>ra.resolve</a:t>
            </a:r>
            <a:r>
              <a:rPr lang="en-US" dirty="0"/>
              <a:t>-cc-gaps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9444" y="3990215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1764128" y="4182139"/>
            <a:ext cx="18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16" idx="1"/>
            <a:endCxn id="16" idx="2"/>
          </p:cNvCxnSpPr>
          <p:nvPr/>
        </p:nvCxnSpPr>
        <p:spPr>
          <a:xfrm rot="10800000" flipH="1" flipV="1">
            <a:off x="8082558" y="4345676"/>
            <a:ext cx="407062" cy="449910"/>
          </a:xfrm>
          <a:prstGeom prst="bentConnector4">
            <a:avLst>
              <a:gd name="adj1" fmla="val -312047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392376" y="4254503"/>
            <a:ext cx="2252468" cy="4400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$ra.resolve-coding-gaps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715660-C00B-45BF-8CC9-91CA9CBF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9627" y="3990215"/>
            <a:ext cx="659817" cy="817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7E0B496-A8B0-4B73-A1C0-95D73B43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558" y="3895765"/>
            <a:ext cx="814124" cy="8998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97A21A-6B89-4A4C-8AF4-A819DE9E3A77}"/>
              </a:ext>
            </a:extLst>
          </p:cNvPr>
          <p:cNvSpPr txBox="1"/>
          <p:nvPr/>
        </p:nvSpPr>
        <p:spPr>
          <a:xfrm>
            <a:off x="8902241" y="4182139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16531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70096" y="2933700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131" y="2797997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2318" y="271518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6961" y="355863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5568" y="3794456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045061" y="2666419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7628" y="2174459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20"/>
            <a:ext cx="5722000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7640" y="35588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712440" y="2900944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045058" y="3271220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97640" y="2176155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442626" y="470244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6524320" y="2178230"/>
            <a:ext cx="3987679" cy="2893542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5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3710</TotalTime>
  <Words>2182</Words>
  <Application>Microsoft Office PowerPoint</Application>
  <PresentationFormat>Widescreen</PresentationFormat>
  <Paragraphs>485</Paragraphs>
  <Slides>32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Helvetica Neue</vt:lpstr>
      <vt:lpstr>Arial</vt:lpstr>
      <vt:lpstr>Calibri</vt:lpstr>
      <vt:lpstr>Calibri Light</vt:lpstr>
      <vt:lpstr>Office Theme</vt:lpstr>
      <vt:lpstr>1_Office Theme</vt:lpstr>
      <vt:lpstr>Risk Adjustment Images</vt:lpstr>
      <vt:lpstr>Source images for STU2</vt:lpstr>
      <vt:lpstr>Workflow for Medicare Advantage Population</vt:lpstr>
      <vt:lpstr>Updated during STU1 ballot reconciliations: Figure 1-4 (Home page)</vt:lpstr>
      <vt:lpstr>Updated during STU2 ballot : Figure 2.2-1 (General Guidance</vt:lpstr>
      <vt:lpstr>New Figure 1-3 created during ballot reconciliations</vt:lpstr>
      <vt:lpstr>New Figure 1-3 created during ballot reconciliations</vt:lpstr>
      <vt:lpstr>Actors for $ra.resolve-cc-gaps</vt:lpstr>
      <vt:lpstr>Three Stages Overview</vt:lpstr>
      <vt:lpstr>Three Stages Overview</vt:lpstr>
      <vt:lpstr>Three Stages Overview - Generation</vt:lpstr>
      <vt:lpstr>Three Stages Overview - Remediation</vt:lpstr>
      <vt:lpstr>Three Stages Overview - Resolution</vt:lpstr>
      <vt:lpstr>DRAFT</vt:lpstr>
      <vt:lpstr>Source images for STU1</vt:lpstr>
      <vt:lpstr>PowerPoint Presentation</vt:lpstr>
      <vt:lpstr>Index page</vt:lpstr>
      <vt:lpstr>Workflow for Medicare Advantage Population</vt:lpstr>
      <vt:lpstr>Workflow for Medicare Advantage Population</vt:lpstr>
      <vt:lpstr>Example Risk Adjustment Report</vt:lpstr>
      <vt:lpstr>Updated during STU1 ballot reconciliations: Figure 1-4 (Home page)</vt:lpstr>
      <vt:lpstr>New Figure 1-3 created during ballot reconciliations</vt:lpstr>
      <vt:lpstr>PowerPoint Presentation</vt:lpstr>
      <vt:lpstr>Risk Adjustment Coding Gap Report (Single Patient)</vt:lpstr>
      <vt:lpstr>Risk Adjustment Coding Gap Report (Single Patient) Report Query Figure 3-1 </vt:lpstr>
      <vt:lpstr>Multiple Measure Reports</vt:lpstr>
      <vt:lpstr>Risk Adjustment  Resources</vt:lpstr>
      <vt:lpstr>Old versions of figures – not used</vt:lpstr>
      <vt:lpstr>Balloted: Figure 1-3 (Home page)</vt:lpstr>
      <vt:lpstr>For Guidance Page</vt:lpstr>
      <vt:lpstr>Example Risk Adjustment Report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Yan Heras</cp:lastModifiedBy>
  <cp:revision>86</cp:revision>
  <dcterms:created xsi:type="dcterms:W3CDTF">2021-08-19T21:45:59Z</dcterms:created>
  <dcterms:modified xsi:type="dcterms:W3CDTF">2022-12-31T23:41:10Z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f21ee-9bdc-4991-8abe-58f53448e302_Enabled">
    <vt:lpwstr>true</vt:lpwstr>
  </property>
  <property fmtid="{D5CDD505-2E9C-101B-9397-08002B2CF9AE}" pid="3" name="MSIP_Label_320f21ee-9bdc-4991-8abe-58f53448e302_SetDate">
    <vt:lpwstr>2022-11-03T21:10:48Z</vt:lpwstr>
  </property>
  <property fmtid="{D5CDD505-2E9C-101B-9397-08002B2CF9AE}" pid="4" name="MSIP_Label_320f21ee-9bdc-4991-8abe-58f53448e302_Method">
    <vt:lpwstr>Privileged</vt:lpwstr>
  </property>
  <property fmtid="{D5CDD505-2E9C-101B-9397-08002B2CF9AE}" pid="5" name="MSIP_Label_320f21ee-9bdc-4991-8abe-58f53448e302_Name">
    <vt:lpwstr>External Label</vt:lpwstr>
  </property>
  <property fmtid="{D5CDD505-2E9C-101B-9397-08002B2CF9AE}" pid="6" name="MSIP_Label_320f21ee-9bdc-4991-8abe-58f53448e302_SiteId">
    <vt:lpwstr>db05faca-c82a-4b9d-b9c5-0f64b6755421</vt:lpwstr>
  </property>
  <property fmtid="{D5CDD505-2E9C-101B-9397-08002B2CF9AE}" pid="7" name="MSIP_Label_320f21ee-9bdc-4991-8abe-58f53448e302_ActionId">
    <vt:lpwstr>8696810b-19ed-4e4b-9f4f-4806ab7c9bad</vt:lpwstr>
  </property>
  <property fmtid="{D5CDD505-2E9C-101B-9397-08002B2CF9AE}" pid="8" name="MSIP_Label_320f21ee-9bdc-4991-8abe-58f53448e302_ContentBits">
    <vt:lpwstr>0</vt:lpwstr>
  </property>
</Properties>
</file>