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56" r:id="rId3"/>
    <p:sldId id="2990" r:id="rId4"/>
    <p:sldId id="2989" r:id="rId5"/>
    <p:sldId id="2997" r:id="rId6"/>
    <p:sldId id="2999" r:id="rId7"/>
    <p:sldId id="2998" r:id="rId8"/>
    <p:sldId id="3000" r:id="rId9"/>
    <p:sldId id="2992" r:id="rId10"/>
    <p:sldId id="3002" r:id="rId11"/>
    <p:sldId id="3003" r:id="rId12"/>
    <p:sldId id="3010" r:id="rId13"/>
    <p:sldId id="3008" r:id="rId14"/>
    <p:sldId id="3006" r:id="rId15"/>
    <p:sldId id="3007" r:id="rId16"/>
    <p:sldId id="2996" r:id="rId17"/>
    <p:sldId id="2995" r:id="rId18"/>
    <p:sldId id="2994" r:id="rId19"/>
    <p:sldId id="2991" r:id="rId20"/>
    <p:sldId id="2987" r:id="rId21"/>
    <p:sldId id="273" r:id="rId22"/>
    <p:sldId id="2970" r:id="rId23"/>
    <p:sldId id="267" r:id="rId24"/>
    <p:sldId id="2986" r:id="rId25"/>
    <p:sldId id="2973" r:id="rId26"/>
    <p:sldId id="2985" r:id="rId27"/>
    <p:sldId id="2984" r:id="rId28"/>
    <p:sldId id="2976" r:id="rId29"/>
    <p:sldId id="2969" r:id="rId30"/>
    <p:sldId id="3001" r:id="rId31"/>
    <p:sldId id="2968" r:id="rId32"/>
    <p:sldId id="2967" r:id="rId33"/>
    <p:sldId id="3009" r:id="rId34"/>
    <p:sldId id="2979" r:id="rId35"/>
    <p:sldId id="2972" r:id="rId36"/>
    <p:sldId id="2971" r:id="rId37"/>
    <p:sldId id="268" r:id="rId38"/>
    <p:sldId id="2966" r:id="rId39"/>
    <p:sldId id="2975" r:id="rId40"/>
    <p:sldId id="3004" r:id="rId41"/>
    <p:sldId id="3005" r:id="rId42"/>
    <p:sldId id="29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83" d="100"/>
          <a:sy n="83" d="100"/>
        </p:scale>
        <p:origin x="2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6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7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Updated payer to Payer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6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  <a:p>
            <a:r>
              <a:rPr lang="en-US" dirty="0"/>
              <a:t>  for STU2 image/source/Risk-Adjustment-Coding-Gap-Report-Single-Patient-STU2.txt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for STU2 image/source/Risk-Adjustment-Coding-Gap-Report-Single-Patient-STU2.txt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8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31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0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3/16/2023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3/16/2023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299339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5728964" y="3942358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7782" y="2956314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3709634" y="3742565"/>
            <a:ext cx="16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61590" y="2057261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5400000">
            <a:off x="6728817" y="2933730"/>
            <a:ext cx="2179656" cy="6535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1676230">
            <a:off x="3055304" y="3943276"/>
            <a:ext cx="2607331" cy="649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542825" y="3059668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320825" y="425166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15515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515526" y="730508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312543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Remediation 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961654" y="2777987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223396" y="4712660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3724563" y="5313373"/>
            <a:ext cx="6486031" cy="1751136"/>
          </a:xfrm>
          <a:prstGeom prst="rect">
            <a:avLst/>
          </a:prstGeom>
          <a:solidFill>
            <a:schemeClr val="accent4">
              <a:lumMod val="20000"/>
              <a:lumOff val="8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2468102" y="1445637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2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5769505" y="1697458"/>
            <a:ext cx="5490543" cy="313698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Report Annotation (report-annotation-</a:t>
            </a:r>
            <a:r>
              <a:rPr lang="en-US"/>
              <a:t>overview.png)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9670682" y="3119853"/>
            <a:ext cx="1317390" cy="1325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Annotation added to coding gap report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8168" y="2895500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140367" y="396931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Patient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769505" y="397120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838" y="3754471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931952" y="4480630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767501" y="288902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2551134" y="2595885"/>
            <a:ext cx="2271225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395332">
            <a:off x="6421084" y="1961285"/>
            <a:ext cx="3987679" cy="8968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1600911" y="4704625"/>
            <a:ext cx="8978190" cy="782556"/>
          </a:xfrm>
          <a:prstGeom prst="curvedDownArrow">
            <a:avLst>
              <a:gd name="adj1" fmla="val 6269"/>
              <a:gd name="adj2" fmla="val 57606"/>
              <a:gd name="adj3" fmla="val 1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4908351" y="30950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1794345" y="3805972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2854528" y="3184815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2551843" y="3777767"/>
            <a:ext cx="2208668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110751" y="2355966"/>
            <a:ext cx="2170338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Provider makes Annotation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607971" y="5041375"/>
            <a:ext cx="269487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Annotated report posted to Payer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BF4952-2EF3-4115-8C0B-3952F1526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3469" y="2955128"/>
            <a:ext cx="659817" cy="817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30D46A7-EBDE-4786-AEBD-614108CC21E6}"/>
              </a:ext>
            </a:extLst>
          </p:cNvPr>
          <p:cNvSpPr/>
          <p:nvPr/>
        </p:nvSpPr>
        <p:spPr>
          <a:xfrm>
            <a:off x="6926893" y="3819592"/>
            <a:ext cx="1317390" cy="47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Provider has visit with patient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950A54-C393-44FF-ABFC-16218BD8E69B}"/>
              </a:ext>
            </a:extLst>
          </p:cNvPr>
          <p:cNvCxnSpPr>
            <a:cxnSpLocks/>
          </p:cNvCxnSpPr>
          <p:nvPr/>
        </p:nvCxnSpPr>
        <p:spPr>
          <a:xfrm>
            <a:off x="6918960" y="3663292"/>
            <a:ext cx="127696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3A6963-1223-414F-80BC-E3878FA947A6}"/>
              </a:ext>
            </a:extLst>
          </p:cNvPr>
          <p:cNvCxnSpPr>
            <a:cxnSpLocks/>
          </p:cNvCxnSpPr>
          <p:nvPr/>
        </p:nvCxnSpPr>
        <p:spPr>
          <a:xfrm flipH="1">
            <a:off x="6918960" y="3419084"/>
            <a:ext cx="131739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4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534-F43C-4173-82B0-DED6C9DF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Risk Adjustment Coding Gap Report (Single Patient</a:t>
            </a:r>
            <a:r>
              <a:rPr lang="en-US" sz="4400"/>
              <a:t>) Report Query </a:t>
            </a:r>
            <a:r>
              <a:rPr lang="en-US" sz="4400" dirty="0"/>
              <a:t>Figure 3-1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650A-4EAF-44AE-A57D-DF70F5BF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777" y="1974198"/>
            <a:ext cx="9754445" cy="4054191"/>
          </a:xfrm>
        </p:spPr>
      </p:pic>
    </p:spTree>
    <p:extLst>
      <p:ext uri="{BB962C8B-B14F-4D97-AF65-F5344CB8AC3E}">
        <p14:creationId xmlns:p14="http://schemas.microsoft.com/office/powerpoint/2010/main" val="228926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3AB0FE-EEA9-4B9F-B035-1D4CEC1E964F}"/>
              </a:ext>
            </a:extLst>
          </p:cNvPr>
          <p:cNvSpPr/>
          <p:nvPr/>
        </p:nvSpPr>
        <p:spPr>
          <a:xfrm>
            <a:off x="4325248" y="1548002"/>
            <a:ext cx="4082699" cy="36431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56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74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14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HCC 189 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HCC 189 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189 Numerator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1A21E-4701-95E6-ED63-09F3D012BEE7}"/>
              </a:ext>
            </a:extLst>
          </p:cNvPr>
          <p:cNvSpPr txBox="1"/>
          <p:nvPr/>
        </p:nvSpPr>
        <p:spPr>
          <a:xfrm>
            <a:off x="6543387" y="4050027"/>
            <a:ext cx="4024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Congenital absences of fingers and toes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Acquired absences of fingers and toes: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01836-F5D4-F00E-AA2E-D021D46ED0CB}"/>
              </a:ext>
            </a:extLst>
          </p:cNvPr>
          <p:cNvSpPr txBox="1"/>
          <p:nvPr/>
        </p:nvSpPr>
        <p:spPr>
          <a:xfrm>
            <a:off x="3312028" y="1151193"/>
            <a:ext cx="5567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Enrolled Medicare Advantage members</a:t>
            </a:r>
          </a:p>
        </p:txBody>
      </p:sp>
    </p:spTree>
    <p:extLst>
      <p:ext uri="{BB962C8B-B14F-4D97-AF65-F5344CB8AC3E}">
        <p14:creationId xmlns:p14="http://schemas.microsoft.com/office/powerpoint/2010/main" val="1127410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D41-3B9C-4F88-A537-A19E6C98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E07C0-1CDE-4921-A586-97651085D9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E021-938E-4D23-BC9C-3A3D1C5F6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142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421525"/>
            <a:ext cx="1775396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4394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523768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24277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STU2 ballot : Figure 2.2-1 (General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263993"/>
            <a:ext cx="1775396" cy="8156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Bundle(searchset) from MeasureReport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10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762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 (searchset) from MeasureReport Query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8748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392376" y="4254503"/>
            <a:ext cx="2252468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$ra.resolve-coding-gaps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70096" y="2933700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131" y="2797997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318" y="271518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6961" y="355863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5568" y="3794456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045061" y="2666419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7628" y="2174459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20"/>
            <a:ext cx="5722000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7640" y="35588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712440" y="2900944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045058" y="3271220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97640" y="2176155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442626" y="470244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6524320" y="2178230"/>
            <a:ext cx="3987679" cy="2893542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5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2608</Words>
  <Application>Microsoft Office PowerPoint</Application>
  <PresentationFormat>Widescreen</PresentationFormat>
  <Paragraphs>612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Updated during STU1 ballot reconciliations: Figure 1-4 (Home page)</vt:lpstr>
      <vt:lpstr>Updated during STU2 ballot : Figure 2.2-1 (General Guidance</vt:lpstr>
      <vt:lpstr>New Figure 1-3 created during ballot reconciliations</vt:lpstr>
      <vt:lpstr>New Figure 1-3 created during ballot reconciliations</vt:lpstr>
      <vt:lpstr>Actors for $ra.resolve-cc-gaps</vt:lpstr>
      <vt:lpstr>Three Stages Overview</vt:lpstr>
      <vt:lpstr>New Figure: Lifecycle Phases</vt:lpstr>
      <vt:lpstr>New Figure: Lifecycle Phases</vt:lpstr>
      <vt:lpstr>New Figure: Lifecycle Phases</vt:lpstr>
      <vt:lpstr>New Figure: Remediation Actors</vt:lpstr>
      <vt:lpstr>Report Annotation (report-annotation-overview.png)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Risk Adjustment Coding Gap Report (Single Patient) Report Query Figure 3-1 </vt:lpstr>
      <vt:lpstr>Multiple Measure Reports</vt:lpstr>
      <vt:lpstr>Risk Adjustment  Resources</vt:lpstr>
      <vt:lpstr>PowerPoint Presentation</vt:lpstr>
      <vt:lpstr>PowerPoint Presentation</vt:lpstr>
      <vt:lpstr>Old versions of figures – not used</vt:lpstr>
      <vt:lpstr>Balloted: Figure 1-3 (Home page)</vt:lpstr>
      <vt:lpstr>For Guidance Page</vt:lpstr>
      <vt:lpstr>Example Risk Adjustment Report</vt:lpstr>
      <vt:lpstr> </vt:lpstr>
      <vt:lpstr>PowerPoint Presentation</vt:lpstr>
      <vt:lpstr>Three Stages Overview</vt:lpstr>
      <vt:lpstr>Three Stages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101</cp:revision>
  <dcterms:created xsi:type="dcterms:W3CDTF">2021-08-19T21:45:59Z</dcterms:created>
  <dcterms:modified xsi:type="dcterms:W3CDTF">2023-03-16T07:06:06Z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