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6"/>
  </p:notesMasterIdLst>
  <p:sldIdLst>
    <p:sldId id="256" r:id="rId3"/>
    <p:sldId id="2990" r:id="rId4"/>
    <p:sldId id="2989" r:id="rId5"/>
    <p:sldId id="2997" r:id="rId6"/>
    <p:sldId id="2999" r:id="rId7"/>
    <p:sldId id="2998" r:id="rId8"/>
    <p:sldId id="3000" r:id="rId9"/>
    <p:sldId id="2992" r:id="rId10"/>
    <p:sldId id="3010" r:id="rId11"/>
    <p:sldId id="3012" r:id="rId12"/>
    <p:sldId id="3007" r:id="rId13"/>
    <p:sldId id="2996" r:id="rId14"/>
    <p:sldId id="2995" r:id="rId15"/>
    <p:sldId id="2994" r:id="rId16"/>
    <p:sldId id="2991" r:id="rId17"/>
    <p:sldId id="2987" r:id="rId18"/>
    <p:sldId id="273" r:id="rId19"/>
    <p:sldId id="2970" r:id="rId20"/>
    <p:sldId id="267" r:id="rId21"/>
    <p:sldId id="2986" r:id="rId22"/>
    <p:sldId id="2973" r:id="rId23"/>
    <p:sldId id="2985" r:id="rId24"/>
    <p:sldId id="2984" r:id="rId25"/>
    <p:sldId id="2976" r:id="rId26"/>
    <p:sldId id="2969" r:id="rId27"/>
    <p:sldId id="3001" r:id="rId28"/>
    <p:sldId id="2968" r:id="rId29"/>
    <p:sldId id="2967" r:id="rId30"/>
    <p:sldId id="3009" r:id="rId31"/>
    <p:sldId id="2979" r:id="rId32"/>
    <p:sldId id="2972" r:id="rId33"/>
    <p:sldId id="2971" r:id="rId34"/>
    <p:sldId id="268" r:id="rId35"/>
    <p:sldId id="2966" r:id="rId36"/>
    <p:sldId id="2975" r:id="rId37"/>
    <p:sldId id="3004" r:id="rId38"/>
    <p:sldId id="3005" r:id="rId39"/>
    <p:sldId id="2993" r:id="rId40"/>
    <p:sldId id="3011" r:id="rId41"/>
    <p:sldId id="3002" r:id="rId42"/>
    <p:sldId id="3003" r:id="rId43"/>
    <p:sldId id="3008" r:id="rId44"/>
    <p:sldId id="300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186" autoAdjust="0"/>
  </p:normalViewPr>
  <p:slideViewPr>
    <p:cSldViewPr snapToGrid="0">
      <p:cViewPr>
        <p:scale>
          <a:sx n="90" d="100"/>
          <a:sy n="90" d="100"/>
        </p:scale>
        <p:origin x="19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7D45E-38B5-4093-B633-D3DDCA61416C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53A4D-C549-44B5-B4F2-4FBA040D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22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63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8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46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41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Last change Nov 14, 2018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Added to index page as first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2192F-D567-064E-92E6-9F58FEBFC7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9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456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986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is </a:t>
            </a:r>
            <a:r>
              <a:rPr lang="en-US" dirty="0" err="1"/>
              <a:t>visio</a:t>
            </a:r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93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05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 is the Client, it initiates the request and pushes the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(note: Provider’s FHIR Server receives the report)</a:t>
            </a:r>
          </a:p>
          <a:p>
            <a:r>
              <a:rPr lang="en-US" dirty="0"/>
              <a:t>2/8/2022:</a:t>
            </a:r>
          </a:p>
          <a:p>
            <a:r>
              <a:rPr lang="en-US" dirty="0"/>
              <a:t>1. Added POST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Updated for STU2</a:t>
            </a:r>
          </a:p>
          <a:p>
            <a:r>
              <a:rPr lang="en-US" dirty="0"/>
              <a:t>Changed $report to $</a:t>
            </a:r>
            <a:r>
              <a:rPr lang="en-US" dirty="0" err="1"/>
              <a:t>ra.coding</a:t>
            </a:r>
            <a:r>
              <a:rPr lang="en-US" dirty="0"/>
              <a:t>-gaps, shortened the height, changed the word Reports to MeasureReport</a:t>
            </a:r>
          </a:p>
          <a:p>
            <a:endParaRPr lang="en-US" dirty="0"/>
          </a:p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1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1-16-2022 corrected HCC 18 from Diabetes with No Complication to Diabetes with Chronic Complication</a:t>
            </a:r>
          </a:p>
          <a:p>
            <a:r>
              <a:rPr lang="en-US" dirty="0"/>
              <a:t>3/16/2023: updated Risk Adjustment Coding Gap Report Bundle to “Bundle (searchSet)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08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Generated using /sequencediagram.org</a:t>
            </a:r>
          </a:p>
          <a:p>
            <a:r>
              <a:rPr lang="en-US" dirty="0"/>
              <a:t>Input file in image/source/Risk-Adjustment-Coding-Gap-Report-Single-Patient.txt</a:t>
            </a:r>
          </a:p>
          <a:p>
            <a:r>
              <a:rPr lang="en-US" dirty="0"/>
              <a:t>  for STU2 image/source/Risk-Adjustment-Coding-Gap-Report-Single-Patient-STU2.txt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16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Generated using /sequencediagram.org</a:t>
            </a:r>
          </a:p>
          <a:p>
            <a:r>
              <a:rPr lang="en-US" dirty="0"/>
              <a:t>Input for STU2 image/source/Risk-Adjustment-Coding-Gap-Report-Single-Patient-STU2.txt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380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050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091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is </a:t>
            </a:r>
            <a:r>
              <a:rPr lang="en-US" dirty="0" err="1"/>
              <a:t>visio</a:t>
            </a:r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056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 Graph to match Report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52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531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783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1-16-2022 corrected HCC 18 from Diabetes with No Complication to Diabetes with Chronic Complication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63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Updated for STU2</a:t>
            </a:r>
          </a:p>
          <a:p>
            <a:r>
              <a:rPr lang="en-US" dirty="0"/>
              <a:t>Changed $report to $</a:t>
            </a:r>
            <a:r>
              <a:rPr lang="en-US" dirty="0" err="1"/>
              <a:t>ra.coding</a:t>
            </a:r>
            <a:r>
              <a:rPr lang="en-US" dirty="0"/>
              <a:t>-gaps, shortened the height, changed the word Reports to MeasureReport</a:t>
            </a:r>
          </a:p>
          <a:p>
            <a:endParaRPr lang="en-US" dirty="0"/>
          </a:p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182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467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326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675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59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 is the Client, it initiates the request and pushes the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(note: Provider’s FHIR Server receives the report)</a:t>
            </a:r>
          </a:p>
          <a:p>
            <a:r>
              <a:rPr lang="en-US" dirty="0"/>
              <a:t>2/8/2022:</a:t>
            </a:r>
          </a:p>
          <a:p>
            <a:r>
              <a:rPr lang="en-US" dirty="0"/>
              <a:t>1. Added POST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02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 is the Client, it initiates the request and pushes the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(note: Provider’s FHIR Server receives the report)</a:t>
            </a:r>
          </a:p>
          <a:p>
            <a:r>
              <a:rPr lang="en-US" dirty="0"/>
              <a:t>2/8/2022:</a:t>
            </a:r>
          </a:p>
          <a:p>
            <a:r>
              <a:rPr lang="en-US" dirty="0"/>
              <a:t>1. Added POST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95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5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Updated 3/15/2023 to address Cody’s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22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Updated 3/15/2023 to address Cody’s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31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Updated payer to Payer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06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tif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F27-5F71-427B-8DF0-9B28148F7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C65BD-28F3-4864-8D87-605282A8F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28362-0CA1-4B6D-AF9C-18F89DB2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BB47-4D1F-4C2D-A911-A98C9902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411D2-F72F-4336-A231-4C22ADFA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420B-36EA-48FC-B6F9-5C4B55CF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A8978-5546-4F41-BB70-F8C198543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6D51A-B48A-4D02-BED1-6773FA2B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62837-D827-4887-BABA-7055D5E1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BAA99-73EE-4D88-8FD1-D1C2F3CC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1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8BA89-C58F-4E64-9713-BCC78787F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1D48B-815A-4FB2-91B8-A6FB3D425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A80A3-E906-4893-AE63-D7F734EA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D70F7-24CF-475B-B3F6-B2E220B3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9B522-5595-4FEB-A75A-83266431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68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Ops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E28ED3-EA0C-4D5F-A34A-F2BAAD919DEA}"/>
              </a:ext>
            </a:extLst>
          </p:cNvPr>
          <p:cNvSpPr/>
          <p:nvPr userDrawn="1"/>
        </p:nvSpPr>
        <p:spPr>
          <a:xfrm>
            <a:off x="446534" y="318733"/>
            <a:ext cx="3703320" cy="822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111071-B7D5-41BC-9A28-DF87715226CC}"/>
              </a:ext>
            </a:extLst>
          </p:cNvPr>
          <p:cNvSpPr/>
          <p:nvPr userDrawn="1"/>
        </p:nvSpPr>
        <p:spPr>
          <a:xfrm>
            <a:off x="8042147" y="318733"/>
            <a:ext cx="3703320" cy="8229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F68EC0-14B4-41D2-80C8-C9D5F9C1168D}"/>
              </a:ext>
            </a:extLst>
          </p:cNvPr>
          <p:cNvSpPr/>
          <p:nvPr userDrawn="1"/>
        </p:nvSpPr>
        <p:spPr>
          <a:xfrm>
            <a:off x="4241830" y="318733"/>
            <a:ext cx="3703320" cy="8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A7CD102-8234-4CCC-8835-9404534DF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17642"/>
            <a:ext cx="2765388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00" i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Novillus Proprietary and Confidential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E4C21A-ADBC-46C8-B9AE-126CA454D0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31" y="6308136"/>
            <a:ext cx="409410" cy="366953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CD11513-D6D8-4531-93CA-6444603A65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531" y="505062"/>
            <a:ext cx="11298933" cy="574796"/>
          </a:xfrm>
          <a:prstGeom prst="rect">
            <a:avLst/>
          </a:prstGeom>
          <a:solidFill>
            <a:srgbClr val="EEEEEE"/>
          </a:solidFill>
        </p:spPr>
        <p:txBody>
          <a:bodyPr vert="horz" lIns="228600" tIns="45720" rIns="228600" bIns="45720" rtlCol="0" anchor="ctr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 ONLY style</a:t>
            </a: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901229AC-9592-4CA1-9F4D-B1240E75A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61829" y="6320191"/>
            <a:ext cx="99242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F6FE017-FE66-4328-ADD3-D1AD373F8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17642"/>
            <a:ext cx="40941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00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22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967317"/>
            <a:ext cx="12192000" cy="31242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609600" y="1454151"/>
            <a:ext cx="0" cy="2150533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173980"/>
            <a:ext cx="10748461" cy="2710827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cap="all" spc="1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89683"/>
            <a:ext cx="361951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30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9150" y="1513192"/>
            <a:ext cx="10971844" cy="4501401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400"/>
            </a:lvl3pPr>
            <a:lvl4pPr>
              <a:spcBef>
                <a:spcPts val="800"/>
              </a:spcBef>
              <a:spcAft>
                <a:spcPts val="0"/>
              </a:spcAft>
              <a:defRPr sz="2400"/>
            </a:lvl4pPr>
            <a:lvl5pPr>
              <a:spcBef>
                <a:spcPts val="8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17150" y="641141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6036324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28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609600" y="0"/>
            <a:ext cx="7605184" cy="68580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716" y="1921143"/>
            <a:ext cx="2309283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1111251" y="1166284"/>
            <a:ext cx="0" cy="2834216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74494" y="1194068"/>
            <a:ext cx="6317929" cy="1535560"/>
          </a:xfrm>
        </p:spPr>
        <p:txBody>
          <a:bodyPr anchor="b">
            <a:noAutofit/>
          </a:bodyPr>
          <a:lstStyle>
            <a:lvl1pPr algn="l">
              <a:defRPr sz="4000" b="1" i="0" spc="160">
                <a:latin typeface="Arial"/>
                <a:cs typeface="Arial"/>
              </a:defRPr>
            </a:lvl1pPr>
          </a:lstStyle>
          <a:p>
            <a:r>
              <a:rPr lang="en-US" dirty="0"/>
              <a:t>FHIR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74494" y="3049597"/>
            <a:ext cx="6224927" cy="1169617"/>
          </a:xfrm>
        </p:spPr>
        <p:txBody>
          <a:bodyPr>
            <a:noAutofit/>
          </a:bodyPr>
          <a:lstStyle>
            <a:lvl1pPr marL="0" marR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3200">
                <a:solidFill>
                  <a:srgbClr val="EC2227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Implementation Guides</a:t>
            </a:r>
          </a:p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74800" y="4961611"/>
            <a:ext cx="5368587" cy="550333"/>
          </a:xfrm>
        </p:spPr>
        <p:txBody>
          <a:bodyPr anchor="b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67"/>
            </a:lvl1pPr>
          </a:lstStyle>
          <a:p>
            <a:pPr lvl="0"/>
            <a:r>
              <a:rPr lang="en-US" noProof="0"/>
              <a:t>Eric Haas</a:t>
            </a:r>
            <a:endParaRPr lang="en-US" noProof="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28751" y="6436784"/>
            <a:ext cx="6305549" cy="20954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574801" y="5670551"/>
            <a:ext cx="1739900" cy="277283"/>
          </a:xfrm>
        </p:spPr>
        <p:txBody>
          <a:bodyPr lIns="0" tIns="0" rIns="0" bIns="0" anchor="b">
            <a:noAutofit/>
          </a:bodyPr>
          <a:lstStyle>
            <a:lvl1pPr>
              <a:defRPr sz="2400"/>
            </a:lvl1pPr>
          </a:lstStyle>
          <a:p>
            <a:fld id="{23F303CC-BC6F-44EE-9A09-81F690F71D2E}" type="datetime1">
              <a:rPr lang="en-US" altLang="en-US" smtClean="0"/>
              <a:t>3/16/2023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909" y="6239934"/>
            <a:ext cx="111760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926BE3-F26A-44BC-B1F1-8AC7C35762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89591" y="3690178"/>
            <a:ext cx="2572405" cy="620644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1175F65-736B-5F4F-8F25-13BBAA44934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886782" y="4623483"/>
            <a:ext cx="2572405" cy="8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42011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967317"/>
            <a:ext cx="12192000" cy="31242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609600" y="1454151"/>
            <a:ext cx="0" cy="2150533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173980"/>
            <a:ext cx="10748461" cy="2710827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cap="all" spc="1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89683"/>
            <a:ext cx="361951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4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2042584"/>
            <a:ext cx="12192000" cy="383540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4639"/>
            <a:ext cx="10764204" cy="1043103"/>
          </a:xfrm>
        </p:spPr>
        <p:txBody>
          <a:bodyPr>
            <a:noAutofit/>
          </a:bodyPr>
          <a:lstStyle>
            <a:lvl1pPr algn="l">
              <a:defRPr sz="4000" b="1" i="0" spc="27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196" y="2404880"/>
            <a:ext cx="5072811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6552678" y="2404880"/>
            <a:ext cx="5115820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9990756" y="6333307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44955" y="6369115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FD7BF5-33BE-4FBC-8618-5123D8168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80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17044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4262967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262968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4262967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9578358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9578359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9578358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6917445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6917445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6917445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412509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5B2C87-FDD9-4E77-B156-EB0F304DBA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06528" y="605906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307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9150" y="1513192"/>
            <a:ext cx="10971844" cy="4501401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400"/>
            </a:lvl3pPr>
            <a:lvl4pPr>
              <a:spcBef>
                <a:spcPts val="800"/>
              </a:spcBef>
              <a:spcAft>
                <a:spcPts val="0"/>
              </a:spcAft>
              <a:defRPr sz="2400"/>
            </a:lvl4pPr>
            <a:lvl5pPr>
              <a:spcBef>
                <a:spcPts val="8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17150" y="641141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6036324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2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152A-151E-4431-B878-B8C070B3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6A5F-6452-43C7-A2F4-490D3DD3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1FBB-52FC-4D4F-8ECA-D7192B22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911-42D1-4B70-BF90-39190818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4252-880C-46E6-B074-D976A1AA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539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95305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7" y="2036064"/>
            <a:ext cx="5172416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417497" y="2036064"/>
            <a:ext cx="5171664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63FCF1-A627-45FF-9162-523A4427A6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541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7847"/>
            <a:ext cx="10850301" cy="1039895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9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196865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504313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888F42-DC23-4311-B11C-554FD24267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259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267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5414433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4294717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313" y="273050"/>
            <a:ext cx="7207231" cy="104469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4313" y="2036062"/>
            <a:ext cx="7207232" cy="3684423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0"/>
              </a:spcAft>
              <a:buNone/>
              <a:defRPr sz="32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034367" cy="6858000"/>
          </a:xfrm>
        </p:spPr>
        <p:txBody>
          <a:bodyPr rtlCol="0" anchor="ctr"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708650" y="6383867"/>
            <a:ext cx="4138083" cy="2667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2F6708-D3B4-4D74-A64C-F0F9110AA7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103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5C5EE-2A92-4D4B-A616-F54674BEF8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858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726A6D-74FA-43B6-9403-2499E7750D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09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152A-151E-4431-B878-B8C070B3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6A5F-6452-43C7-A2F4-490D3DD3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1FBB-52FC-4D4F-8ECA-D7192B22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911-42D1-4B70-BF90-39190818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4252-880C-46E6-B074-D976A1AA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DBA5-B93E-4362-9F70-84719589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27059-D17D-41B6-BEE3-C59C486E2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8C65-FDBA-42AF-B1BF-0F940725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B0678-68F9-48E1-A3C8-CE4EE512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8A9B0-CEFE-4A31-9692-2A0212FB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3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82E9-E729-42B9-B70C-CE6E3E2C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4752-194A-443C-BC4B-3AD121AC6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DF64A-FAC6-4032-80F7-8A9A870B5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C6357-9F33-4155-9C68-8EC51394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2B9BE-132F-4C3C-92AC-0970860D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04537-6B0D-4F9C-894B-674770B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3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813A-0FD8-428C-A895-569ADA56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2C1D4-10B3-4E2F-BB59-460681D1A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3CEB9-240B-45D7-9D78-68920E69F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DC58D-994F-4900-A636-602DCBDAD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444A5-9BB9-4E6C-9DF3-7E49FE820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AFD25-10A9-435D-92C2-637FD6EF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2A068-6695-4B58-987A-87479C25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21B04-33C3-48A1-A477-EE5992E0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7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CC99-D7FF-4C2A-BC13-89B7616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2AF5C-E256-451F-9DF4-34C78D1C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58A0-EBD7-4015-9C42-EEB2E906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AB5CF-B6E4-4898-8839-5D3D03AB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2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ABB72-FCC5-4770-A53E-49F813DC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84B6D-355A-4E51-A321-4C198246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C5360-A3F7-4227-9CB9-6E4F169B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5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1E98-9F1C-443D-8A85-E850222B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A6B2-4FA2-4C3D-AF97-B42F6C742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67238-C929-4AD5-AA7B-F3E86513F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CDC2E-CE41-4A64-8487-70AAECA2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0FE7A-301F-404E-B20B-A9FE64FE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54AE7-1194-46FC-A66B-674AC762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4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B49E-4D4A-4168-AD44-EDFBE2D8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8A92C-2028-48C6-8F3B-9AC00B146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FDD20-B72C-4993-872F-BB0EAEF46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F4E6A-1F6C-44E4-A18C-5D6408DD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D1A40-9FBC-4B4F-BA9F-B498B238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203F2-EEE5-4998-981F-67A2C6E8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2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EDC82-E650-4AC5-99D5-AB2F94E5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824E7-FB30-4170-B4EE-760E475D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A65AC-487B-45CF-B36D-5DD66D695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32C92-DF21-4A04-859B-AAF8BD4EC90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C60DE-DC20-4DE3-A02F-BBAAB0723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72C9F-D302-41D1-A10A-2CE560C1B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7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1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5916085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3/16/2023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0201" y="6390217"/>
            <a:ext cx="6040967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667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7234" y="6390217"/>
            <a:ext cx="361951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933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37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</p:sldLayoutIdLst>
  <p:hf hdr="0" dt="0"/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457189" indent="-457189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990575" indent="-380990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523962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2133547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743131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svg"/><Relationship Id="rId5" Type="http://schemas.openxmlformats.org/officeDocument/2006/relationships/image" Target="../media/image19.png"/><Relationship Id="rId4" Type="http://schemas.openxmlformats.org/officeDocument/2006/relationships/image" Target="../media/image2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Relationship Id="rId9" Type="http://schemas.openxmlformats.org/officeDocument/2006/relationships/image" Target="../media/image23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3.svg"/><Relationship Id="rId5" Type="http://schemas.openxmlformats.org/officeDocument/2006/relationships/image" Target="../media/image19.png"/><Relationship Id="rId4" Type="http://schemas.openxmlformats.org/officeDocument/2006/relationships/image" Target="../media/image24.sv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831D-2366-4258-A53F-2289C5E51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Risk Adjustment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F1694-B8BA-45BE-BEC6-D95961389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6395"/>
            <a:ext cx="10972800" cy="1043103"/>
          </a:xfrm>
        </p:spPr>
        <p:txBody>
          <a:bodyPr/>
          <a:lstStyle/>
          <a:p>
            <a:r>
              <a:rPr lang="en-US" dirty="0"/>
              <a:t>New Figure: Lifecycle Phases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9704" y="1804647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5728964" y="3942358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8987" y="1508089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87782" y="2956314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3709634" y="3742565"/>
            <a:ext cx="1633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425885" y="2516304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95399" y="2738238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1790686" y="3435611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1952871" y="2015305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3775479" y="1387885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 rot="5400000">
            <a:off x="6728817" y="2933730"/>
            <a:ext cx="2179656" cy="6535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1676230">
            <a:off x="3055304" y="3943276"/>
            <a:ext cx="2607331" cy="64973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6741793" y="2848830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946699" y="2779508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442858" y="1622410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3775476" y="1992686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7542825" y="3059668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4320825" y="4251660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E73A96-ABAD-6BE2-12BD-F2891BE68690}"/>
              </a:ext>
            </a:extLst>
          </p:cNvPr>
          <p:cNvSpPr/>
          <p:nvPr/>
        </p:nvSpPr>
        <p:spPr>
          <a:xfrm>
            <a:off x="1952296" y="2651140"/>
            <a:ext cx="6336572" cy="2239359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57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5769505" y="1697458"/>
            <a:ext cx="5490543" cy="3136989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Report Annotation (report-annotation-</a:t>
            </a:r>
            <a:r>
              <a:rPr lang="en-US"/>
              <a:t>overview.png)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9670682" y="3119853"/>
            <a:ext cx="1317390" cy="13251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Annotation added to coding gap report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8168" y="2895500"/>
            <a:ext cx="659817" cy="9964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140367" y="396931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Patient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769505" y="3971201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838" y="3754471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931952" y="4480630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767501" y="2889025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2551134" y="2595885"/>
            <a:ext cx="2271225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 rot="395332">
            <a:off x="6421084" y="1961285"/>
            <a:ext cx="3987679" cy="89689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1600911" y="4704625"/>
            <a:ext cx="8978190" cy="782556"/>
          </a:xfrm>
          <a:prstGeom prst="curvedDownArrow">
            <a:avLst>
              <a:gd name="adj1" fmla="val 6269"/>
              <a:gd name="adj2" fmla="val 57606"/>
              <a:gd name="adj3" fmla="val 17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4908351" y="3095043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1794345" y="3805972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2854528" y="3184815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2551843" y="3777767"/>
            <a:ext cx="2208668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7110751" y="2355966"/>
            <a:ext cx="2170338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Provider makes Annotation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4607971" y="5041375"/>
            <a:ext cx="2694874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Annotated report posted to Payer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1CBF4952-2EF3-4115-8C0B-3952F1526A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93469" y="2955128"/>
            <a:ext cx="659817" cy="8176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30D46A7-EBDE-4786-AEBD-614108CC21E6}"/>
              </a:ext>
            </a:extLst>
          </p:cNvPr>
          <p:cNvSpPr/>
          <p:nvPr/>
        </p:nvSpPr>
        <p:spPr>
          <a:xfrm>
            <a:off x="6926893" y="3819592"/>
            <a:ext cx="1317390" cy="474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Provider has visit with patient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F950A54-C393-44FF-ABFC-16218BD8E69B}"/>
              </a:ext>
            </a:extLst>
          </p:cNvPr>
          <p:cNvCxnSpPr>
            <a:cxnSpLocks/>
          </p:cNvCxnSpPr>
          <p:nvPr/>
        </p:nvCxnSpPr>
        <p:spPr>
          <a:xfrm>
            <a:off x="6918960" y="3663292"/>
            <a:ext cx="127696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03A6963-1223-414F-80BC-E3878FA947A6}"/>
              </a:ext>
            </a:extLst>
          </p:cNvPr>
          <p:cNvCxnSpPr>
            <a:cxnSpLocks/>
          </p:cNvCxnSpPr>
          <p:nvPr/>
        </p:nvCxnSpPr>
        <p:spPr>
          <a:xfrm flipH="1">
            <a:off x="6918960" y="3419084"/>
            <a:ext cx="131739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540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 - Generation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FA419-6A06-4317-9EFB-741716A96473}"/>
              </a:ext>
            </a:extLst>
          </p:cNvPr>
          <p:cNvSpPr/>
          <p:nvPr/>
        </p:nvSpPr>
        <p:spPr>
          <a:xfrm>
            <a:off x="2586617" y="1708323"/>
            <a:ext cx="2740054" cy="2153126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48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 - Remediation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FA419-6A06-4317-9EFB-741716A96473}"/>
              </a:ext>
            </a:extLst>
          </p:cNvPr>
          <p:cNvSpPr/>
          <p:nvPr/>
        </p:nvSpPr>
        <p:spPr>
          <a:xfrm>
            <a:off x="5760773" y="1921706"/>
            <a:ext cx="3800716" cy="2828244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04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 - Resolution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FA419-6A06-4317-9EFB-741716A96473}"/>
              </a:ext>
            </a:extLst>
          </p:cNvPr>
          <p:cNvSpPr/>
          <p:nvPr/>
        </p:nvSpPr>
        <p:spPr>
          <a:xfrm>
            <a:off x="2615979" y="2943226"/>
            <a:ext cx="2740054" cy="2153126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73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9919" y="3156811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61382" y="2961684"/>
            <a:ext cx="814124" cy="8998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157734" y="3093269"/>
            <a:ext cx="2115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5" y="1851893"/>
            <a:ext cx="3860326" cy="1053296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0"/>
            <a:ext cx="3800056" cy="89982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405024" y="1681285"/>
            <a:ext cx="1995776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349365" y="4461982"/>
            <a:ext cx="249621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Bundle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238B198-100C-4BB4-99EA-77BDB6D2D8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27826" y="2976857"/>
            <a:ext cx="659817" cy="8176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A371408-2B6F-4F8B-9EB7-90944CF211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77205" y="3156811"/>
            <a:ext cx="814124" cy="8998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1980C8-D681-4224-9991-03DD4264996C}"/>
              </a:ext>
            </a:extLst>
          </p:cNvPr>
          <p:cNvSpPr txBox="1"/>
          <p:nvPr/>
        </p:nvSpPr>
        <p:spPr>
          <a:xfrm>
            <a:off x="1101784" y="3276730"/>
            <a:ext cx="2115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286965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567D-1FF5-4FD7-9A7C-93079475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images for STU1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8C0B5-F7E9-4D4A-BE30-E8C2FBFA3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44D42-5266-4E15-8667-314DF0B70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0351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B8EBBA-6AB6-4A04-9C62-F17F63BC7B4A}"/>
              </a:ext>
            </a:extLst>
          </p:cNvPr>
          <p:cNvSpPr/>
          <p:nvPr/>
        </p:nvSpPr>
        <p:spPr>
          <a:xfrm>
            <a:off x="2020813" y="1647262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2021 MA Payment Year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2982BF-0DC8-4C4B-A110-9884F0F21ADA}"/>
              </a:ext>
            </a:extLst>
          </p:cNvPr>
          <p:cNvSpPr/>
          <p:nvPr/>
        </p:nvSpPr>
        <p:spPr>
          <a:xfrm>
            <a:off x="2020814" y="2176182"/>
            <a:ext cx="1785877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815FED-1A3A-4158-8242-92AA6D81233B}"/>
              </a:ext>
            </a:extLst>
          </p:cNvPr>
          <p:cNvSpPr/>
          <p:nvPr/>
        </p:nvSpPr>
        <p:spPr>
          <a:xfrm>
            <a:off x="3806691" y="2176182"/>
            <a:ext cx="1836427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FAE1F4-403E-40BD-B308-6582092EDAA0}"/>
              </a:ext>
            </a:extLst>
          </p:cNvPr>
          <p:cNvSpPr/>
          <p:nvPr/>
        </p:nvSpPr>
        <p:spPr>
          <a:xfrm>
            <a:off x="5646462" y="2176182"/>
            <a:ext cx="1785876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1ECB7-D55C-41A9-A730-91553449314B}"/>
              </a:ext>
            </a:extLst>
          </p:cNvPr>
          <p:cNvSpPr/>
          <p:nvPr/>
        </p:nvSpPr>
        <p:spPr>
          <a:xfrm>
            <a:off x="5618505" y="4198862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2023 MA Payment Year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4E987-F031-4F46-8FB5-6879C53B9AD5}"/>
              </a:ext>
            </a:extLst>
          </p:cNvPr>
          <p:cNvSpPr/>
          <p:nvPr/>
        </p:nvSpPr>
        <p:spPr>
          <a:xfrm>
            <a:off x="5618506" y="4727782"/>
            <a:ext cx="1785877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(2022)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181264-0025-4F7F-80D3-D95B4B911729}"/>
              </a:ext>
            </a:extLst>
          </p:cNvPr>
          <p:cNvSpPr/>
          <p:nvPr/>
        </p:nvSpPr>
        <p:spPr>
          <a:xfrm>
            <a:off x="7404383" y="4727782"/>
            <a:ext cx="1836427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(2023)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49A79E-402C-4EBA-9DD1-9B2E53943447}"/>
              </a:ext>
            </a:extLst>
          </p:cNvPr>
          <p:cNvSpPr/>
          <p:nvPr/>
        </p:nvSpPr>
        <p:spPr>
          <a:xfrm>
            <a:off x="9244154" y="4727782"/>
            <a:ext cx="1785876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2024)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7ED9DE-7637-436C-95E8-FAD91E3B85FC}"/>
              </a:ext>
            </a:extLst>
          </p:cNvPr>
          <p:cNvSpPr/>
          <p:nvPr/>
        </p:nvSpPr>
        <p:spPr>
          <a:xfrm>
            <a:off x="3828685" y="2920404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2022 MA Payment Year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20A124-1377-4E88-88B1-32E6054AE6A9}"/>
              </a:ext>
            </a:extLst>
          </p:cNvPr>
          <p:cNvSpPr/>
          <p:nvPr/>
        </p:nvSpPr>
        <p:spPr>
          <a:xfrm>
            <a:off x="3828686" y="3449324"/>
            <a:ext cx="1785877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34B759-58FC-45D4-AD68-D1A3AF9E3436}"/>
              </a:ext>
            </a:extLst>
          </p:cNvPr>
          <p:cNvSpPr/>
          <p:nvPr/>
        </p:nvSpPr>
        <p:spPr>
          <a:xfrm>
            <a:off x="5614563" y="3449324"/>
            <a:ext cx="1836427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C9337A-1D87-4EA6-AE1F-7110C1A6B986}"/>
              </a:ext>
            </a:extLst>
          </p:cNvPr>
          <p:cNvSpPr/>
          <p:nvPr/>
        </p:nvSpPr>
        <p:spPr>
          <a:xfrm>
            <a:off x="7454334" y="3449324"/>
            <a:ext cx="1785876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A915E2-5A71-480C-BBEC-6C19C2DCF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FD4B0A-BBB0-42AC-A141-67894E35A7B2}"/>
              </a:ext>
            </a:extLst>
          </p:cNvPr>
          <p:cNvSpPr txBox="1"/>
          <p:nvPr/>
        </p:nvSpPr>
        <p:spPr>
          <a:xfrm>
            <a:off x="2619984" y="4401784"/>
            <a:ext cx="1920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Calendar Year 2022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Clinical Evaluation Period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01EE3A5-256E-429D-96F0-19FADBE65BDA}"/>
              </a:ext>
            </a:extLst>
          </p:cNvPr>
          <p:cNvSpPr/>
          <p:nvPr/>
        </p:nvSpPr>
        <p:spPr>
          <a:xfrm>
            <a:off x="5635828" y="4632214"/>
            <a:ext cx="1785877" cy="91028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/>
            </a:endParaRPr>
          </a:p>
        </p:txBody>
      </p:sp>
      <p:cxnSp>
        <p:nvCxnSpPr>
          <p:cNvPr id="18" name="Straight Arrow Connector 19">
            <a:extLst>
              <a:ext uri="{FF2B5EF4-FFF2-40B4-BE49-F238E27FC236}">
                <a16:creationId xmlns:a16="http://schemas.microsoft.com/office/drawing/2014/main" id="{1B0796DC-0C90-429F-BD65-901FC9C9C691}"/>
              </a:ext>
            </a:extLst>
          </p:cNvPr>
          <p:cNvCxnSpPr>
            <a:cxnSpLocks/>
            <a:stCxn id="16" idx="2"/>
            <a:endCxn id="17" idx="2"/>
          </p:cNvCxnSpPr>
          <p:nvPr/>
        </p:nvCxnSpPr>
        <p:spPr>
          <a:xfrm rot="16200000" flipH="1">
            <a:off x="4496131" y="3947660"/>
            <a:ext cx="223908" cy="2055485"/>
          </a:xfrm>
          <a:prstGeom prst="curvedConnector2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6C4BAA0-22D8-43C7-89AB-D776EFAF76D1}"/>
              </a:ext>
            </a:extLst>
          </p:cNvPr>
          <p:cNvSpPr/>
          <p:nvPr/>
        </p:nvSpPr>
        <p:spPr>
          <a:xfrm>
            <a:off x="5614562" y="1647262"/>
            <a:ext cx="1836427" cy="3808792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 Neue" panose="020005030000000200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487F32-20A9-4B58-81E0-51635BA593B6}"/>
              </a:ext>
            </a:extLst>
          </p:cNvPr>
          <p:cNvSpPr/>
          <p:nvPr/>
        </p:nvSpPr>
        <p:spPr>
          <a:xfrm>
            <a:off x="5632483" y="4198862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2023 MA Payment Year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478D5E-C548-449C-9EEE-B1A437C5BF0D}"/>
              </a:ext>
            </a:extLst>
          </p:cNvPr>
          <p:cNvSpPr/>
          <p:nvPr/>
        </p:nvSpPr>
        <p:spPr>
          <a:xfrm>
            <a:off x="3832030" y="2920404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2022 MA Payment Year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1790B6-A53F-4B98-882F-7CFDAAABC876}"/>
              </a:ext>
            </a:extLst>
          </p:cNvPr>
          <p:cNvSpPr/>
          <p:nvPr/>
        </p:nvSpPr>
        <p:spPr>
          <a:xfrm>
            <a:off x="2028167" y="1641946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2021 MA Payment Year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235D45-BE47-4A4B-9745-5A03266902CA}"/>
              </a:ext>
            </a:extLst>
          </p:cNvPr>
          <p:cNvSpPr txBox="1"/>
          <p:nvPr/>
        </p:nvSpPr>
        <p:spPr>
          <a:xfrm>
            <a:off x="7972763" y="1713480"/>
            <a:ext cx="2220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Calendar Year 2022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Concurrent RA Activities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(box enclosed by dashed line)</a:t>
            </a:r>
          </a:p>
        </p:txBody>
      </p:sp>
      <p:cxnSp>
        <p:nvCxnSpPr>
          <p:cNvPr id="31" name="Straight Arrow Connector 19">
            <a:extLst>
              <a:ext uri="{FF2B5EF4-FFF2-40B4-BE49-F238E27FC236}">
                <a16:creationId xmlns:a16="http://schemas.microsoft.com/office/drawing/2014/main" id="{9590AC1E-DEBC-4C42-9FB9-EE2059174D65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>
            <a:off x="8144768" y="1674757"/>
            <a:ext cx="253182" cy="1623291"/>
          </a:xfrm>
          <a:prstGeom prst="curvedConnector2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77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2381-8604-4358-8F18-175FC5E1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C0050-5931-4660-BADB-02D459073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25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561851" y="3743369"/>
            <a:ext cx="1705799" cy="69355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 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0169D5-6BC7-48EA-B0F1-149FA0F465C3}"/>
              </a:ext>
            </a:extLst>
          </p:cNvPr>
          <p:cNvSpPr/>
          <p:nvPr/>
        </p:nvSpPr>
        <p:spPr>
          <a:xfrm>
            <a:off x="4414964" y="1657510"/>
            <a:ext cx="3912321" cy="1917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E0DD-6D0B-4581-BB37-C408CD8456B4}"/>
              </a:ext>
            </a:extLst>
          </p:cNvPr>
          <p:cNvSpPr txBox="1"/>
          <p:nvPr/>
        </p:nvSpPr>
        <p:spPr>
          <a:xfrm>
            <a:off x="5645918" y="167403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ea typeface="ヒラギノ角ゴ Pro W3" pitchFamily="-126" charset="-128"/>
              </a:rPr>
              <a:t>Phase One</a:t>
            </a:r>
          </a:p>
        </p:txBody>
      </p:sp>
    </p:spTree>
    <p:extLst>
      <p:ext uri="{BB962C8B-B14F-4D97-AF65-F5344CB8AC3E}">
        <p14:creationId xmlns:p14="http://schemas.microsoft.com/office/powerpoint/2010/main" val="369996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567D-1FF5-4FD7-9A7C-93079475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Source images for STU2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8C0B5-F7E9-4D4A-BE30-E8C2FBFA3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44D42-5266-4E15-8667-314DF0B70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4449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gap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561851" y="3743369"/>
            <a:ext cx="1705799" cy="69355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 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0169D5-6BC7-48EA-B0F1-149FA0F465C3}"/>
              </a:ext>
            </a:extLst>
          </p:cNvPr>
          <p:cNvSpPr/>
          <p:nvPr/>
        </p:nvSpPr>
        <p:spPr>
          <a:xfrm>
            <a:off x="4414964" y="1657510"/>
            <a:ext cx="3912321" cy="1917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E0DD-6D0B-4581-BB37-C408CD8456B4}"/>
              </a:ext>
            </a:extLst>
          </p:cNvPr>
          <p:cNvSpPr txBox="1"/>
          <p:nvPr/>
        </p:nvSpPr>
        <p:spPr>
          <a:xfrm>
            <a:off x="5988647" y="1654283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ea typeface="ヒラギノ角ゴ Pro W3" pitchFamily="-126" charset="-128"/>
              </a:rPr>
              <a:t>STU 1</a:t>
            </a:r>
          </a:p>
        </p:txBody>
      </p:sp>
    </p:spTree>
    <p:extLst>
      <p:ext uri="{BB962C8B-B14F-4D97-AF65-F5344CB8AC3E}">
        <p14:creationId xmlns:p14="http://schemas.microsoft.com/office/powerpoint/2010/main" val="2285653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B762-5734-44CA-BA78-76FD9801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Risk Adjustment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F18B0-D93F-44AA-9787-691A06C0D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© 2019 Health Level Seven ® International. Licensed under Creative Commons Attribution 4.0 International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HL7, Health Level Seven, FHIR and the FHIR flame logo are registered trademarks of Health Level Seven International. Reg. U.S. TM Office.</a:t>
            </a:r>
            <a:endParaRPr lang="en-US" b="1" dirty="0"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6C7B4-DF79-45E4-A016-77A29D38B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6CACE926-AEF5-4BFE-8BD7-24414108CB7B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 dirty="0">
              <a:solidFill>
                <a:prstClr val="black"/>
              </a:solidFill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50DA12-3A5E-41B1-AC70-AB0E4A561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77" y="1035815"/>
            <a:ext cx="6066046" cy="58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56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during STU1 ballot reconciliations: Figure 1-4 (Home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1368638" y="3121037"/>
            <a:ext cx="216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076248" y="3100638"/>
            <a:ext cx="2115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1851892"/>
            <a:ext cx="4572963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8367" y="1693366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$cc-gaps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80094" y="4665336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</p:spTree>
    <p:extLst>
      <p:ext uri="{BB962C8B-B14F-4D97-AF65-F5344CB8AC3E}">
        <p14:creationId xmlns:p14="http://schemas.microsoft.com/office/powerpoint/2010/main" val="1821753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Figure 1-3 created during ballot reconciliations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4F8C2-7293-47C8-B3AA-03648885EC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C42DAA-9420-4457-A39A-66D03B33B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659" y="3907606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1659" y="4027147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2420000" y="4210866"/>
            <a:ext cx="1415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5299671" y="2376094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7" idx="3"/>
            <a:endCxn id="7" idx="2"/>
          </p:cNvCxnSpPr>
          <p:nvPr/>
        </p:nvCxnSpPr>
        <p:spPr>
          <a:xfrm flipH="1">
            <a:off x="4288721" y="4477058"/>
            <a:ext cx="407062" cy="449910"/>
          </a:xfrm>
          <a:prstGeom prst="bentConnector4">
            <a:avLst>
              <a:gd name="adj1" fmla="val -464993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0AE934C-A70B-4BB7-A14B-50CF63C83613}"/>
              </a:ext>
            </a:extLst>
          </p:cNvPr>
          <p:cNvSpPr txBox="1"/>
          <p:nvPr/>
        </p:nvSpPr>
        <p:spPr>
          <a:xfrm>
            <a:off x="8661476" y="4236682"/>
            <a:ext cx="1160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024416" y="4220102"/>
            <a:ext cx="1216325" cy="44004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$cc-gaps</a:t>
            </a:r>
          </a:p>
        </p:txBody>
      </p:sp>
    </p:spTree>
    <p:extLst>
      <p:ext uri="{BB962C8B-B14F-4D97-AF65-F5344CB8AC3E}">
        <p14:creationId xmlns:p14="http://schemas.microsoft.com/office/powerpoint/2010/main" val="2549133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613D0C-21FF-445C-8A61-522FC6EF28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B4913-2A0A-4D07-9844-3EA1D67CFB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C516E0B-A1CD-4A5B-9084-C21C57F69DB1}"/>
              </a:ext>
            </a:extLst>
          </p:cNvPr>
          <p:cNvSpPr/>
          <p:nvPr/>
        </p:nvSpPr>
        <p:spPr>
          <a:xfrm>
            <a:off x="3887508" y="459890"/>
            <a:ext cx="1934738" cy="755570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CMS-HCC </a:t>
            </a: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V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2888FE2A-B8B8-4B30-85ED-07CE10E8BEAC}"/>
              </a:ext>
            </a:extLst>
          </p:cNvPr>
          <p:cNvSpPr/>
          <p:nvPr/>
        </p:nvSpPr>
        <p:spPr>
          <a:xfrm>
            <a:off x="792540" y="459890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Bundle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(searchSet)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538187D-1CBA-4D3E-B9CF-FB1141184837}"/>
              </a:ext>
            </a:extLst>
          </p:cNvPr>
          <p:cNvSpPr/>
          <p:nvPr/>
        </p:nvSpPr>
        <p:spPr>
          <a:xfrm>
            <a:off x="3887508" y="1722136"/>
            <a:ext cx="1934738" cy="3459464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Coding Gap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9F4E04-B597-4594-8DDB-B9B1793B946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2727278" y="837675"/>
            <a:ext cx="2127599" cy="8844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B4802E-C369-4600-9790-CE55B28A9C51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4854877" y="1215460"/>
            <a:ext cx="0" cy="5066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9336AF-67D3-43CA-B96A-647BEFDE54B0}"/>
              </a:ext>
            </a:extLst>
          </p:cNvPr>
          <p:cNvSpPr txBox="1"/>
          <p:nvPr/>
        </p:nvSpPr>
        <p:spPr>
          <a:xfrm>
            <a:off x="4574102" y="1347024"/>
            <a:ext cx="69664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33ED533-7AF9-403A-9F59-25CBA5A9CE93}"/>
              </a:ext>
            </a:extLst>
          </p:cNvPr>
          <p:cNvSpPr/>
          <p:nvPr/>
        </p:nvSpPr>
        <p:spPr>
          <a:xfrm>
            <a:off x="792540" y="3074083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Eve Everywoman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01/16/1975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B34E6C-DFD9-49DE-86F3-25C6C9784F38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2727278" y="3451868"/>
            <a:ext cx="1160230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8AF1D7-3B7B-47E7-BCED-3017253BDA1C}"/>
              </a:ext>
            </a:extLst>
          </p:cNvPr>
          <p:cNvSpPr txBox="1"/>
          <p:nvPr/>
        </p:nvSpPr>
        <p:spPr>
          <a:xfrm>
            <a:off x="2976661" y="3292189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5DE82B70-5B74-4336-B855-7942DFA7CFBB}"/>
              </a:ext>
            </a:extLst>
          </p:cNvPr>
          <p:cNvSpPr/>
          <p:nvPr/>
        </p:nvSpPr>
        <p:spPr>
          <a:xfrm>
            <a:off x="792540" y="4340444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6BA75C-9C8C-4C6D-A479-80DF40E9BB48}"/>
              </a:ext>
            </a:extLst>
          </p:cNvPr>
          <p:cNvSpPr/>
          <p:nvPr/>
        </p:nvSpPr>
        <p:spPr>
          <a:xfrm>
            <a:off x="3909997" y="2255444"/>
            <a:ext cx="1889760" cy="9316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group[1]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18 Diabetes with Chronic Complications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</a:t>
            </a: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A15C61-E722-47F4-8036-17245CCEB335}"/>
              </a:ext>
            </a:extLst>
          </p:cNvPr>
          <p:cNvSpPr/>
          <p:nvPr/>
        </p:nvSpPr>
        <p:spPr>
          <a:xfrm>
            <a:off x="3914517" y="4078654"/>
            <a:ext cx="1889760" cy="10564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group[2]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111 Chronic Obstructive Pulmonary Disease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08AB26-B7CC-405A-A29B-9510E10A1866}"/>
              </a:ext>
            </a:extLst>
          </p:cNvPr>
          <p:cNvSpPr/>
          <p:nvPr/>
        </p:nvSpPr>
        <p:spPr>
          <a:xfrm>
            <a:off x="3906929" y="3247031"/>
            <a:ext cx="1889760" cy="7553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group[4]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22 Morbid Obesity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suspected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43898F04-C4F3-44B2-9DA3-DD349768ADB5}"/>
              </a:ext>
            </a:extLst>
          </p:cNvPr>
          <p:cNvSpPr/>
          <p:nvPr/>
        </p:nvSpPr>
        <p:spPr>
          <a:xfrm>
            <a:off x="7489786" y="236744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E08.29 Diabetes mellitus due to underlying condition with other diabetic kidney complication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397CBB5-489F-4C61-B0CC-8BB8BD1B2D3C}"/>
              </a:ext>
            </a:extLst>
          </p:cNvPr>
          <p:cNvSpPr/>
          <p:nvPr/>
        </p:nvSpPr>
        <p:spPr>
          <a:xfrm>
            <a:off x="7514436" y="422496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J45.31 Mild persistent asthma with (acute) exacerbation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29AC9E13-A3B2-44B1-855E-6477F1B82D73}"/>
              </a:ext>
            </a:extLst>
          </p:cNvPr>
          <p:cNvSpPr/>
          <p:nvPr/>
        </p:nvSpPr>
        <p:spPr>
          <a:xfrm>
            <a:off x="7504288" y="3266178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lvl="0" algn="ctr"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Z68.42 Body mass index (BMI) 45.0-49.9, adult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511CF435-6659-4E5A-8316-25057B7C12B6}"/>
              </a:ext>
            </a:extLst>
          </p:cNvPr>
          <p:cNvSpPr/>
          <p:nvPr/>
        </p:nvSpPr>
        <p:spPr>
          <a:xfrm>
            <a:off x="7482167" y="1420886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01/31/2021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2D712595-0112-40A5-8927-588F1C4E89BC}"/>
              </a:ext>
            </a:extLst>
          </p:cNvPr>
          <p:cNvSpPr/>
          <p:nvPr/>
        </p:nvSpPr>
        <p:spPr>
          <a:xfrm>
            <a:off x="7514436" y="518160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09/26/2021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C70E6E-2F47-4D51-8678-B99216131D78}"/>
              </a:ext>
            </a:extLst>
          </p:cNvPr>
          <p:cNvCxnSpPr>
            <a:cxnSpLocks/>
            <a:stCxn id="28" idx="3"/>
            <a:endCxn id="50" idx="1"/>
          </p:cNvCxnSpPr>
          <p:nvPr/>
        </p:nvCxnSpPr>
        <p:spPr>
          <a:xfrm>
            <a:off x="5799757" y="2721279"/>
            <a:ext cx="1690029" cy="23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876D8A6-4F0A-447B-AC4E-61933C93FEE4}"/>
              </a:ext>
            </a:extLst>
          </p:cNvPr>
          <p:cNvCxnSpPr>
            <a:cxnSpLocks/>
            <a:stCxn id="32" idx="3"/>
            <a:endCxn id="51" idx="1"/>
          </p:cNvCxnSpPr>
          <p:nvPr/>
        </p:nvCxnSpPr>
        <p:spPr>
          <a:xfrm flipV="1">
            <a:off x="5804277" y="4602745"/>
            <a:ext cx="1710159" cy="41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D2EBC4-9411-4817-A86A-3F78AB2B534E}"/>
              </a:ext>
            </a:extLst>
          </p:cNvPr>
          <p:cNvCxnSpPr>
            <a:cxnSpLocks/>
            <a:stCxn id="35" idx="3"/>
            <a:endCxn id="55" idx="1"/>
          </p:cNvCxnSpPr>
          <p:nvPr/>
        </p:nvCxnSpPr>
        <p:spPr>
          <a:xfrm>
            <a:off x="5796689" y="3624722"/>
            <a:ext cx="1707599" cy="192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712497F-FF6A-458E-92DD-01F72C350E7B}"/>
              </a:ext>
            </a:extLst>
          </p:cNvPr>
          <p:cNvSpPr txBox="1"/>
          <p:nvPr/>
        </p:nvSpPr>
        <p:spPr>
          <a:xfrm>
            <a:off x="6054497" y="3510691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C807B2-EF1A-43C9-8B03-FDA2A3A65E64}"/>
              </a:ext>
            </a:extLst>
          </p:cNvPr>
          <p:cNvSpPr txBox="1"/>
          <p:nvPr/>
        </p:nvSpPr>
        <p:spPr>
          <a:xfrm>
            <a:off x="6084397" y="447963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54DEF4E-9D1A-48E0-B245-D8C08901FA27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5827187" y="1798671"/>
            <a:ext cx="1654980" cy="9226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420730E-079C-4158-8650-264C4A2C42DC}"/>
              </a:ext>
            </a:extLst>
          </p:cNvPr>
          <p:cNvSpPr txBox="1"/>
          <p:nvPr/>
        </p:nvSpPr>
        <p:spPr>
          <a:xfrm rot="19834726">
            <a:off x="6072534" y="2069610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06EB4D3-C864-4696-9DE9-5D27123A6680}"/>
              </a:ext>
            </a:extLst>
          </p:cNvPr>
          <p:cNvCxnSpPr>
            <a:cxnSpLocks/>
            <a:stCxn id="35" idx="3"/>
            <a:endCxn id="56" idx="1"/>
          </p:cNvCxnSpPr>
          <p:nvPr/>
        </p:nvCxnSpPr>
        <p:spPr>
          <a:xfrm flipV="1">
            <a:off x="5796689" y="1798671"/>
            <a:ext cx="1685478" cy="18260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7081640-A001-43D9-BD01-BBCA9A8AADF1}"/>
              </a:ext>
            </a:extLst>
          </p:cNvPr>
          <p:cNvSpPr txBox="1"/>
          <p:nvPr/>
        </p:nvSpPr>
        <p:spPr>
          <a:xfrm>
            <a:off x="6054497" y="262211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521FE98-80AD-48C7-A1CE-B36238BE7C76}"/>
              </a:ext>
            </a:extLst>
          </p:cNvPr>
          <p:cNvCxnSpPr>
            <a:cxnSpLocks/>
            <a:stCxn id="32" idx="3"/>
            <a:endCxn id="58" idx="1"/>
          </p:cNvCxnSpPr>
          <p:nvPr/>
        </p:nvCxnSpPr>
        <p:spPr>
          <a:xfrm>
            <a:off x="5804277" y="4606874"/>
            <a:ext cx="1710159" cy="9525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BE0BA0A-6327-43E5-AF27-F008F2D92186}"/>
              </a:ext>
            </a:extLst>
          </p:cNvPr>
          <p:cNvSpPr txBox="1"/>
          <p:nvPr/>
        </p:nvSpPr>
        <p:spPr>
          <a:xfrm rot="1725328">
            <a:off x="6089278" y="499419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13031F9-623E-4B92-AB8D-504A75028369}"/>
              </a:ext>
            </a:extLst>
          </p:cNvPr>
          <p:cNvCxnSpPr>
            <a:cxnSpLocks/>
            <a:stCxn id="6" idx="1"/>
            <a:endCxn id="16" idx="3"/>
          </p:cNvCxnSpPr>
          <p:nvPr/>
        </p:nvCxnSpPr>
        <p:spPr>
          <a:xfrm flipH="1">
            <a:off x="2665401" y="3451868"/>
            <a:ext cx="1222107" cy="12770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D6EBA97-FE36-4527-A824-39C4F2447318}"/>
              </a:ext>
            </a:extLst>
          </p:cNvPr>
          <p:cNvSpPr txBox="1"/>
          <p:nvPr/>
        </p:nvSpPr>
        <p:spPr>
          <a:xfrm>
            <a:off x="3058140" y="952576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AAD563-13F4-4BA3-B6D6-B95685BE5C19}"/>
              </a:ext>
            </a:extLst>
          </p:cNvPr>
          <p:cNvSpPr txBox="1"/>
          <p:nvPr/>
        </p:nvSpPr>
        <p:spPr>
          <a:xfrm>
            <a:off x="2986155" y="3999070"/>
            <a:ext cx="65258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7DB4D4F-0EAE-406D-8D42-7F23F83D1907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1759909" y="1215460"/>
            <a:ext cx="0" cy="18586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D388C81-A24F-42E4-86C7-975B661F035A}"/>
              </a:ext>
            </a:extLst>
          </p:cNvPr>
          <p:cNvSpPr txBox="1"/>
          <p:nvPr/>
        </p:nvSpPr>
        <p:spPr>
          <a:xfrm>
            <a:off x="1537076" y="1898550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137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3DE7-0219-45E4-80C3-649D2F20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Risk Adjustment Coding Gap Report (Single Patient)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D6F338-751B-41B7-A1C7-5059E3FC5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80" y="1497162"/>
            <a:ext cx="9236240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52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8534-F43C-4173-82B0-DED6C9DF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Risk Adjustment Coding Gap Report (Single Patient</a:t>
            </a:r>
            <a:r>
              <a:rPr lang="en-US" sz="4400"/>
              <a:t>) Report Query </a:t>
            </a:r>
            <a:r>
              <a:rPr lang="en-US" sz="4400" dirty="0"/>
              <a:t>Figure 3-1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CF650A-4EAF-44AE-A57D-DF70F5BFA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8777" y="1974198"/>
            <a:ext cx="9754445" cy="4054191"/>
          </a:xfrm>
        </p:spPr>
      </p:pic>
    </p:spTree>
    <p:extLst>
      <p:ext uri="{BB962C8B-B14F-4D97-AF65-F5344CB8AC3E}">
        <p14:creationId xmlns:p14="http://schemas.microsoft.com/office/powerpoint/2010/main" val="2289266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8D1A-52BF-46AF-A383-E397DB5C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Measure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DD8C6-DD1F-4ADE-A56D-92DA7F694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21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A7B3DF-9DB0-4B96-BD97-21C858567EE1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 flipV="1">
            <a:off x="5116354" y="1905132"/>
            <a:ext cx="1179425" cy="20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9C1C471-DB5F-48E8-887C-88A5C9B7C936}"/>
              </a:ext>
            </a:extLst>
          </p:cNvPr>
          <p:cNvSpPr txBox="1"/>
          <p:nvPr/>
        </p:nvSpPr>
        <p:spPr>
          <a:xfrm>
            <a:off x="8341694" y="5126472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CBEBC19-2399-4EB5-8810-02FF1ACE01D9}"/>
              </a:ext>
            </a:extLst>
          </p:cNvPr>
          <p:cNvSpPr txBox="1"/>
          <p:nvPr/>
        </p:nvSpPr>
        <p:spPr>
          <a:xfrm>
            <a:off x="5241293" y="3696262"/>
            <a:ext cx="5733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section.focus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Adjustment </a:t>
            </a:r>
            <a:br>
              <a:rPr lang="en-US" dirty="0"/>
            </a:br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258338"/>
            <a:ext cx="11185124" cy="51424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EA0A30-6A6C-4FA4-B9FC-7A051391A0D6}"/>
              </a:ext>
            </a:extLst>
          </p:cNvPr>
          <p:cNvSpPr/>
          <p:nvPr/>
        </p:nvSpPr>
        <p:spPr>
          <a:xfrm>
            <a:off x="3252043" y="3520952"/>
            <a:ext cx="1864311" cy="776860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Composition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7A7E221-C938-4426-AA48-B09EFF0C8A7E}"/>
              </a:ext>
            </a:extLst>
          </p:cNvPr>
          <p:cNvSpPr/>
          <p:nvPr/>
        </p:nvSpPr>
        <p:spPr>
          <a:xfrm>
            <a:off x="3248552" y="1646804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Bundle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91FCB4F-F2B6-436E-9248-D1FB7A9503A1}"/>
              </a:ext>
            </a:extLst>
          </p:cNvPr>
          <p:cNvSpPr/>
          <p:nvPr/>
        </p:nvSpPr>
        <p:spPr>
          <a:xfrm>
            <a:off x="6261837" y="4865351"/>
            <a:ext cx="1864311" cy="77686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 Report #2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 HCC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96938" y="3518748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Patient*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63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6261838" y="3643732"/>
            <a:ext cx="1864310" cy="779355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M06252 Rheumatoid bursitis, left hip 12/042021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20EB801-38A6-47AA-A42B-B341458DA83D}"/>
              </a:ext>
            </a:extLst>
          </p:cNvPr>
          <p:cNvSpPr/>
          <p:nvPr/>
        </p:nvSpPr>
        <p:spPr>
          <a:xfrm>
            <a:off x="3242456" y="5282939"/>
            <a:ext cx="1864311" cy="74755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(example Payer)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6295779" y="1531356"/>
            <a:ext cx="1864311" cy="747552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 Report #1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HCC, 189 &amp; 19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41447D-68B5-4C39-B3CC-B31F7134DC4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4180708" y="2442726"/>
            <a:ext cx="3491" cy="107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64D613-60CE-4D58-A3FC-5904161E60D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116354" y="3909382"/>
            <a:ext cx="1145483" cy="134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6295779" y="2717726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Z89.511/20210401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F496CA-7DA1-4920-B8A9-499D311987BA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flipV="1">
            <a:off x="7193993" y="4423087"/>
            <a:ext cx="0" cy="44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>
            <a:off x="7227935" y="2278908"/>
            <a:ext cx="0" cy="43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79550D5-89BE-4FBE-82D9-CB3521CF2D58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4174612" y="4297812"/>
            <a:ext cx="9587" cy="98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AE3AF3E-4461-4BF9-AD1A-870ECDBF5C9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112863" y="2044765"/>
            <a:ext cx="1148974" cy="3209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0A502EB-4FA3-419A-B0EE-C0011347086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5112863" y="1905132"/>
            <a:ext cx="1182916" cy="13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flipH="1">
            <a:off x="2461249" y="3909382"/>
            <a:ext cx="790794" cy="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718799" y="5034569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*US Core Patient is also pointed to by all  RA Measure Reports, US Core Procedure,  US Core  Lab Observations, US Core Condition, etc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F126E68-CFBC-4650-89F4-8608C59D3052}"/>
              </a:ext>
            </a:extLst>
          </p:cNvPr>
          <p:cNvSpPr txBox="1"/>
          <p:nvPr/>
        </p:nvSpPr>
        <p:spPr>
          <a:xfrm>
            <a:off x="2716620" y="2684407"/>
            <a:ext cx="85153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section.entry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9984EC5-4D27-490C-94D4-8134C6A2E37D}"/>
              </a:ext>
            </a:extLst>
          </p:cNvPr>
          <p:cNvSpPr txBox="1"/>
          <p:nvPr/>
        </p:nvSpPr>
        <p:spPr>
          <a:xfrm>
            <a:off x="1250351" y="2956726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0295861-70D2-48F2-A70D-BD6830F6561F}"/>
              </a:ext>
            </a:extLst>
          </p:cNvPr>
          <p:cNvSpPr txBox="1"/>
          <p:nvPr/>
        </p:nvSpPr>
        <p:spPr>
          <a:xfrm>
            <a:off x="2602823" y="3782240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4254C16-5AD4-454F-B8DE-A78DB7317DD0}"/>
              </a:ext>
            </a:extLst>
          </p:cNvPr>
          <p:cNvSpPr txBox="1"/>
          <p:nvPr/>
        </p:nvSpPr>
        <p:spPr>
          <a:xfrm>
            <a:off x="3850155" y="4568002"/>
            <a:ext cx="79837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custodian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DC5E373-7EFD-4CA0-9108-834DD55A204E}"/>
              </a:ext>
            </a:extLst>
          </p:cNvPr>
          <p:cNvSpPr txBox="1"/>
          <p:nvPr/>
        </p:nvSpPr>
        <p:spPr>
          <a:xfrm>
            <a:off x="3912843" y="2797557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6D4DD73-45E1-43F9-ADDC-8A6DA302101C}"/>
              </a:ext>
            </a:extLst>
          </p:cNvPr>
          <p:cNvSpPr/>
          <p:nvPr/>
        </p:nvSpPr>
        <p:spPr>
          <a:xfrm>
            <a:off x="6256762" y="342663"/>
            <a:ext cx="1934738" cy="74755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 HCC v24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879AAF-6430-4FAA-9C17-0821D2F4F1D5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H="1" flipV="1">
            <a:off x="7224131" y="1090215"/>
            <a:ext cx="3804" cy="441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27D146-23E1-4682-8A4A-54C5926B687F}"/>
              </a:ext>
            </a:extLst>
          </p:cNvPr>
          <p:cNvSpPr txBox="1"/>
          <p:nvPr/>
        </p:nvSpPr>
        <p:spPr>
          <a:xfrm>
            <a:off x="6958015" y="1210109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7F9A1-8F24-4136-BF9D-69A2F98F5CB6}"/>
              </a:ext>
            </a:extLst>
          </p:cNvPr>
          <p:cNvSpPr txBox="1"/>
          <p:nvPr/>
        </p:nvSpPr>
        <p:spPr>
          <a:xfrm>
            <a:off x="8520003" y="1913261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4134BEED-462A-4D21-92CE-2B5D05EAFFE6}"/>
              </a:ext>
            </a:extLst>
          </p:cNvPr>
          <p:cNvSpPr/>
          <p:nvPr/>
        </p:nvSpPr>
        <p:spPr>
          <a:xfrm>
            <a:off x="6261101" y="6110448"/>
            <a:ext cx="1879599" cy="747552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 HCC v05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3785A16-DD10-419D-9D42-DB4D56208B37}"/>
              </a:ext>
            </a:extLst>
          </p:cNvPr>
          <p:cNvSpPr/>
          <p:nvPr/>
        </p:nvSpPr>
        <p:spPr>
          <a:xfrm>
            <a:off x="9943200" y="1104142"/>
            <a:ext cx="1864310" cy="94055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20210401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9F96D85-F524-4D73-94B2-0434F1DF9812}"/>
              </a:ext>
            </a:extLst>
          </p:cNvPr>
          <p:cNvSpPr/>
          <p:nvPr/>
        </p:nvSpPr>
        <p:spPr>
          <a:xfrm>
            <a:off x="9930500" y="2338910"/>
            <a:ext cx="186431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A1C of 9.4/20210401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70785-72DF-4B04-B087-9C4D80B1FCF5}"/>
              </a:ext>
            </a:extLst>
          </p:cNvPr>
          <p:cNvCxnSpPr>
            <a:cxnSpLocks/>
            <a:stCxn id="19" idx="3"/>
            <a:endCxn id="56" idx="1"/>
          </p:cNvCxnSpPr>
          <p:nvPr/>
        </p:nvCxnSpPr>
        <p:spPr>
          <a:xfrm>
            <a:off x="8160090" y="1905132"/>
            <a:ext cx="1770410" cy="89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3DA6C3-C316-4DD9-92F3-8C0C8B4E40FD}"/>
              </a:ext>
            </a:extLst>
          </p:cNvPr>
          <p:cNvCxnSpPr>
            <a:cxnSpLocks/>
            <a:stCxn id="19" idx="3"/>
            <a:endCxn id="54" idx="1"/>
          </p:cNvCxnSpPr>
          <p:nvPr/>
        </p:nvCxnSpPr>
        <p:spPr>
          <a:xfrm flipV="1">
            <a:off x="8160090" y="1574421"/>
            <a:ext cx="1783110" cy="33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4D89C9C-B25B-4E82-8DC1-C7DB743DDEC7}"/>
              </a:ext>
            </a:extLst>
          </p:cNvPr>
          <p:cNvSpPr txBox="1"/>
          <p:nvPr/>
        </p:nvSpPr>
        <p:spPr>
          <a:xfrm>
            <a:off x="5270934" y="2227647"/>
            <a:ext cx="50389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EBEC07C-D02C-4F92-A128-D6F909ECB4F8}"/>
              </a:ext>
            </a:extLst>
          </p:cNvPr>
          <p:cNvSpPr txBox="1"/>
          <p:nvPr/>
        </p:nvSpPr>
        <p:spPr>
          <a:xfrm>
            <a:off x="6472848" y="4551810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E1F6-0794-42D9-B4A6-C18B5F782A67}"/>
              </a:ext>
            </a:extLst>
          </p:cNvPr>
          <p:cNvSpPr txBox="1"/>
          <p:nvPr/>
        </p:nvSpPr>
        <p:spPr>
          <a:xfrm>
            <a:off x="6282348" y="2367410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35E9CDB-CC75-4613-9E5B-258CAEEAD02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7193993" y="5642211"/>
            <a:ext cx="6908" cy="46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AF808F2-DDD4-42B9-B8B0-C93A2CC765F2}"/>
              </a:ext>
            </a:extLst>
          </p:cNvPr>
          <p:cNvSpPr txBox="1"/>
          <p:nvPr/>
        </p:nvSpPr>
        <p:spPr>
          <a:xfrm>
            <a:off x="6869115" y="5731309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EA2ECFD-A9C5-4080-91B9-1EF1FAD5B146}"/>
              </a:ext>
            </a:extLst>
          </p:cNvPr>
          <p:cNvCxnSpPr>
            <a:cxnSpLocks/>
            <a:stCxn id="7" idx="3"/>
            <a:endCxn id="151" idx="1"/>
          </p:cNvCxnSpPr>
          <p:nvPr/>
        </p:nvCxnSpPr>
        <p:spPr>
          <a:xfrm flipV="1">
            <a:off x="8126148" y="4609721"/>
            <a:ext cx="1462352" cy="64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lowchart: Process 150">
            <a:extLst>
              <a:ext uri="{FF2B5EF4-FFF2-40B4-BE49-F238E27FC236}">
                <a16:creationId xmlns:a16="http://schemas.microsoft.com/office/drawing/2014/main" id="{51868D15-457B-41D4-9DBD-9854C4DE3812}"/>
              </a:ext>
            </a:extLst>
          </p:cNvPr>
          <p:cNvSpPr/>
          <p:nvPr/>
        </p:nvSpPr>
        <p:spPr>
          <a:xfrm>
            <a:off x="9588500" y="4139442"/>
            <a:ext cx="1876110" cy="94055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MedicationDispense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20210323</a:t>
            </a:r>
          </a:p>
        </p:txBody>
      </p:sp>
      <p:sp>
        <p:nvSpPr>
          <p:cNvPr id="159" name="Flowchart: Process 158">
            <a:extLst>
              <a:ext uri="{FF2B5EF4-FFF2-40B4-BE49-F238E27FC236}">
                <a16:creationId xmlns:a16="http://schemas.microsoft.com/office/drawing/2014/main" id="{5CD24286-BCDA-4D99-B85D-D32151805C89}"/>
              </a:ext>
            </a:extLst>
          </p:cNvPr>
          <p:cNvSpPr/>
          <p:nvPr/>
        </p:nvSpPr>
        <p:spPr>
          <a:xfrm>
            <a:off x="9639300" y="5612642"/>
            <a:ext cx="1876110" cy="94055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Rinvoq (Upadacitinib)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4EF0705-2A19-4FAE-AB3B-F0BACBDF5674}"/>
              </a:ext>
            </a:extLst>
          </p:cNvPr>
          <p:cNvCxnSpPr>
            <a:cxnSpLocks/>
            <a:stCxn id="7" idx="3"/>
            <a:endCxn id="159" idx="1"/>
          </p:cNvCxnSpPr>
          <p:nvPr/>
        </p:nvCxnSpPr>
        <p:spPr>
          <a:xfrm>
            <a:off x="8126148" y="5253781"/>
            <a:ext cx="1513152" cy="82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09035BD-15F0-49F8-B1A3-80D3E178A3A5}"/>
              </a:ext>
            </a:extLst>
          </p:cNvPr>
          <p:cNvCxnSpPr>
            <a:stCxn id="151" idx="2"/>
            <a:endCxn id="159" idx="0"/>
          </p:cNvCxnSpPr>
          <p:nvPr/>
        </p:nvCxnSpPr>
        <p:spPr>
          <a:xfrm>
            <a:off x="10526555" y="5080000"/>
            <a:ext cx="50800" cy="53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550AB65-DED2-4D35-B618-30357DC0A91D}"/>
              </a:ext>
            </a:extLst>
          </p:cNvPr>
          <p:cNvSpPr txBox="1"/>
          <p:nvPr/>
        </p:nvSpPr>
        <p:spPr>
          <a:xfrm>
            <a:off x="10233994" y="5202672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	</a:t>
            </a:r>
          </a:p>
        </p:txBody>
      </p:sp>
    </p:spTree>
    <p:extLst>
      <p:ext uri="{BB962C8B-B14F-4D97-AF65-F5344CB8AC3E}">
        <p14:creationId xmlns:p14="http://schemas.microsoft.com/office/powerpoint/2010/main" val="759523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1011D70-2573-BAE4-00C3-8BC56F708B2B}"/>
              </a:ext>
            </a:extLst>
          </p:cNvPr>
          <p:cNvGrpSpPr/>
          <p:nvPr/>
        </p:nvGrpSpPr>
        <p:grpSpPr>
          <a:xfrm>
            <a:off x="846798" y="536793"/>
            <a:ext cx="10540447" cy="5683033"/>
            <a:chOff x="537099" y="359939"/>
            <a:chExt cx="6347012" cy="38721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9B8A9C-22A8-4DD4-5ADA-F6F8D196290F}"/>
                </a:ext>
              </a:extLst>
            </p:cNvPr>
            <p:cNvSpPr/>
            <p:nvPr/>
          </p:nvSpPr>
          <p:spPr>
            <a:xfrm>
              <a:off x="537099" y="359939"/>
              <a:ext cx="6347012" cy="387219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pPr algn="ctr"/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47B4E7-3FA0-D19B-7DCA-B70A17CAD51B}"/>
                </a:ext>
              </a:extLst>
            </p:cNvPr>
            <p:cNvSpPr txBox="1"/>
            <p:nvPr/>
          </p:nvSpPr>
          <p:spPr>
            <a:xfrm>
              <a:off x="2226472" y="479351"/>
              <a:ext cx="2968266" cy="3565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Initial Population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27C4559-2EF9-B96E-2440-6236C74D58A6}"/>
              </a:ext>
            </a:extLst>
          </p:cNvPr>
          <p:cNvSpPr/>
          <p:nvPr/>
        </p:nvSpPr>
        <p:spPr>
          <a:xfrm>
            <a:off x="1187671" y="1539854"/>
            <a:ext cx="9858701" cy="4359613"/>
          </a:xfrm>
          <a:custGeom>
            <a:avLst/>
            <a:gdLst>
              <a:gd name="connsiteX0" fmla="*/ 5464350 w 7394026"/>
              <a:gd name="connsiteY0" fmla="*/ 1136885 h 3269710"/>
              <a:gd name="connsiteX1" fmla="*/ 3888175 w 7394026"/>
              <a:gd name="connsiteY1" fmla="*/ 1852642 h 3269710"/>
              <a:gd name="connsiteX2" fmla="*/ 5464350 w 7394026"/>
              <a:gd name="connsiteY2" fmla="*/ 2568399 h 3269710"/>
              <a:gd name="connsiteX3" fmla="*/ 7040525 w 7394026"/>
              <a:gd name="connsiteY3" fmla="*/ 1852642 h 3269710"/>
              <a:gd name="connsiteX4" fmla="*/ 5464350 w 7394026"/>
              <a:gd name="connsiteY4" fmla="*/ 1136885 h 3269710"/>
              <a:gd name="connsiteX5" fmla="*/ 3697013 w 7394026"/>
              <a:gd name="connsiteY5" fmla="*/ 0 h 3269710"/>
              <a:gd name="connsiteX6" fmla="*/ 7394026 w 7394026"/>
              <a:gd name="connsiteY6" fmla="*/ 1634855 h 3269710"/>
              <a:gd name="connsiteX7" fmla="*/ 3697013 w 7394026"/>
              <a:gd name="connsiteY7" fmla="*/ 3269710 h 3269710"/>
              <a:gd name="connsiteX8" fmla="*/ 0 w 7394026"/>
              <a:gd name="connsiteY8" fmla="*/ 1634855 h 3269710"/>
              <a:gd name="connsiteX9" fmla="*/ 3697013 w 7394026"/>
              <a:gd name="connsiteY9" fmla="*/ 0 h 326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94026" h="3269710">
                <a:moveTo>
                  <a:pt x="5464350" y="1136885"/>
                </a:moveTo>
                <a:cubicBezTo>
                  <a:pt x="4593853" y="1136885"/>
                  <a:pt x="3888175" y="1457340"/>
                  <a:pt x="3888175" y="1852642"/>
                </a:cubicBezTo>
                <a:cubicBezTo>
                  <a:pt x="3888175" y="2247944"/>
                  <a:pt x="4593853" y="2568399"/>
                  <a:pt x="5464350" y="2568399"/>
                </a:cubicBezTo>
                <a:cubicBezTo>
                  <a:pt x="6334847" y="2568399"/>
                  <a:pt x="7040525" y="2247944"/>
                  <a:pt x="7040525" y="1852642"/>
                </a:cubicBezTo>
                <a:cubicBezTo>
                  <a:pt x="7040525" y="1457340"/>
                  <a:pt x="6334847" y="1136885"/>
                  <a:pt x="5464350" y="1136885"/>
                </a:cubicBezTo>
                <a:close/>
                <a:moveTo>
                  <a:pt x="3697013" y="0"/>
                </a:moveTo>
                <a:cubicBezTo>
                  <a:pt x="5738817" y="0"/>
                  <a:pt x="7394026" y="731950"/>
                  <a:pt x="7394026" y="1634855"/>
                </a:cubicBezTo>
                <a:cubicBezTo>
                  <a:pt x="7394026" y="2537760"/>
                  <a:pt x="5738817" y="3269710"/>
                  <a:pt x="3697013" y="3269710"/>
                </a:cubicBezTo>
                <a:cubicBezTo>
                  <a:pt x="1655209" y="3269710"/>
                  <a:pt x="0" y="2537760"/>
                  <a:pt x="0" y="1634855"/>
                </a:cubicBezTo>
                <a:cubicBezTo>
                  <a:pt x="0" y="731950"/>
                  <a:pt x="1655209" y="0"/>
                  <a:pt x="3697013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E30804-09B0-DBBC-B09D-CE2778BAE393}"/>
              </a:ext>
            </a:extLst>
          </p:cNvPr>
          <p:cNvSpPr txBox="1"/>
          <p:nvPr/>
        </p:nvSpPr>
        <p:spPr>
          <a:xfrm>
            <a:off x="3651859" y="1886564"/>
            <a:ext cx="49303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Denominator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BDC70-383A-EE34-A980-475DF01E8577}"/>
              </a:ext>
            </a:extLst>
          </p:cNvPr>
          <p:cNvSpPr txBox="1"/>
          <p:nvPr/>
        </p:nvSpPr>
        <p:spPr>
          <a:xfrm>
            <a:off x="1826449" y="2442350"/>
            <a:ext cx="8581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Open/Closed historic and suspected gaps, and closed net-new gaps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41CD94-6D1C-D53A-9E15-4D555FB349EA}"/>
              </a:ext>
            </a:extLst>
          </p:cNvPr>
          <p:cNvSpPr/>
          <p:nvPr/>
        </p:nvSpPr>
        <p:spPr>
          <a:xfrm>
            <a:off x="1623864" y="3063503"/>
            <a:ext cx="4203133" cy="190868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24BB70-85D1-2C8E-EC63-108C86CE44CF}"/>
              </a:ext>
            </a:extLst>
          </p:cNvPr>
          <p:cNvSpPr txBox="1"/>
          <p:nvPr/>
        </p:nvSpPr>
        <p:spPr>
          <a:xfrm>
            <a:off x="2125964" y="3375597"/>
            <a:ext cx="31989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Numerator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05C947-DBBB-B8DA-5D87-06B818C8670D}"/>
              </a:ext>
            </a:extLst>
          </p:cNvPr>
          <p:cNvSpPr txBox="1"/>
          <p:nvPr/>
        </p:nvSpPr>
        <p:spPr>
          <a:xfrm>
            <a:off x="6461096" y="3593193"/>
            <a:ext cx="40247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Denominator Exclusions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52F606-A542-B5C3-1A33-2B8B4ACD87C9}"/>
              </a:ext>
            </a:extLst>
          </p:cNvPr>
          <p:cNvSpPr txBox="1"/>
          <p:nvPr/>
        </p:nvSpPr>
        <p:spPr>
          <a:xfrm>
            <a:off x="1639955" y="3824630"/>
            <a:ext cx="40247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Closed historic, suspected, and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net-new gaps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C49829-36C0-91AD-5D7C-B60CED391628}"/>
              </a:ext>
            </a:extLst>
          </p:cNvPr>
          <p:cNvSpPr txBox="1"/>
          <p:nvPr/>
        </p:nvSpPr>
        <p:spPr>
          <a:xfrm>
            <a:off x="100119" y="69790"/>
            <a:ext cx="65102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HCC189: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Amputation Status, Lower Limb/Amputation Complications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57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gap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414714" y="3743369"/>
            <a:ext cx="1942279" cy="899820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43AB0FE-EEA9-4B9F-B035-1D4CEC1E964F}"/>
              </a:ext>
            </a:extLst>
          </p:cNvPr>
          <p:cNvSpPr/>
          <p:nvPr/>
        </p:nvSpPr>
        <p:spPr>
          <a:xfrm>
            <a:off x="4325248" y="1548002"/>
            <a:ext cx="4082699" cy="36431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606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1011D70-2573-BAE4-00C3-8BC56F708B2B}"/>
              </a:ext>
            </a:extLst>
          </p:cNvPr>
          <p:cNvGrpSpPr/>
          <p:nvPr/>
        </p:nvGrpSpPr>
        <p:grpSpPr>
          <a:xfrm>
            <a:off x="846798" y="536793"/>
            <a:ext cx="10540447" cy="5683033"/>
            <a:chOff x="537099" y="359939"/>
            <a:chExt cx="6347012" cy="38721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9B8A9C-22A8-4DD4-5ADA-F6F8D196290F}"/>
                </a:ext>
              </a:extLst>
            </p:cNvPr>
            <p:cNvSpPr/>
            <p:nvPr/>
          </p:nvSpPr>
          <p:spPr>
            <a:xfrm>
              <a:off x="537099" y="359939"/>
              <a:ext cx="6347012" cy="387219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pPr algn="ctr"/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47B4E7-3FA0-D19B-7DCA-B70A17CAD51B}"/>
                </a:ext>
              </a:extLst>
            </p:cNvPr>
            <p:cNvSpPr txBox="1"/>
            <p:nvPr/>
          </p:nvSpPr>
          <p:spPr>
            <a:xfrm>
              <a:off x="2226472" y="479351"/>
              <a:ext cx="2968266" cy="3145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HCC 189 Initial Population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27C4559-2EF9-B96E-2440-6236C74D58A6}"/>
              </a:ext>
            </a:extLst>
          </p:cNvPr>
          <p:cNvSpPr/>
          <p:nvPr/>
        </p:nvSpPr>
        <p:spPr>
          <a:xfrm>
            <a:off x="1187671" y="1539854"/>
            <a:ext cx="9858701" cy="4359613"/>
          </a:xfrm>
          <a:custGeom>
            <a:avLst/>
            <a:gdLst>
              <a:gd name="connsiteX0" fmla="*/ 5464350 w 7394026"/>
              <a:gd name="connsiteY0" fmla="*/ 1136885 h 3269710"/>
              <a:gd name="connsiteX1" fmla="*/ 3888175 w 7394026"/>
              <a:gd name="connsiteY1" fmla="*/ 1852642 h 3269710"/>
              <a:gd name="connsiteX2" fmla="*/ 5464350 w 7394026"/>
              <a:gd name="connsiteY2" fmla="*/ 2568399 h 3269710"/>
              <a:gd name="connsiteX3" fmla="*/ 7040525 w 7394026"/>
              <a:gd name="connsiteY3" fmla="*/ 1852642 h 3269710"/>
              <a:gd name="connsiteX4" fmla="*/ 5464350 w 7394026"/>
              <a:gd name="connsiteY4" fmla="*/ 1136885 h 3269710"/>
              <a:gd name="connsiteX5" fmla="*/ 3697013 w 7394026"/>
              <a:gd name="connsiteY5" fmla="*/ 0 h 3269710"/>
              <a:gd name="connsiteX6" fmla="*/ 7394026 w 7394026"/>
              <a:gd name="connsiteY6" fmla="*/ 1634855 h 3269710"/>
              <a:gd name="connsiteX7" fmla="*/ 3697013 w 7394026"/>
              <a:gd name="connsiteY7" fmla="*/ 3269710 h 3269710"/>
              <a:gd name="connsiteX8" fmla="*/ 0 w 7394026"/>
              <a:gd name="connsiteY8" fmla="*/ 1634855 h 3269710"/>
              <a:gd name="connsiteX9" fmla="*/ 3697013 w 7394026"/>
              <a:gd name="connsiteY9" fmla="*/ 0 h 326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94026" h="3269710">
                <a:moveTo>
                  <a:pt x="5464350" y="1136885"/>
                </a:moveTo>
                <a:cubicBezTo>
                  <a:pt x="4593853" y="1136885"/>
                  <a:pt x="3888175" y="1457340"/>
                  <a:pt x="3888175" y="1852642"/>
                </a:cubicBezTo>
                <a:cubicBezTo>
                  <a:pt x="3888175" y="2247944"/>
                  <a:pt x="4593853" y="2568399"/>
                  <a:pt x="5464350" y="2568399"/>
                </a:cubicBezTo>
                <a:cubicBezTo>
                  <a:pt x="6334847" y="2568399"/>
                  <a:pt x="7040525" y="2247944"/>
                  <a:pt x="7040525" y="1852642"/>
                </a:cubicBezTo>
                <a:cubicBezTo>
                  <a:pt x="7040525" y="1457340"/>
                  <a:pt x="6334847" y="1136885"/>
                  <a:pt x="5464350" y="1136885"/>
                </a:cubicBezTo>
                <a:close/>
                <a:moveTo>
                  <a:pt x="3697013" y="0"/>
                </a:moveTo>
                <a:cubicBezTo>
                  <a:pt x="5738817" y="0"/>
                  <a:pt x="7394026" y="731950"/>
                  <a:pt x="7394026" y="1634855"/>
                </a:cubicBezTo>
                <a:cubicBezTo>
                  <a:pt x="7394026" y="2537760"/>
                  <a:pt x="5738817" y="3269710"/>
                  <a:pt x="3697013" y="3269710"/>
                </a:cubicBezTo>
                <a:cubicBezTo>
                  <a:pt x="1655209" y="3269710"/>
                  <a:pt x="0" y="2537760"/>
                  <a:pt x="0" y="1634855"/>
                </a:cubicBezTo>
                <a:cubicBezTo>
                  <a:pt x="0" y="731950"/>
                  <a:pt x="1655209" y="0"/>
                  <a:pt x="3697013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E30804-09B0-DBBC-B09D-CE2778BAE393}"/>
              </a:ext>
            </a:extLst>
          </p:cNvPr>
          <p:cNvSpPr txBox="1"/>
          <p:nvPr/>
        </p:nvSpPr>
        <p:spPr>
          <a:xfrm>
            <a:off x="3651859" y="1886564"/>
            <a:ext cx="49303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HCC 189 Denominator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BDC70-383A-EE34-A980-475DF01E8577}"/>
              </a:ext>
            </a:extLst>
          </p:cNvPr>
          <p:cNvSpPr txBox="1"/>
          <p:nvPr/>
        </p:nvSpPr>
        <p:spPr>
          <a:xfrm>
            <a:off x="1826449" y="2442350"/>
            <a:ext cx="85811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Open/Closed historic and suspected gaps, and Closed net-new gaps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41CD94-6D1C-D53A-9E15-4D555FB349EA}"/>
              </a:ext>
            </a:extLst>
          </p:cNvPr>
          <p:cNvSpPr/>
          <p:nvPr/>
        </p:nvSpPr>
        <p:spPr>
          <a:xfrm>
            <a:off x="1623864" y="3063503"/>
            <a:ext cx="4203133" cy="190868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24BB70-85D1-2C8E-EC63-108C86CE44CF}"/>
              </a:ext>
            </a:extLst>
          </p:cNvPr>
          <p:cNvSpPr txBox="1"/>
          <p:nvPr/>
        </p:nvSpPr>
        <p:spPr>
          <a:xfrm>
            <a:off x="2125964" y="3375597"/>
            <a:ext cx="3198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HCC 189 Numerator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31A21E-4701-95E6-ED63-09F3D012BEE7}"/>
              </a:ext>
            </a:extLst>
          </p:cNvPr>
          <p:cNvSpPr txBox="1"/>
          <p:nvPr/>
        </p:nvSpPr>
        <p:spPr>
          <a:xfrm>
            <a:off x="6543387" y="4050027"/>
            <a:ext cx="40247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Congenital absences of fingers and toes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05C947-DBBB-B8DA-5D87-06B818C8670D}"/>
              </a:ext>
            </a:extLst>
          </p:cNvPr>
          <p:cNvSpPr txBox="1"/>
          <p:nvPr/>
        </p:nvSpPr>
        <p:spPr>
          <a:xfrm>
            <a:off x="6461096" y="3593193"/>
            <a:ext cx="40247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Denominator Exclusions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52F606-A542-B5C3-1A33-2B8B4ACD87C9}"/>
              </a:ext>
            </a:extLst>
          </p:cNvPr>
          <p:cNvSpPr txBox="1"/>
          <p:nvPr/>
        </p:nvSpPr>
        <p:spPr>
          <a:xfrm>
            <a:off x="1639955" y="3824630"/>
            <a:ext cx="40247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Acquired absences of fingers and toes: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Closed historic, suspected, and net-new gaps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C49829-36C0-91AD-5D7C-B60CED391628}"/>
              </a:ext>
            </a:extLst>
          </p:cNvPr>
          <p:cNvSpPr txBox="1"/>
          <p:nvPr/>
        </p:nvSpPr>
        <p:spPr>
          <a:xfrm>
            <a:off x="100119" y="69790"/>
            <a:ext cx="65102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HCC189: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Amputation Status, Lower Limb/Amputation Complications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501836-F5D4-F00E-AA2E-D021D46ED0CB}"/>
              </a:ext>
            </a:extLst>
          </p:cNvPr>
          <p:cNvSpPr txBox="1"/>
          <p:nvPr/>
        </p:nvSpPr>
        <p:spPr>
          <a:xfrm>
            <a:off x="3312028" y="1151193"/>
            <a:ext cx="55679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Enrolled Medicare Advantage members</a:t>
            </a:r>
          </a:p>
        </p:txBody>
      </p:sp>
    </p:spTree>
    <p:extLst>
      <p:ext uri="{BB962C8B-B14F-4D97-AF65-F5344CB8AC3E}">
        <p14:creationId xmlns:p14="http://schemas.microsoft.com/office/powerpoint/2010/main" val="1127410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64F5-F9F1-43C0-A746-25B3F07B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versions of figures – not used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E268B-CF95-4E65-B1EF-7AF43BDA13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73F79-2D3A-494D-B6F2-9975501DB2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4284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Balloted: Figure 1-3 (Home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32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1368638" y="3121037"/>
            <a:ext cx="216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Client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(example Provider)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076248" y="3100638"/>
            <a:ext cx="2115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Server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(example Payer)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1851892"/>
            <a:ext cx="4572963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8367" y="1693366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$report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80094" y="4665336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</p:spTree>
    <p:extLst>
      <p:ext uri="{BB962C8B-B14F-4D97-AF65-F5344CB8AC3E}">
        <p14:creationId xmlns:p14="http://schemas.microsoft.com/office/powerpoint/2010/main" val="841643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Guidance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33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3355" y="3080690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8282875" y="3157505"/>
            <a:ext cx="1259821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Client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(example Provider)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1831532" y="3442508"/>
            <a:ext cx="2115679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Server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(example Payer)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flipH="1">
            <a:off x="3931920" y="2326640"/>
            <a:ext cx="3911600" cy="42672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flipV="1">
            <a:off x="4013200" y="4104640"/>
            <a:ext cx="3870960" cy="49784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998720" y="2225040"/>
            <a:ext cx="1778000" cy="33528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$report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5029200" y="4297680"/>
            <a:ext cx="1778000" cy="3962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Risk Adjustment Care Gap Reports</a:t>
            </a:r>
          </a:p>
        </p:txBody>
      </p:sp>
    </p:spTree>
    <p:extLst>
      <p:ext uri="{BB962C8B-B14F-4D97-AF65-F5344CB8AC3E}">
        <p14:creationId xmlns:p14="http://schemas.microsoft.com/office/powerpoint/2010/main" val="2117979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B762-5734-44CA-BA78-76FD9801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Risk Adjustment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F18B0-D93F-44AA-9787-691A06C0D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© 2019 Health Level Seven ® International. Licensed under Creative Commons Attribution 4.0 International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HL7, Health Level Seven, FHIR and the FHIR flame logo are registered trademarks of Health Level Seven International. Reg. U.S. TM Office.</a:t>
            </a:r>
            <a:endParaRPr lang="en-US" b="1" dirty="0"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6C7B4-DF79-45E4-A016-77A29D38B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6CACE926-AEF5-4BFE-8BD7-24414108CB7B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en-US" dirty="0">
              <a:solidFill>
                <a:prstClr val="black"/>
              </a:solidFill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1C2CDA-CE72-488D-93B7-E84324163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560" y="1359990"/>
            <a:ext cx="7260859" cy="483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80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240" y="0"/>
            <a:ext cx="10515600" cy="132556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716" y="893213"/>
            <a:ext cx="11185124" cy="55996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66458" y="2107143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Patient*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Mary Jones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03231958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9147278" y="3738880"/>
            <a:ext cx="1896642" cy="752365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E66.01  Morbid obesity 06012020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4605415" y="2164715"/>
            <a:ext cx="1864311" cy="4023360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Coding Gap Report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9140579" y="2756651"/>
            <a:ext cx="187286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algn="ctr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Z89.511 </a:t>
            </a:r>
            <a:r>
              <a:rPr lang="en-US" sz="1100" dirty="0"/>
              <a:t>Acquired absence of right leg below knee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20210401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59" idx="3"/>
            <a:endCxn id="28" idx="1"/>
          </p:cNvCxnSpPr>
          <p:nvPr/>
        </p:nvCxnSpPr>
        <p:spPr>
          <a:xfrm flipV="1">
            <a:off x="6492240" y="3145081"/>
            <a:ext cx="2648339" cy="29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2430769" y="2505104"/>
            <a:ext cx="2161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627359" y="5340004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*US Core Patient is also pointed to by all  RA Measure Reports, US Core Procedure,  US Core  Lab Observations, US Core Condition, etc.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6D4DD73-45E1-43F9-ADDC-8A6DA302101C}"/>
              </a:ext>
            </a:extLst>
          </p:cNvPr>
          <p:cNvSpPr/>
          <p:nvPr/>
        </p:nvSpPr>
        <p:spPr>
          <a:xfrm>
            <a:off x="4570202" y="1005840"/>
            <a:ext cx="1934738" cy="75557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 HCC v24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879AAF-6430-4FAA-9C17-0821D2F4F1D5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V="1">
            <a:off x="5537571" y="1761410"/>
            <a:ext cx="0" cy="40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27D146-23E1-4682-8A4A-54C5926B687F}"/>
              </a:ext>
            </a:extLst>
          </p:cNvPr>
          <p:cNvSpPr txBox="1"/>
          <p:nvPr/>
        </p:nvSpPr>
        <p:spPr>
          <a:xfrm>
            <a:off x="5230815" y="1881304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3785A16-DD10-419D-9D42-DB4D56208B37}"/>
              </a:ext>
            </a:extLst>
          </p:cNvPr>
          <p:cNvSpPr/>
          <p:nvPr/>
        </p:nvSpPr>
        <p:spPr>
          <a:xfrm>
            <a:off x="545200" y="3736217"/>
            <a:ext cx="1864310" cy="94055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04012021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9F96D85-F524-4D73-94B2-0434F1DF9812}"/>
              </a:ext>
            </a:extLst>
          </p:cNvPr>
          <p:cNvSpPr/>
          <p:nvPr/>
        </p:nvSpPr>
        <p:spPr>
          <a:xfrm>
            <a:off x="9148180" y="4573342"/>
            <a:ext cx="189574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Hemoglobin A1C of 9.4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20201215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70785-72DF-4B04-B087-9C4D80B1FCF5}"/>
              </a:ext>
            </a:extLst>
          </p:cNvPr>
          <p:cNvCxnSpPr>
            <a:cxnSpLocks/>
            <a:stCxn id="56" idx="1"/>
            <a:endCxn id="66" idx="3"/>
          </p:cNvCxnSpPr>
          <p:nvPr/>
        </p:nvCxnSpPr>
        <p:spPr>
          <a:xfrm flipH="1">
            <a:off x="6471920" y="5031945"/>
            <a:ext cx="2676260" cy="6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3DA6C3-C316-4DD9-92F3-8C0C8B4E40FD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 flipV="1">
            <a:off x="6471920" y="4115063"/>
            <a:ext cx="2675358" cy="46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EBEC07C-D02C-4F92-A128-D6F909ECB4F8}"/>
              </a:ext>
            </a:extLst>
          </p:cNvPr>
          <p:cNvSpPr txBox="1"/>
          <p:nvPr/>
        </p:nvSpPr>
        <p:spPr>
          <a:xfrm>
            <a:off x="6879248" y="4176525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group[2].extension-historicDiagnosis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E1F6-0794-42D9-B4A6-C18B5F782A67}"/>
              </a:ext>
            </a:extLst>
          </p:cNvPr>
          <p:cNvSpPr txBox="1"/>
          <p:nvPr/>
        </p:nvSpPr>
        <p:spPr>
          <a:xfrm>
            <a:off x="6810668" y="3119885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ECAD1-D1E9-4CC8-B592-FACF50CFEFE7}"/>
              </a:ext>
            </a:extLst>
          </p:cNvPr>
          <p:cNvSpPr/>
          <p:nvPr/>
        </p:nvSpPr>
        <p:spPr>
          <a:xfrm>
            <a:off x="4592320" y="4064000"/>
            <a:ext cx="1879600" cy="1026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.Group[2]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019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Morbid obesity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Historic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Non-confirmed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32A2D2D-F2A6-4027-97CC-385DE4F856FF}"/>
              </a:ext>
            </a:extLst>
          </p:cNvPr>
          <p:cNvSpPr/>
          <p:nvPr/>
        </p:nvSpPr>
        <p:spPr>
          <a:xfrm>
            <a:off x="4602480" y="2915920"/>
            <a:ext cx="1889760" cy="104647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dirty="0">
                <a:solidFill>
                  <a:prstClr val="white"/>
                </a:solidFill>
              </a:rPr>
              <a:t>.</a:t>
            </a:r>
            <a:r>
              <a:rPr lang="en-US" sz="1400" b="1" dirty="0">
                <a:solidFill>
                  <a:prstClr val="white"/>
                </a:solidFill>
              </a:rPr>
              <a:t>Group[1]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189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Amputation Status, Lower Limb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Historic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confirmed</a:t>
            </a:r>
            <a:endParaRPr lang="en-US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DC95344-58A8-4B2F-92B9-FE86AA56FB88}"/>
              </a:ext>
            </a:extLst>
          </p:cNvPr>
          <p:cNvSpPr/>
          <p:nvPr/>
        </p:nvSpPr>
        <p:spPr>
          <a:xfrm>
            <a:off x="4592320" y="5171440"/>
            <a:ext cx="1879600" cy="10363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.Group[3]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022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Diabetes with no complications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Suspected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Non-confirmed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75596BB8-5D46-4F4F-988C-EC62F488C8FD}"/>
              </a:ext>
            </a:extLst>
          </p:cNvPr>
          <p:cNvSpPr/>
          <p:nvPr/>
        </p:nvSpPr>
        <p:spPr>
          <a:xfrm>
            <a:off x="9138020" y="5585829"/>
            <a:ext cx="189574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Urine glucose 3+ 20201215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43B15D5-F49A-42AE-91FF-550F7FA57FBC}"/>
              </a:ext>
            </a:extLst>
          </p:cNvPr>
          <p:cNvCxnSpPr>
            <a:cxnSpLocks/>
            <a:stCxn id="93" idx="1"/>
            <a:endCxn id="66" idx="3"/>
          </p:cNvCxnSpPr>
          <p:nvPr/>
        </p:nvCxnSpPr>
        <p:spPr>
          <a:xfrm flipH="1" flipV="1">
            <a:off x="6471920" y="5689600"/>
            <a:ext cx="2666100" cy="35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FAB9936-E302-461B-A255-E0C9D8B7B9A5}"/>
              </a:ext>
            </a:extLst>
          </p:cNvPr>
          <p:cNvSpPr txBox="1"/>
          <p:nvPr/>
        </p:nvSpPr>
        <p:spPr>
          <a:xfrm>
            <a:off x="7168723" y="5571496"/>
            <a:ext cx="16095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evaluateResources.extension-groupReference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32DF6E0-BF18-4A7C-82A2-59ED6A28065E}"/>
              </a:ext>
            </a:extLst>
          </p:cNvPr>
          <p:cNvCxnSpPr>
            <a:cxnSpLocks/>
            <a:stCxn id="54" idx="3"/>
            <a:endCxn id="59" idx="1"/>
          </p:cNvCxnSpPr>
          <p:nvPr/>
        </p:nvCxnSpPr>
        <p:spPr>
          <a:xfrm flipV="1">
            <a:off x="2409510" y="3439160"/>
            <a:ext cx="2192970" cy="76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37388B6-58AA-49B3-8EA4-07613683DFD9}"/>
              </a:ext>
            </a:extLst>
          </p:cNvPr>
          <p:cNvCxnSpPr>
            <a:cxnSpLocks/>
            <a:stCxn id="54" idx="3"/>
            <a:endCxn id="20" idx="1"/>
          </p:cNvCxnSpPr>
          <p:nvPr/>
        </p:nvCxnSpPr>
        <p:spPr>
          <a:xfrm>
            <a:off x="2409510" y="4206496"/>
            <a:ext cx="2182810" cy="37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FDC41DC-8311-4210-AD3B-CC2259810370}"/>
              </a:ext>
            </a:extLst>
          </p:cNvPr>
          <p:cNvCxnSpPr>
            <a:cxnSpLocks/>
            <a:stCxn id="54" idx="3"/>
            <a:endCxn id="66" idx="1"/>
          </p:cNvCxnSpPr>
          <p:nvPr/>
        </p:nvCxnSpPr>
        <p:spPr>
          <a:xfrm>
            <a:off x="2409510" y="4206496"/>
            <a:ext cx="2182810" cy="148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8E79B077-5332-4A0F-8709-3C70FEE650F5}"/>
              </a:ext>
            </a:extLst>
          </p:cNvPr>
          <p:cNvSpPr txBox="1"/>
          <p:nvPr/>
        </p:nvSpPr>
        <p:spPr>
          <a:xfrm>
            <a:off x="2820243" y="3966216"/>
            <a:ext cx="1233597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extension-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groupReference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7F9A1-8F24-4136-BF9D-69A2F98F5CB6}"/>
              </a:ext>
            </a:extLst>
          </p:cNvPr>
          <p:cNvSpPr txBox="1"/>
          <p:nvPr/>
        </p:nvSpPr>
        <p:spPr>
          <a:xfrm>
            <a:off x="7168723" y="5022856"/>
            <a:ext cx="15993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evaluateResources.extension-groupReference</a:t>
            </a:r>
          </a:p>
        </p:txBody>
      </p:sp>
      <p:sp>
        <p:nvSpPr>
          <p:cNvPr id="143" name="Flowchart: Process 142">
            <a:extLst>
              <a:ext uri="{FF2B5EF4-FFF2-40B4-BE49-F238E27FC236}">
                <a16:creationId xmlns:a16="http://schemas.microsoft.com/office/drawing/2014/main" id="{29000138-1CAD-4B68-A6E3-89DA357089FE}"/>
              </a:ext>
            </a:extLst>
          </p:cNvPr>
          <p:cNvSpPr/>
          <p:nvPr/>
        </p:nvSpPr>
        <p:spPr>
          <a:xfrm>
            <a:off x="9171059" y="1110731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F3117ED-38ED-44E6-ADB0-45CC71252C9C}"/>
              </a:ext>
            </a:extLst>
          </p:cNvPr>
          <p:cNvCxnSpPr>
            <a:cxnSpLocks/>
            <a:endCxn id="143" idx="1"/>
          </p:cNvCxnSpPr>
          <p:nvPr/>
        </p:nvCxnSpPr>
        <p:spPr>
          <a:xfrm flipV="1">
            <a:off x="6482080" y="1499161"/>
            <a:ext cx="2688979" cy="92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0BF47F0-FCE4-470D-AA0E-6BCE75A132CF}"/>
              </a:ext>
            </a:extLst>
          </p:cNvPr>
          <p:cNvSpPr txBox="1"/>
          <p:nvPr/>
        </p:nvSpPr>
        <p:spPr>
          <a:xfrm>
            <a:off x="3131143" y="2370635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3300274-2349-48D8-AC96-7401EAAF9C70}"/>
              </a:ext>
            </a:extLst>
          </p:cNvPr>
          <p:cNvSpPr txBox="1"/>
          <p:nvPr/>
        </p:nvSpPr>
        <p:spPr>
          <a:xfrm>
            <a:off x="7306903" y="1893115"/>
            <a:ext cx="67885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</a:p>
        </p:txBody>
      </p:sp>
    </p:spTree>
    <p:extLst>
      <p:ext uri="{BB962C8B-B14F-4D97-AF65-F5344CB8AC3E}">
        <p14:creationId xmlns:p14="http://schemas.microsoft.com/office/powerpoint/2010/main" val="22859075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6D41-3B9C-4F88-A537-A19E6C98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E07C0-1CDE-4921-A586-97651085D9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7E021-938E-4D23-BC9C-3A3D1C5F61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1422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Three Stages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79" y="1820755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37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68555" y="3335372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90" y="3199669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0777" y="3116859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5420" y="3960307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4027" y="4196128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2331045" y="2939742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144934" y="2270366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8651" y="2689726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19"/>
            <a:ext cx="5505054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6099" y="3960515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812313" y="2504891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4144931" y="2875167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8188568" y="2730442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668069" y="4683517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4031373" y="3464300"/>
            <a:ext cx="6486031" cy="1751136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5FE628-F34E-4CBF-984C-9EEE9B1BF69D}"/>
              </a:ext>
            </a:extLst>
          </p:cNvPr>
          <p:cNvSpPr/>
          <p:nvPr/>
        </p:nvSpPr>
        <p:spPr>
          <a:xfrm>
            <a:off x="6633194" y="2284332"/>
            <a:ext cx="3882599" cy="1179968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8343F4-F539-43E1-9E62-72D49257EC88}"/>
              </a:ext>
            </a:extLst>
          </p:cNvPr>
          <p:cNvSpPr/>
          <p:nvPr/>
        </p:nvSpPr>
        <p:spPr>
          <a:xfrm>
            <a:off x="6435574" y="6277377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</p:spTree>
    <p:extLst>
      <p:ext uri="{BB962C8B-B14F-4D97-AF65-F5344CB8AC3E}">
        <p14:creationId xmlns:p14="http://schemas.microsoft.com/office/powerpoint/2010/main" val="5237689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38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</p:spTree>
    <p:extLst>
      <p:ext uri="{BB962C8B-B14F-4D97-AF65-F5344CB8AC3E}">
        <p14:creationId xmlns:p14="http://schemas.microsoft.com/office/powerpoint/2010/main" val="242770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613D0C-21FF-445C-8A61-522FC6EF28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B4913-2A0A-4D07-9844-3EA1D67CFB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39</a:t>
            </a:fld>
            <a:endParaRPr lang="en-US" alt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C516E0B-A1CD-4A5B-9084-C21C57F69DB1}"/>
              </a:ext>
            </a:extLst>
          </p:cNvPr>
          <p:cNvSpPr/>
          <p:nvPr/>
        </p:nvSpPr>
        <p:spPr>
          <a:xfrm>
            <a:off x="3887508" y="459890"/>
            <a:ext cx="1934738" cy="755570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CMS-HCC </a:t>
            </a: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V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2888FE2A-B8B8-4B30-85ED-07CE10E8BEAC}"/>
              </a:ext>
            </a:extLst>
          </p:cNvPr>
          <p:cNvSpPr/>
          <p:nvPr/>
        </p:nvSpPr>
        <p:spPr>
          <a:xfrm>
            <a:off x="792540" y="459890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Coding Gap Report Bundle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538187D-1CBA-4D3E-B9CF-FB1141184837}"/>
              </a:ext>
            </a:extLst>
          </p:cNvPr>
          <p:cNvSpPr/>
          <p:nvPr/>
        </p:nvSpPr>
        <p:spPr>
          <a:xfrm>
            <a:off x="3887508" y="1722136"/>
            <a:ext cx="1934738" cy="3459464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Coding Gap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9F4E04-B597-4594-8DDB-B9B1793B946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2727278" y="837675"/>
            <a:ext cx="2127599" cy="8844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B4802E-C369-4600-9790-CE55B28A9C51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4854877" y="1215460"/>
            <a:ext cx="0" cy="5066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9336AF-67D3-43CA-B96A-647BEFDE54B0}"/>
              </a:ext>
            </a:extLst>
          </p:cNvPr>
          <p:cNvSpPr txBox="1"/>
          <p:nvPr/>
        </p:nvSpPr>
        <p:spPr>
          <a:xfrm>
            <a:off x="4574102" y="1347024"/>
            <a:ext cx="69664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33ED533-7AF9-403A-9F59-25CBA5A9CE93}"/>
              </a:ext>
            </a:extLst>
          </p:cNvPr>
          <p:cNvSpPr/>
          <p:nvPr/>
        </p:nvSpPr>
        <p:spPr>
          <a:xfrm>
            <a:off x="792540" y="3074083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Eve Everywoman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01/16/1975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B34E6C-DFD9-49DE-86F3-25C6C9784F38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2727278" y="3451868"/>
            <a:ext cx="1160230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8AF1D7-3B7B-47E7-BCED-3017253BDA1C}"/>
              </a:ext>
            </a:extLst>
          </p:cNvPr>
          <p:cNvSpPr txBox="1"/>
          <p:nvPr/>
        </p:nvSpPr>
        <p:spPr>
          <a:xfrm>
            <a:off x="2976661" y="3292189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5DE82B70-5B74-4336-B855-7942DFA7CFBB}"/>
              </a:ext>
            </a:extLst>
          </p:cNvPr>
          <p:cNvSpPr/>
          <p:nvPr/>
        </p:nvSpPr>
        <p:spPr>
          <a:xfrm>
            <a:off x="792540" y="4340444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6BA75C-9C8C-4C6D-A479-80DF40E9BB48}"/>
              </a:ext>
            </a:extLst>
          </p:cNvPr>
          <p:cNvSpPr/>
          <p:nvPr/>
        </p:nvSpPr>
        <p:spPr>
          <a:xfrm>
            <a:off x="3909997" y="2255444"/>
            <a:ext cx="1889760" cy="9316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group[1]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18 Diabetes with Chronic Complications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</a:t>
            </a: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A15C61-E722-47F4-8036-17245CCEB335}"/>
              </a:ext>
            </a:extLst>
          </p:cNvPr>
          <p:cNvSpPr/>
          <p:nvPr/>
        </p:nvSpPr>
        <p:spPr>
          <a:xfrm>
            <a:off x="3914517" y="4078654"/>
            <a:ext cx="1889760" cy="10564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group[2]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111 Chronic Obstructive Pulmonary Disease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08AB26-B7CC-405A-A29B-9510E10A1866}"/>
              </a:ext>
            </a:extLst>
          </p:cNvPr>
          <p:cNvSpPr/>
          <p:nvPr/>
        </p:nvSpPr>
        <p:spPr>
          <a:xfrm>
            <a:off x="3906929" y="3247031"/>
            <a:ext cx="1889760" cy="7553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group[4]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22 Morbid Obesity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suspected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43898F04-C4F3-44B2-9DA3-DD349768ADB5}"/>
              </a:ext>
            </a:extLst>
          </p:cNvPr>
          <p:cNvSpPr/>
          <p:nvPr/>
        </p:nvSpPr>
        <p:spPr>
          <a:xfrm>
            <a:off x="7489786" y="236744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E08.29 Diabetes mellitus due to underlying condition with other diabetic kidney complication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397CBB5-489F-4C61-B0CC-8BB8BD1B2D3C}"/>
              </a:ext>
            </a:extLst>
          </p:cNvPr>
          <p:cNvSpPr/>
          <p:nvPr/>
        </p:nvSpPr>
        <p:spPr>
          <a:xfrm>
            <a:off x="7514436" y="422496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J45.31 Mild persistent asthma with (acute) exacerbation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29AC9E13-A3B2-44B1-855E-6477F1B82D73}"/>
              </a:ext>
            </a:extLst>
          </p:cNvPr>
          <p:cNvSpPr/>
          <p:nvPr/>
        </p:nvSpPr>
        <p:spPr>
          <a:xfrm>
            <a:off x="7504288" y="3266178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lvl="0" algn="ctr"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Z68.42 Body mass index (BMI) 45.0-49.9, adult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511CF435-6659-4E5A-8316-25057B7C12B6}"/>
              </a:ext>
            </a:extLst>
          </p:cNvPr>
          <p:cNvSpPr/>
          <p:nvPr/>
        </p:nvSpPr>
        <p:spPr>
          <a:xfrm>
            <a:off x="7482167" y="1420886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01/31/2021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2D712595-0112-40A5-8927-588F1C4E89BC}"/>
              </a:ext>
            </a:extLst>
          </p:cNvPr>
          <p:cNvSpPr/>
          <p:nvPr/>
        </p:nvSpPr>
        <p:spPr>
          <a:xfrm>
            <a:off x="7514436" y="518160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09/26/2021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C70E6E-2F47-4D51-8678-B99216131D78}"/>
              </a:ext>
            </a:extLst>
          </p:cNvPr>
          <p:cNvCxnSpPr>
            <a:cxnSpLocks/>
            <a:stCxn id="28" idx="3"/>
            <a:endCxn id="50" idx="1"/>
          </p:cNvCxnSpPr>
          <p:nvPr/>
        </p:nvCxnSpPr>
        <p:spPr>
          <a:xfrm>
            <a:off x="5799757" y="2721279"/>
            <a:ext cx="1690029" cy="23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876D8A6-4F0A-447B-AC4E-61933C93FEE4}"/>
              </a:ext>
            </a:extLst>
          </p:cNvPr>
          <p:cNvCxnSpPr>
            <a:cxnSpLocks/>
            <a:stCxn id="32" idx="3"/>
            <a:endCxn id="51" idx="1"/>
          </p:cNvCxnSpPr>
          <p:nvPr/>
        </p:nvCxnSpPr>
        <p:spPr>
          <a:xfrm flipV="1">
            <a:off x="5804277" y="4602745"/>
            <a:ext cx="1710159" cy="41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D2EBC4-9411-4817-A86A-3F78AB2B534E}"/>
              </a:ext>
            </a:extLst>
          </p:cNvPr>
          <p:cNvCxnSpPr>
            <a:cxnSpLocks/>
            <a:stCxn id="35" idx="3"/>
            <a:endCxn id="55" idx="1"/>
          </p:cNvCxnSpPr>
          <p:nvPr/>
        </p:nvCxnSpPr>
        <p:spPr>
          <a:xfrm>
            <a:off x="5796689" y="3624722"/>
            <a:ext cx="1707599" cy="192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712497F-FF6A-458E-92DD-01F72C350E7B}"/>
              </a:ext>
            </a:extLst>
          </p:cNvPr>
          <p:cNvSpPr txBox="1"/>
          <p:nvPr/>
        </p:nvSpPr>
        <p:spPr>
          <a:xfrm>
            <a:off x="6054497" y="3510691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C807B2-EF1A-43C9-8B03-FDA2A3A65E64}"/>
              </a:ext>
            </a:extLst>
          </p:cNvPr>
          <p:cNvSpPr txBox="1"/>
          <p:nvPr/>
        </p:nvSpPr>
        <p:spPr>
          <a:xfrm>
            <a:off x="6084397" y="447963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54DEF4E-9D1A-48E0-B245-D8C08901FA27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5827187" y="1798671"/>
            <a:ext cx="1654980" cy="9226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420730E-079C-4158-8650-264C4A2C42DC}"/>
              </a:ext>
            </a:extLst>
          </p:cNvPr>
          <p:cNvSpPr txBox="1"/>
          <p:nvPr/>
        </p:nvSpPr>
        <p:spPr>
          <a:xfrm rot="19834726">
            <a:off x="6072534" y="2069610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06EB4D3-C864-4696-9DE9-5D27123A6680}"/>
              </a:ext>
            </a:extLst>
          </p:cNvPr>
          <p:cNvCxnSpPr>
            <a:cxnSpLocks/>
            <a:stCxn id="35" idx="3"/>
            <a:endCxn id="56" idx="1"/>
          </p:cNvCxnSpPr>
          <p:nvPr/>
        </p:nvCxnSpPr>
        <p:spPr>
          <a:xfrm flipV="1">
            <a:off x="5796689" y="1798671"/>
            <a:ext cx="1685478" cy="18260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7081640-A001-43D9-BD01-BBCA9A8AADF1}"/>
              </a:ext>
            </a:extLst>
          </p:cNvPr>
          <p:cNvSpPr txBox="1"/>
          <p:nvPr/>
        </p:nvSpPr>
        <p:spPr>
          <a:xfrm>
            <a:off x="6054497" y="262211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521FE98-80AD-48C7-A1CE-B36238BE7C76}"/>
              </a:ext>
            </a:extLst>
          </p:cNvPr>
          <p:cNvCxnSpPr>
            <a:cxnSpLocks/>
            <a:stCxn id="32" idx="3"/>
            <a:endCxn id="58" idx="1"/>
          </p:cNvCxnSpPr>
          <p:nvPr/>
        </p:nvCxnSpPr>
        <p:spPr>
          <a:xfrm>
            <a:off x="5804277" y="4606874"/>
            <a:ext cx="1710159" cy="9525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BE0BA0A-6327-43E5-AF27-F008F2D92186}"/>
              </a:ext>
            </a:extLst>
          </p:cNvPr>
          <p:cNvSpPr txBox="1"/>
          <p:nvPr/>
        </p:nvSpPr>
        <p:spPr>
          <a:xfrm rot="1725328">
            <a:off x="6089278" y="499419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13031F9-623E-4B92-AB8D-504A75028369}"/>
              </a:ext>
            </a:extLst>
          </p:cNvPr>
          <p:cNvCxnSpPr>
            <a:cxnSpLocks/>
            <a:stCxn id="6" idx="1"/>
            <a:endCxn id="16" idx="3"/>
          </p:cNvCxnSpPr>
          <p:nvPr/>
        </p:nvCxnSpPr>
        <p:spPr>
          <a:xfrm flipH="1">
            <a:off x="2665401" y="3451868"/>
            <a:ext cx="1222107" cy="12770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D6EBA97-FE36-4527-A824-39C4F2447318}"/>
              </a:ext>
            </a:extLst>
          </p:cNvPr>
          <p:cNvSpPr txBox="1"/>
          <p:nvPr/>
        </p:nvSpPr>
        <p:spPr>
          <a:xfrm>
            <a:off x="3058140" y="952576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AAD563-13F4-4BA3-B6D6-B95685BE5C19}"/>
              </a:ext>
            </a:extLst>
          </p:cNvPr>
          <p:cNvSpPr txBox="1"/>
          <p:nvPr/>
        </p:nvSpPr>
        <p:spPr>
          <a:xfrm>
            <a:off x="2986155" y="3999070"/>
            <a:ext cx="65258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7DB4D4F-0EAE-406D-8D42-7F23F83D1907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1759909" y="1215460"/>
            <a:ext cx="0" cy="18586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D388C81-A24F-42E4-86C7-975B661F035A}"/>
              </a:ext>
            </a:extLst>
          </p:cNvPr>
          <p:cNvSpPr txBox="1"/>
          <p:nvPr/>
        </p:nvSpPr>
        <p:spPr>
          <a:xfrm>
            <a:off x="1537076" y="1898550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305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during STU1 ballot reconciliations: Figure 1-4 (Home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2077759"/>
            <a:ext cx="4572963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5763" y="1919775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$ra.coding-gaps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75763" y="4421525"/>
            <a:ext cx="1775396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MeasureReport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E21F86-5DA6-4730-AA92-F7FA3288702E}"/>
              </a:ext>
            </a:extLst>
          </p:cNvPr>
          <p:cNvSpPr txBox="1"/>
          <p:nvPr/>
        </p:nvSpPr>
        <p:spPr>
          <a:xfrm>
            <a:off x="8278634" y="3259722"/>
            <a:ext cx="99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CC2181-33A6-4D4F-AB6D-E01BC2BF05EA}"/>
              </a:ext>
            </a:extLst>
          </p:cNvPr>
          <p:cNvSpPr txBox="1"/>
          <p:nvPr/>
        </p:nvSpPr>
        <p:spPr>
          <a:xfrm>
            <a:off x="2361601" y="3259722"/>
            <a:ext cx="1066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4439491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Three Stages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40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70096" y="2933700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3131" y="2797997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2318" y="271518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6961" y="355863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5568" y="3794456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2331045" y="2939742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045061" y="2666419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7628" y="2174459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20"/>
            <a:ext cx="5722000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7640" y="3558843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712440" y="2900944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4045058" y="3271220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8197640" y="2176155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442626" y="4702440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6524320" y="2178230"/>
            <a:ext cx="3987679" cy="2893542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987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New Figure: Lifecycle Phases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79" y="1820755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41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68555" y="3335372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90" y="3199669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0777" y="3116859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5420" y="3960307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4027" y="4196128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2331045" y="2939742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144934" y="2270366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8651" y="2689726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19"/>
            <a:ext cx="5505054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6099" y="3960515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812313" y="2504891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4144931" y="2875167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8188568" y="2730442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668069" y="4683517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4031373" y="3464300"/>
            <a:ext cx="6486031" cy="1751136"/>
          </a:xfrm>
          <a:prstGeom prst="rect">
            <a:avLst/>
          </a:prstGeom>
          <a:solidFill>
            <a:schemeClr val="accent4">
              <a:lumMod val="75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5FE628-F34E-4CBF-984C-9EEE9B1BF69D}"/>
              </a:ext>
            </a:extLst>
          </p:cNvPr>
          <p:cNvSpPr/>
          <p:nvPr/>
        </p:nvSpPr>
        <p:spPr>
          <a:xfrm>
            <a:off x="6633194" y="2284332"/>
            <a:ext cx="3882599" cy="1179968"/>
          </a:xfrm>
          <a:prstGeom prst="rect">
            <a:avLst/>
          </a:prstGeom>
          <a:solidFill>
            <a:schemeClr val="accent4">
              <a:lumMod val="75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8343F4-F539-43E1-9E62-72D49257EC88}"/>
              </a:ext>
            </a:extLst>
          </p:cNvPr>
          <p:cNvSpPr/>
          <p:nvPr/>
        </p:nvSpPr>
        <p:spPr>
          <a:xfrm>
            <a:off x="6435574" y="6277377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</p:spTree>
    <p:extLst>
      <p:ext uri="{BB962C8B-B14F-4D97-AF65-F5344CB8AC3E}">
        <p14:creationId xmlns:p14="http://schemas.microsoft.com/office/powerpoint/2010/main" val="23402079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New Figure: Lifecycle Phases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79" y="1820755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42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68555" y="3335372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90" y="3199669"/>
            <a:ext cx="659817" cy="9964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5420" y="3960307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4027" y="4196128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2331045" y="2939742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144934" y="2270366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8651" y="2689726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19"/>
            <a:ext cx="5505054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6099" y="3960515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812313" y="2504891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4144931" y="2875167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8188568" y="2730442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668069" y="4683517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4031373" y="3464300"/>
            <a:ext cx="6486031" cy="1751136"/>
          </a:xfrm>
          <a:prstGeom prst="rect">
            <a:avLst/>
          </a:prstGeom>
          <a:solidFill>
            <a:schemeClr val="accent4">
              <a:lumMod val="75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5FE628-F34E-4CBF-984C-9EEE9B1BF69D}"/>
              </a:ext>
            </a:extLst>
          </p:cNvPr>
          <p:cNvSpPr/>
          <p:nvPr/>
        </p:nvSpPr>
        <p:spPr>
          <a:xfrm>
            <a:off x="6515526" y="730508"/>
            <a:ext cx="3882599" cy="1179968"/>
          </a:xfrm>
          <a:prstGeom prst="rect">
            <a:avLst/>
          </a:prstGeom>
          <a:solidFill>
            <a:schemeClr val="accent4">
              <a:lumMod val="75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8343F4-F539-43E1-9E62-72D49257EC88}"/>
              </a:ext>
            </a:extLst>
          </p:cNvPr>
          <p:cNvSpPr/>
          <p:nvPr/>
        </p:nvSpPr>
        <p:spPr>
          <a:xfrm>
            <a:off x="6435574" y="6277377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</p:spTree>
    <p:extLst>
      <p:ext uri="{BB962C8B-B14F-4D97-AF65-F5344CB8AC3E}">
        <p14:creationId xmlns:p14="http://schemas.microsoft.com/office/powerpoint/2010/main" val="32782790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New Figure: Remediation Actors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79" y="1820755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43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68555" y="3335372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90" y="3199669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0777" y="3116859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5420" y="3960307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4027" y="4196128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8651" y="2689726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19"/>
            <a:ext cx="5505054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6099" y="3960515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7961654" y="2777987"/>
            <a:ext cx="11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223396" y="4712660"/>
            <a:ext cx="11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3724563" y="5313373"/>
            <a:ext cx="6486031" cy="1751136"/>
          </a:xfrm>
          <a:prstGeom prst="rect">
            <a:avLst/>
          </a:prstGeom>
          <a:solidFill>
            <a:schemeClr val="accent4">
              <a:lumMod val="20000"/>
              <a:lumOff val="8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5FE628-F34E-4CBF-984C-9EEE9B1BF69D}"/>
              </a:ext>
            </a:extLst>
          </p:cNvPr>
          <p:cNvSpPr/>
          <p:nvPr/>
        </p:nvSpPr>
        <p:spPr>
          <a:xfrm>
            <a:off x="2468102" y="1445637"/>
            <a:ext cx="3882599" cy="1179968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1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during STU2 ballot : Figure 2.2-1 (General Guidance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2077759"/>
            <a:ext cx="4572963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5763" y="1919775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MeasureReport Query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75763" y="4263993"/>
            <a:ext cx="1775396" cy="81568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Bundle(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searchset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from MeasureReport Query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E21F86-5DA6-4730-AA92-F7FA3288702E}"/>
              </a:ext>
            </a:extLst>
          </p:cNvPr>
          <p:cNvSpPr txBox="1"/>
          <p:nvPr/>
        </p:nvSpPr>
        <p:spPr>
          <a:xfrm>
            <a:off x="8278634" y="3259722"/>
            <a:ext cx="99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CC2181-33A6-4D4F-AB6D-E01BC2BF05EA}"/>
              </a:ext>
            </a:extLst>
          </p:cNvPr>
          <p:cNvSpPr txBox="1"/>
          <p:nvPr/>
        </p:nvSpPr>
        <p:spPr>
          <a:xfrm>
            <a:off x="2361601" y="3259722"/>
            <a:ext cx="1066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341095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Figure 1-3 created during ballot reconciliations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C42DAA-9420-4457-A39A-66D03B33B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659" y="3907606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1659" y="4027147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2814623" y="4270849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4896000" y="2509720"/>
            <a:ext cx="2685567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MeasureReport 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7" idx="3"/>
            <a:endCxn id="7" idx="2"/>
          </p:cNvCxnSpPr>
          <p:nvPr/>
        </p:nvCxnSpPr>
        <p:spPr>
          <a:xfrm flipH="1">
            <a:off x="4288721" y="4477058"/>
            <a:ext cx="407062" cy="449910"/>
          </a:xfrm>
          <a:prstGeom prst="bentConnector4">
            <a:avLst>
              <a:gd name="adj1" fmla="val -539281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024416" y="4220102"/>
            <a:ext cx="1516158" cy="44004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$ra.coding-gaps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00B46D-66EA-4D14-8A97-D163F0C1DD9E}"/>
              </a:ext>
            </a:extLst>
          </p:cNvPr>
          <p:cNvSpPr txBox="1"/>
          <p:nvPr/>
        </p:nvSpPr>
        <p:spPr>
          <a:xfrm>
            <a:off x="8608929" y="4236558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7624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Figure 1-3 created during ballot reconciliations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C42DAA-9420-4457-A39A-66D03B33B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659" y="3907606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1659" y="4027147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2814623" y="4270849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4896000" y="2509720"/>
            <a:ext cx="2685567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Bundle (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searchset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from MeasureReport Query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7" idx="3"/>
            <a:endCxn id="7" idx="2"/>
          </p:cNvCxnSpPr>
          <p:nvPr/>
        </p:nvCxnSpPr>
        <p:spPr>
          <a:xfrm flipH="1">
            <a:off x="4288721" y="4477058"/>
            <a:ext cx="407062" cy="449910"/>
          </a:xfrm>
          <a:prstGeom prst="bentConnector4">
            <a:avLst>
              <a:gd name="adj1" fmla="val -539281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024416" y="4220102"/>
            <a:ext cx="1516158" cy="44004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MeasureReport Query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00B46D-66EA-4D14-8A97-D163F0C1DD9E}"/>
              </a:ext>
            </a:extLst>
          </p:cNvPr>
          <p:cNvSpPr txBox="1"/>
          <p:nvPr/>
        </p:nvSpPr>
        <p:spPr>
          <a:xfrm>
            <a:off x="8608929" y="4236558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87485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 for $</a:t>
            </a:r>
            <a:r>
              <a:rPr lang="en-US" dirty="0" err="1"/>
              <a:t>ra.resolve</a:t>
            </a:r>
            <a:r>
              <a:rPr lang="en-US" dirty="0"/>
              <a:t>-cc-gaps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9444" y="3990215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1764128" y="4182139"/>
            <a:ext cx="1876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5299671" y="2376094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Bundle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16" idx="1"/>
            <a:endCxn id="16" idx="2"/>
          </p:cNvCxnSpPr>
          <p:nvPr/>
        </p:nvCxnSpPr>
        <p:spPr>
          <a:xfrm rot="10800000" flipH="1" flipV="1">
            <a:off x="8082558" y="4345676"/>
            <a:ext cx="407062" cy="449910"/>
          </a:xfrm>
          <a:prstGeom prst="bentConnector4">
            <a:avLst>
              <a:gd name="adj1" fmla="val -312047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392376" y="4254503"/>
            <a:ext cx="2252468" cy="44004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$ra.resolve-coding-gaps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B715660-C00B-45BF-8CC9-91CA9CBF61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49627" y="3990215"/>
            <a:ext cx="659817" cy="8176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87E0B496-A8B0-4B73-A1C0-95D73B433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82558" y="3895765"/>
            <a:ext cx="814124" cy="89982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397A21A-6B89-4A4C-8AF4-A819DE9E3A77}"/>
              </a:ext>
            </a:extLst>
          </p:cNvPr>
          <p:cNvSpPr txBox="1"/>
          <p:nvPr/>
        </p:nvSpPr>
        <p:spPr>
          <a:xfrm>
            <a:off x="8902241" y="4182139"/>
            <a:ext cx="99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</p:spTree>
    <p:extLst>
      <p:ext uri="{BB962C8B-B14F-4D97-AF65-F5344CB8AC3E}">
        <p14:creationId xmlns:p14="http://schemas.microsoft.com/office/powerpoint/2010/main" val="165318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6395"/>
            <a:ext cx="10972800" cy="1043103"/>
          </a:xfrm>
        </p:spPr>
        <p:txBody>
          <a:bodyPr/>
          <a:lstStyle/>
          <a:p>
            <a:r>
              <a:rPr lang="en-US" dirty="0"/>
              <a:t>New Figure: Lifecycle Phases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9704" y="1804647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5728964" y="3942358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8987" y="1508089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87782" y="2956314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3709634" y="3742565"/>
            <a:ext cx="1633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425885" y="2516304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95399" y="2738238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1790686" y="3435611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1961590" y="2057261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3775479" y="1387885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 rot="5400000">
            <a:off x="6728817" y="2933730"/>
            <a:ext cx="2179656" cy="6535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1676230">
            <a:off x="3055304" y="3943276"/>
            <a:ext cx="2607331" cy="64973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6741793" y="2848830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946699" y="2779508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442858" y="1622410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3775476" y="1992686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7542825" y="3059668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4320825" y="4251660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315515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3854</TotalTime>
  <Words>2882</Words>
  <Application>Microsoft Office PowerPoint</Application>
  <PresentationFormat>Widescreen</PresentationFormat>
  <Paragraphs>696</Paragraphs>
  <Slides>43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Helvetica Neue</vt:lpstr>
      <vt:lpstr>Arial</vt:lpstr>
      <vt:lpstr>Calibri</vt:lpstr>
      <vt:lpstr>Calibri Light</vt:lpstr>
      <vt:lpstr>Office Theme</vt:lpstr>
      <vt:lpstr>1_Office Theme</vt:lpstr>
      <vt:lpstr>Risk Adjustment Images</vt:lpstr>
      <vt:lpstr>Source images for STU2</vt:lpstr>
      <vt:lpstr>Workflow for Medicare Advantage Population</vt:lpstr>
      <vt:lpstr>Updated during STU1 ballot reconciliations: Figure 1-4 (Home page)</vt:lpstr>
      <vt:lpstr>Updated during STU2 ballot : Figure 2.2-1 (General Guidance</vt:lpstr>
      <vt:lpstr>New Figure 1-3 created during ballot reconciliations</vt:lpstr>
      <vt:lpstr>New Figure 1-3 created during ballot reconciliations</vt:lpstr>
      <vt:lpstr>Actors for $ra.resolve-cc-gaps</vt:lpstr>
      <vt:lpstr>New Figure: Lifecycle Phases</vt:lpstr>
      <vt:lpstr>New Figure: Lifecycle Phases</vt:lpstr>
      <vt:lpstr>Report Annotation (report-annotation-overview.png)</vt:lpstr>
      <vt:lpstr>Three Stages Overview - Generation</vt:lpstr>
      <vt:lpstr>Three Stages Overview - Remediation</vt:lpstr>
      <vt:lpstr>Three Stages Overview - Resolution</vt:lpstr>
      <vt:lpstr>DRAFT</vt:lpstr>
      <vt:lpstr>Source images for STU1</vt:lpstr>
      <vt:lpstr>PowerPoint Presentation</vt:lpstr>
      <vt:lpstr>Index page</vt:lpstr>
      <vt:lpstr>Workflow for Medicare Advantage Population</vt:lpstr>
      <vt:lpstr>Workflow for Medicare Advantage Population</vt:lpstr>
      <vt:lpstr>Example Risk Adjustment Report</vt:lpstr>
      <vt:lpstr>Updated during STU1 ballot reconciliations: Figure 1-4 (Home page)</vt:lpstr>
      <vt:lpstr>New Figure 1-3 created during ballot reconciliations</vt:lpstr>
      <vt:lpstr>PowerPoint Presentation</vt:lpstr>
      <vt:lpstr>Risk Adjustment Coding Gap Report (Single Patient)</vt:lpstr>
      <vt:lpstr>Risk Adjustment Coding Gap Report (Single Patient) Report Query Figure 3-1 </vt:lpstr>
      <vt:lpstr>Multiple Measure Reports</vt:lpstr>
      <vt:lpstr>Risk Adjustment  Resources</vt:lpstr>
      <vt:lpstr>PowerPoint Presentation</vt:lpstr>
      <vt:lpstr>PowerPoint Presentation</vt:lpstr>
      <vt:lpstr>Old versions of figures – not used</vt:lpstr>
      <vt:lpstr>Balloted: Figure 1-3 (Home page)</vt:lpstr>
      <vt:lpstr>For Guidance Page</vt:lpstr>
      <vt:lpstr>Example Risk Adjustment Report</vt:lpstr>
      <vt:lpstr> </vt:lpstr>
      <vt:lpstr>PowerPoint Presentation</vt:lpstr>
      <vt:lpstr>Three Stages Overview</vt:lpstr>
      <vt:lpstr>Three Stages Overview</vt:lpstr>
      <vt:lpstr>PowerPoint Presentation</vt:lpstr>
      <vt:lpstr>Three Stages Overview</vt:lpstr>
      <vt:lpstr>New Figure: Lifecycle Phases</vt:lpstr>
      <vt:lpstr>New Figure: Lifecycle Phases</vt:lpstr>
      <vt:lpstr>New Figure: Remediation Actors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Adjustment Images</dc:title>
  <dc:creator>Michaelsen, Linda J</dc:creator>
  <cp:lastModifiedBy>Yan Heras</cp:lastModifiedBy>
  <cp:revision>104</cp:revision>
  <dcterms:created xsi:type="dcterms:W3CDTF">2021-08-19T21:45:59Z</dcterms:created>
  <dcterms:modified xsi:type="dcterms:W3CDTF">2023-03-16T11:34:58Z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20f21ee-9bdc-4991-8abe-58f53448e302_Enabled">
    <vt:lpwstr>true</vt:lpwstr>
  </property>
  <property fmtid="{D5CDD505-2E9C-101B-9397-08002B2CF9AE}" pid="3" name="MSIP_Label_320f21ee-9bdc-4991-8abe-58f53448e302_SetDate">
    <vt:lpwstr>2022-11-03T21:10:48Z</vt:lpwstr>
  </property>
  <property fmtid="{D5CDD505-2E9C-101B-9397-08002B2CF9AE}" pid="4" name="MSIP_Label_320f21ee-9bdc-4991-8abe-58f53448e302_Method">
    <vt:lpwstr>Privileged</vt:lpwstr>
  </property>
  <property fmtid="{D5CDD505-2E9C-101B-9397-08002B2CF9AE}" pid="5" name="MSIP_Label_320f21ee-9bdc-4991-8abe-58f53448e302_Name">
    <vt:lpwstr>External Label</vt:lpwstr>
  </property>
  <property fmtid="{D5CDD505-2E9C-101B-9397-08002B2CF9AE}" pid="6" name="MSIP_Label_320f21ee-9bdc-4991-8abe-58f53448e302_SiteId">
    <vt:lpwstr>db05faca-c82a-4b9d-b9c5-0f64b6755421</vt:lpwstr>
  </property>
  <property fmtid="{D5CDD505-2E9C-101B-9397-08002B2CF9AE}" pid="7" name="MSIP_Label_320f21ee-9bdc-4991-8abe-58f53448e302_ActionId">
    <vt:lpwstr>8696810b-19ed-4e4b-9f4f-4806ab7c9bad</vt:lpwstr>
  </property>
  <property fmtid="{D5CDD505-2E9C-101B-9397-08002B2CF9AE}" pid="8" name="MSIP_Label_320f21ee-9bdc-4991-8abe-58f53448e302_ContentBits">
    <vt:lpwstr>0</vt:lpwstr>
  </property>
</Properties>
</file>