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5"/>
  </p:notesMasterIdLst>
  <p:sldIdLst>
    <p:sldId id="256" r:id="rId3"/>
    <p:sldId id="2990" r:id="rId4"/>
    <p:sldId id="2989" r:id="rId5"/>
    <p:sldId id="2992" r:id="rId6"/>
    <p:sldId id="2991" r:id="rId7"/>
    <p:sldId id="2987" r:id="rId8"/>
    <p:sldId id="273" r:id="rId9"/>
    <p:sldId id="2970" r:id="rId10"/>
    <p:sldId id="267" r:id="rId11"/>
    <p:sldId id="2986" r:id="rId12"/>
    <p:sldId id="2973" r:id="rId13"/>
    <p:sldId id="2985" r:id="rId14"/>
    <p:sldId id="2984" r:id="rId15"/>
    <p:sldId id="2976" r:id="rId16"/>
    <p:sldId id="2969" r:id="rId17"/>
    <p:sldId id="2968" r:id="rId18"/>
    <p:sldId id="2967" r:id="rId19"/>
    <p:sldId id="2972" r:id="rId20"/>
    <p:sldId id="2971" r:id="rId21"/>
    <p:sldId id="268" r:id="rId22"/>
    <p:sldId id="2966" r:id="rId23"/>
    <p:sldId id="297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186" autoAdjust="0"/>
  </p:normalViewPr>
  <p:slideViewPr>
    <p:cSldViewPr snapToGrid="0">
      <p:cViewPr varScale="1">
        <p:scale>
          <a:sx n="96" d="100"/>
          <a:sy n="96" d="100"/>
        </p:scale>
        <p:origin x="29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7D45E-38B5-4093-B633-D3DDCA61416C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53A4D-C549-44B5-B4F2-4FBA040D2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81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4A7F80-F256-4EC8-A9CC-1A842C6C514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ヒラギノ角ゴ Pro W3" pitchFamily="-126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ヒラギノ角ゴ Pro W3" pitchFamily="-126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8220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1-16-2022 corrected HCC 18 from Diabetes with No Complication to Diabetes with Chronic Complication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082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Generated using /sequencediagram.org</a:t>
            </a:r>
          </a:p>
          <a:p>
            <a:r>
              <a:rPr lang="en-US" dirty="0"/>
              <a:t>Input file in image/source/Risk-Adjustment-Coding-Gap-Report-Single-Patient.txt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16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for risk-adjustment-gaps-workflow.png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050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for risk-adjustment-gaps-workflow.png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091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 is </a:t>
            </a:r>
            <a:r>
              <a:rPr lang="en-US" dirty="0" err="1"/>
              <a:t>visio</a:t>
            </a:r>
            <a:r>
              <a:rPr lang="en-US" dirty="0"/>
              <a:t>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056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Resource Graph to match Report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5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 is the Client, it initiates the request and pushes the report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(note: Provider’s FHIR Server receives the report)</a:t>
            </a:r>
          </a:p>
          <a:p>
            <a:r>
              <a:rPr lang="en-US" dirty="0"/>
              <a:t>2/8/2022:</a:t>
            </a:r>
          </a:p>
          <a:p>
            <a:r>
              <a:rPr lang="en-US" dirty="0"/>
              <a:t>1. Added POST above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45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for risk-adjustment-gaps-workflow.png</a:t>
            </a:r>
          </a:p>
          <a:p>
            <a:r>
              <a:rPr lang="en-US" dirty="0"/>
              <a:t>2/8/2022: Updated during ballot reconciliations as proposed resolutions</a:t>
            </a:r>
          </a:p>
          <a:p>
            <a:pPr marL="228600" indent="-228600">
              <a:buAutoNum type="arabicPeriod"/>
            </a:pPr>
            <a:r>
              <a:rPr lang="en-US" dirty="0"/>
              <a:t>Removed the word Example</a:t>
            </a:r>
          </a:p>
          <a:p>
            <a:pPr marL="228600" indent="-228600">
              <a:buAutoNum type="arabicPeriod"/>
            </a:pPr>
            <a:r>
              <a:rPr lang="en-US" dirty="0"/>
              <a:t>Figure is now Figure 1-4 instead of Figure 1-3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41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Last change Nov 14, 2018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Added to index page as first figure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62192F-D567-064E-92E6-9F58FEBFC7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29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4A7F80-F256-4EC8-A9CC-1A842C6C514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ヒラギノ角ゴ Pro W3" pitchFamily="-126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ヒラギノ角ゴ Pro W3" pitchFamily="-126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6456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4A7F80-F256-4EC8-A9CC-1A842C6C514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ヒラギノ角ゴ Pro W3" pitchFamily="-126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ヒラギノ角ゴ Pro W3" pitchFamily="-126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7986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 is </a:t>
            </a:r>
            <a:r>
              <a:rPr lang="en-US" dirty="0" err="1"/>
              <a:t>visio</a:t>
            </a:r>
            <a:r>
              <a:rPr lang="en-US" dirty="0"/>
              <a:t>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930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for risk-adjustment-gaps-workflow.png</a:t>
            </a:r>
          </a:p>
          <a:p>
            <a:r>
              <a:rPr lang="en-US" dirty="0"/>
              <a:t>2/8/2022: Updated during ballot reconciliations as proposed resolutions</a:t>
            </a:r>
          </a:p>
          <a:p>
            <a:pPr marL="228600" indent="-228600">
              <a:buAutoNum type="arabicPeriod"/>
            </a:pPr>
            <a:r>
              <a:rPr lang="en-US" dirty="0"/>
              <a:t>Removed the word Example</a:t>
            </a:r>
          </a:p>
          <a:p>
            <a:pPr marL="228600" indent="-228600">
              <a:buAutoNum type="arabicPeriod"/>
            </a:pPr>
            <a:r>
              <a:rPr lang="en-US" dirty="0"/>
              <a:t>Figure is now Figure 1-4 instead of Figure 1-3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056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 is the Client, it initiates the request and pushes the report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(note: Provider’s FHIR Server receives the report)</a:t>
            </a:r>
          </a:p>
          <a:p>
            <a:r>
              <a:rPr lang="en-US" dirty="0"/>
              <a:t>2/8/2022:</a:t>
            </a:r>
          </a:p>
          <a:p>
            <a:r>
              <a:rPr lang="en-US" dirty="0"/>
              <a:t>1. Added POST above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8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tif"/><Relationship Id="rId4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C9F27-5F71-427B-8DF0-9B28148F7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6C65BD-28F3-4864-8D87-605282A8FF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28362-0CA1-4B6D-AF9C-18F89DB2F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2BB47-4D1F-4C2D-A911-A98C99027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411D2-F72F-4336-A231-4C22ADFA9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E420B-36EA-48FC-B6F9-5C4B55CFE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CA8978-5546-4F41-BB70-F8C198543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6D51A-B48A-4D02-BED1-6773FA2BC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62837-D827-4887-BABA-7055D5E18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BAA99-73EE-4D88-8FD1-D1C2F3CC0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1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88BA89-C58F-4E64-9713-BCC78787FE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81D48B-815A-4FB2-91B8-A6FB3D425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A80A3-E906-4893-AE63-D7F734EA6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D70F7-24CF-475B-B3F6-B2E220B34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9B522-5595-4FEB-A75A-832664312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68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Ops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AE28ED3-EA0C-4D5F-A34A-F2BAAD919DEA}"/>
              </a:ext>
            </a:extLst>
          </p:cNvPr>
          <p:cNvSpPr/>
          <p:nvPr userDrawn="1"/>
        </p:nvSpPr>
        <p:spPr>
          <a:xfrm>
            <a:off x="446534" y="318733"/>
            <a:ext cx="3703320" cy="822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111071-B7D5-41BC-9A28-DF87715226CC}"/>
              </a:ext>
            </a:extLst>
          </p:cNvPr>
          <p:cNvSpPr/>
          <p:nvPr userDrawn="1"/>
        </p:nvSpPr>
        <p:spPr>
          <a:xfrm>
            <a:off x="8042147" y="318733"/>
            <a:ext cx="3703320" cy="82296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F68EC0-14B4-41D2-80C8-C9D5F9C1168D}"/>
              </a:ext>
            </a:extLst>
          </p:cNvPr>
          <p:cNvSpPr/>
          <p:nvPr userDrawn="1"/>
        </p:nvSpPr>
        <p:spPr>
          <a:xfrm>
            <a:off x="4241830" y="318733"/>
            <a:ext cx="3703320" cy="822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8A7CD102-8234-4CCC-8835-9404534DFA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192" y="6317642"/>
            <a:ext cx="2765388" cy="365125"/>
          </a:xfrm>
          <a:prstGeom prst="rect">
            <a:avLst/>
          </a:prstGeom>
        </p:spPr>
        <p:txBody>
          <a:bodyPr anchor="ctr" anchorCtr="0"/>
          <a:lstStyle>
            <a:lvl1pPr>
              <a:defRPr sz="1000" i="1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Novillus Proprietary and Confidential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E4C21A-ADBC-46C8-B9AE-126CA454D0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031" y="6308136"/>
            <a:ext cx="409410" cy="366953"/>
          </a:xfrm>
          <a:prstGeom prst="rect">
            <a:avLst/>
          </a:prstGeom>
        </p:spPr>
      </p:pic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ACD11513-D6D8-4531-93CA-6444603A65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6531" y="505062"/>
            <a:ext cx="11298933" cy="574796"/>
          </a:xfrm>
          <a:prstGeom prst="rect">
            <a:avLst/>
          </a:prstGeom>
          <a:solidFill>
            <a:srgbClr val="EEEEEE"/>
          </a:solidFill>
        </p:spPr>
        <p:txBody>
          <a:bodyPr vert="horz" lIns="228600" tIns="45720" rIns="228600" bIns="45720" rtlCol="0" anchor="ctr" anchorCtr="0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TITLE ONLY style</a:t>
            </a:r>
          </a:p>
        </p:txBody>
      </p:sp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901229AC-9592-4CA1-9F4D-B1240E75AA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61829" y="6320191"/>
            <a:ext cx="992425" cy="365125"/>
          </a:xfrm>
          <a:prstGeom prst="rect">
            <a:avLst/>
          </a:prstGeom>
        </p:spPr>
        <p:txBody>
          <a:bodyPr anchor="ctr" anchorCtr="0"/>
          <a:lstStyle>
            <a:lvl1pPr>
              <a:defRPr sz="1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6F6FE017-FE66-4328-ADD3-D1AD373F8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1400" y="6317642"/>
            <a:ext cx="40941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000">
                <a:solidFill>
                  <a:schemeClr val="accent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22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967317"/>
            <a:ext cx="12192000" cy="31242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609600" y="1454151"/>
            <a:ext cx="0" cy="2150533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173980"/>
            <a:ext cx="10748461" cy="2710827"/>
          </a:xfrm>
        </p:spPr>
        <p:txBody>
          <a:bodyPr>
            <a:no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cap="all" spc="16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89683"/>
            <a:ext cx="361951" cy="226664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EE7A39D-7D27-433D-99F1-A2BA7416BCE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130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6" y="274639"/>
            <a:ext cx="10972800" cy="1043103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819150" y="1513192"/>
            <a:ext cx="10971844" cy="4501401"/>
          </a:xfrm>
        </p:spPr>
        <p:txBody>
          <a:bodyPr>
            <a:noAutofit/>
          </a:bodyPr>
          <a:lstStyle>
            <a:lvl1pPr marL="243834" indent="-243834" algn="l">
              <a:spcBef>
                <a:spcPts val="800"/>
              </a:spcBef>
              <a:spcAft>
                <a:spcPts val="0"/>
              </a:spcAft>
              <a:defRPr sz="3200"/>
            </a:lvl1pPr>
            <a:lvl2pPr>
              <a:spcBef>
                <a:spcPts val="800"/>
              </a:spcBef>
              <a:spcAft>
                <a:spcPts val="0"/>
              </a:spcAft>
              <a:defRPr sz="2667"/>
            </a:lvl2pPr>
            <a:lvl3pPr>
              <a:spcBef>
                <a:spcPts val="800"/>
              </a:spcBef>
              <a:spcAft>
                <a:spcPts val="0"/>
              </a:spcAft>
              <a:defRPr sz="2400"/>
            </a:lvl3pPr>
            <a:lvl4pPr>
              <a:spcBef>
                <a:spcPts val="800"/>
              </a:spcBef>
              <a:spcAft>
                <a:spcPts val="0"/>
              </a:spcAft>
              <a:defRPr sz="2400"/>
            </a:lvl4pPr>
            <a:lvl5pPr>
              <a:spcBef>
                <a:spcPts val="800"/>
              </a:spcBef>
              <a:spcAft>
                <a:spcPts val="0"/>
              </a:spcAft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17150" y="641141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F398E7-6FEF-4D50-828A-862C7A6A8A1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6036324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628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609600" y="0"/>
            <a:ext cx="7605184" cy="68580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2716" y="1921143"/>
            <a:ext cx="2309283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1111251" y="1166284"/>
            <a:ext cx="0" cy="2834216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74494" y="1194068"/>
            <a:ext cx="6317929" cy="1535560"/>
          </a:xfrm>
        </p:spPr>
        <p:txBody>
          <a:bodyPr anchor="b">
            <a:noAutofit/>
          </a:bodyPr>
          <a:lstStyle>
            <a:lvl1pPr algn="l">
              <a:defRPr sz="4000" b="1" i="0" spc="160">
                <a:latin typeface="Arial"/>
                <a:cs typeface="Arial"/>
              </a:defRPr>
            </a:lvl1pPr>
          </a:lstStyle>
          <a:p>
            <a:r>
              <a:rPr lang="en-US" dirty="0"/>
              <a:t>FHIR Experience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74494" y="3049597"/>
            <a:ext cx="6224927" cy="1169617"/>
          </a:xfrm>
        </p:spPr>
        <p:txBody>
          <a:bodyPr>
            <a:noAutofit/>
          </a:bodyPr>
          <a:lstStyle>
            <a:lvl1pPr marL="0" marR="0" indent="0" algn="l" defTabSz="609585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 sz="3200">
                <a:solidFill>
                  <a:srgbClr val="EC2227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09585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Implementation Guides</a:t>
            </a:r>
          </a:p>
          <a:p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1574800" y="4961611"/>
            <a:ext cx="5368587" cy="550333"/>
          </a:xfrm>
        </p:spPr>
        <p:txBody>
          <a:bodyPr anchor="b">
            <a:no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67"/>
            </a:lvl1pPr>
          </a:lstStyle>
          <a:p>
            <a:pPr lvl="0"/>
            <a:r>
              <a:rPr lang="en-US" noProof="0"/>
              <a:t>Eric Haas</a:t>
            </a:r>
            <a:endParaRPr lang="en-US" noProof="0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28751" y="6436784"/>
            <a:ext cx="6305549" cy="209549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574801" y="5670551"/>
            <a:ext cx="1739900" cy="277283"/>
          </a:xfrm>
        </p:spPr>
        <p:txBody>
          <a:bodyPr lIns="0" tIns="0" rIns="0" bIns="0" anchor="b">
            <a:noAutofit/>
          </a:bodyPr>
          <a:lstStyle>
            <a:lvl1pPr>
              <a:defRPr sz="2400"/>
            </a:lvl1pPr>
          </a:lstStyle>
          <a:p>
            <a:fld id="{23F303CC-BC6F-44EE-9A09-81F690F71D2E}" type="datetime1">
              <a:rPr lang="en-US" altLang="en-US" smtClean="0"/>
              <a:t>11/5/2022</a:t>
            </a:fld>
            <a:endParaRPr lang="en-US" altLang="en-US" dirty="0"/>
          </a:p>
        </p:txBody>
      </p: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3909" y="6239934"/>
            <a:ext cx="1117600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8926BE3-F26A-44BC-B1F1-8AC7C357627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889591" y="3690178"/>
            <a:ext cx="2572405" cy="620644"/>
          </a:xfrm>
          <a:prstGeom prst="rect">
            <a:avLst/>
          </a:prstGeom>
        </p:spPr>
      </p:pic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51175F65-736B-5F4F-8F25-13BBAA44934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886782" y="4623483"/>
            <a:ext cx="2572405" cy="88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042011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967317"/>
            <a:ext cx="12192000" cy="31242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609600" y="1454151"/>
            <a:ext cx="0" cy="2150533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173980"/>
            <a:ext cx="10748461" cy="2710827"/>
          </a:xfrm>
        </p:spPr>
        <p:txBody>
          <a:bodyPr>
            <a:no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cap="all" spc="16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89683"/>
            <a:ext cx="361951" cy="226664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EE7A39D-7D27-433D-99F1-A2BA7416BCE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47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2042584"/>
            <a:ext cx="12192000" cy="383540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7" y="274639"/>
            <a:ext cx="10764204" cy="1043103"/>
          </a:xfrm>
        </p:spPr>
        <p:txBody>
          <a:bodyPr>
            <a:noAutofit/>
          </a:bodyPr>
          <a:lstStyle>
            <a:lvl1pPr algn="l">
              <a:defRPr sz="4000" b="1" i="0" spc="27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196" y="2404880"/>
            <a:ext cx="5072811" cy="3272915"/>
          </a:xfrm>
        </p:spPr>
        <p:txBody>
          <a:bodyPr>
            <a:noAutofit/>
          </a:bodyPr>
          <a:lstStyle>
            <a:lvl1pPr>
              <a:spcBef>
                <a:spcPts val="800"/>
              </a:spcBef>
              <a:spcAft>
                <a:spcPts val="0"/>
              </a:spcAft>
              <a:defRPr sz="3200">
                <a:solidFill>
                  <a:schemeClr val="bg1"/>
                </a:solidFill>
              </a:defRPr>
            </a:lvl1pPr>
            <a:lvl2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2pPr>
            <a:lvl3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3pPr>
            <a:lvl4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4pPr>
            <a:lvl5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6552678" y="2404880"/>
            <a:ext cx="5115820" cy="3272915"/>
          </a:xfrm>
        </p:spPr>
        <p:txBody>
          <a:bodyPr>
            <a:noAutofit/>
          </a:bodyPr>
          <a:lstStyle>
            <a:lvl1pPr>
              <a:spcBef>
                <a:spcPts val="800"/>
              </a:spcBef>
              <a:spcAft>
                <a:spcPts val="0"/>
              </a:spcAft>
              <a:defRPr sz="3200">
                <a:solidFill>
                  <a:schemeClr val="bg1"/>
                </a:solidFill>
              </a:defRPr>
            </a:lvl1pPr>
            <a:lvl2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2pPr>
            <a:lvl3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3pPr>
            <a:lvl4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4pPr>
            <a:lvl5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3138C42-3D0D-49E6-AEDA-875F61C1D236}"/>
              </a:ext>
            </a:extLst>
          </p:cNvPr>
          <p:cNvCxnSpPr/>
          <p:nvPr userDrawn="1"/>
        </p:nvCxnSpPr>
        <p:spPr>
          <a:xfrm>
            <a:off x="9990756" y="6333307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B27C9CD6-C0E0-49A9-B421-58D41DC040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044955" y="6369115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FD7BF5-33BE-4FBC-8618-5123D8168D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9805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7" y="277847"/>
            <a:ext cx="2917044" cy="1039895"/>
          </a:xfrm>
        </p:spPr>
        <p:txBody>
          <a:bodyPr>
            <a:noAutofit/>
          </a:bodyPr>
          <a:lstStyle>
            <a:lvl1pPr algn="l">
              <a:defRPr sz="2667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4262967" y="469592"/>
            <a:ext cx="7448551" cy="1151291"/>
          </a:xfrm>
        </p:spPr>
        <p:txBody>
          <a:bodyPr>
            <a:noAutofit/>
          </a:bodyPr>
          <a:lstStyle>
            <a:lvl1pPr marL="0" indent="0">
              <a:buNone/>
              <a:defRPr sz="4000"/>
            </a:lvl1pPr>
            <a:lvl2pPr marL="609585" indent="0">
              <a:buNone/>
              <a:defRPr sz="1733"/>
            </a:lvl2pPr>
            <a:lvl3pPr marL="1219170" indent="0">
              <a:buNone/>
              <a:defRPr sz="1733"/>
            </a:lvl3pPr>
            <a:lvl4pPr marL="1828754" indent="0">
              <a:buNone/>
              <a:defRPr sz="1733"/>
            </a:lvl4pPr>
            <a:lvl5pPr marL="2438339" indent="0">
              <a:buNone/>
              <a:defRPr sz="1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4262967" y="3956147"/>
            <a:ext cx="2133188" cy="504979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4262968" y="2036064"/>
            <a:ext cx="2133187" cy="1772501"/>
          </a:xfrm>
        </p:spPr>
        <p:txBody>
          <a:bodyPr rtlCol="0" anchor="ctr">
            <a:noAutofit/>
          </a:bodyPr>
          <a:lstStyle>
            <a:lvl1pPr algn="ctr">
              <a:defRPr sz="12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4262967" y="4546695"/>
            <a:ext cx="2133188" cy="1259171"/>
          </a:xfr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9578358" y="3956147"/>
            <a:ext cx="2133188" cy="504979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9578359" y="2036064"/>
            <a:ext cx="2133187" cy="1772501"/>
          </a:xfrm>
        </p:spPr>
        <p:txBody>
          <a:bodyPr rtlCol="0" anchor="ctr">
            <a:noAutofit/>
          </a:bodyPr>
          <a:lstStyle>
            <a:lvl1pPr algn="ctr">
              <a:defRPr sz="1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9578358" y="4546695"/>
            <a:ext cx="2133188" cy="1259171"/>
          </a:xfr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6917445" y="3956147"/>
            <a:ext cx="2133188" cy="504979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6917445" y="2036064"/>
            <a:ext cx="2133187" cy="1772501"/>
          </a:xfrm>
        </p:spPr>
        <p:txBody>
          <a:bodyPr rtlCol="0" anchor="ctr">
            <a:noAutofit/>
          </a:bodyPr>
          <a:lstStyle>
            <a:lvl1pPr algn="ctr">
              <a:defRPr sz="1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6917445" y="4546695"/>
            <a:ext cx="2133188" cy="1259171"/>
          </a:xfr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C165DAB-93B1-47DA-9A7A-30183B302BFA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CF4B7E0D-AED0-4F82-A3F4-D689786256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412509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45B2C87-FDD9-4E77-B156-EB0F304DBA9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06528" y="605906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5307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6" y="274639"/>
            <a:ext cx="10972800" cy="1043103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819150" y="1513192"/>
            <a:ext cx="10971844" cy="4501401"/>
          </a:xfrm>
        </p:spPr>
        <p:txBody>
          <a:bodyPr>
            <a:noAutofit/>
          </a:bodyPr>
          <a:lstStyle>
            <a:lvl1pPr marL="243834" indent="-243834" algn="l">
              <a:spcBef>
                <a:spcPts val="800"/>
              </a:spcBef>
              <a:spcAft>
                <a:spcPts val="0"/>
              </a:spcAft>
              <a:defRPr sz="3200"/>
            </a:lvl1pPr>
            <a:lvl2pPr>
              <a:spcBef>
                <a:spcPts val="800"/>
              </a:spcBef>
              <a:spcAft>
                <a:spcPts val="0"/>
              </a:spcAft>
              <a:defRPr sz="2667"/>
            </a:lvl2pPr>
            <a:lvl3pPr>
              <a:spcBef>
                <a:spcPts val="800"/>
              </a:spcBef>
              <a:spcAft>
                <a:spcPts val="0"/>
              </a:spcAft>
              <a:defRPr sz="2400"/>
            </a:lvl3pPr>
            <a:lvl4pPr>
              <a:spcBef>
                <a:spcPts val="800"/>
              </a:spcBef>
              <a:spcAft>
                <a:spcPts val="0"/>
              </a:spcAft>
              <a:defRPr sz="2400"/>
            </a:lvl4pPr>
            <a:lvl5pPr>
              <a:spcBef>
                <a:spcPts val="800"/>
              </a:spcBef>
              <a:spcAft>
                <a:spcPts val="0"/>
              </a:spcAft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17150" y="641141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F398E7-6FEF-4D50-828A-862C7A6A8A1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6036324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628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152A-151E-4431-B878-B8C070B3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B6A5F-6452-43C7-A2F4-490D3DD3C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71FBB-52FC-4D4F-8ECA-D7192B22F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99911-42D1-4B70-BF90-39190818B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54252-880C-46E6-B074-D976A1AAF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539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7" y="277847"/>
            <a:ext cx="2995305" cy="1039895"/>
          </a:xfrm>
        </p:spPr>
        <p:txBody>
          <a:bodyPr>
            <a:noAutofit/>
          </a:bodyPr>
          <a:lstStyle>
            <a:lvl1pPr algn="l">
              <a:defRPr sz="2667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4262967" y="469592"/>
            <a:ext cx="7448551" cy="1151291"/>
          </a:xfrm>
        </p:spPr>
        <p:txBody>
          <a:bodyPr>
            <a:noAutofit/>
          </a:bodyPr>
          <a:lstStyle>
            <a:lvl1pPr marL="0" indent="0">
              <a:buNone/>
              <a:defRPr sz="4000"/>
            </a:lvl1pPr>
            <a:lvl2pPr marL="609585" indent="0">
              <a:buNone/>
              <a:defRPr sz="1733"/>
            </a:lvl2pPr>
            <a:lvl3pPr marL="1219170" indent="0">
              <a:buNone/>
              <a:defRPr sz="1733"/>
            </a:lvl3pPr>
            <a:lvl4pPr marL="1828754" indent="0">
              <a:buNone/>
              <a:defRPr sz="1733"/>
            </a:lvl4pPr>
            <a:lvl5pPr marL="2438339" indent="0">
              <a:buNone/>
              <a:defRPr sz="1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8197" y="2036064"/>
            <a:ext cx="5172416" cy="3359025"/>
          </a:xfrm>
        </p:spPr>
        <p:txBody>
          <a:bodyPr>
            <a:noAutofit/>
          </a:bodyPr>
          <a:lstStyle>
            <a:lvl1pPr marL="243834" indent="-243834">
              <a:spcBef>
                <a:spcPts val="800"/>
              </a:spcBef>
              <a:spcAft>
                <a:spcPts val="0"/>
              </a:spcAft>
              <a:defRPr sz="3200"/>
            </a:lvl1pPr>
            <a:lvl2pPr>
              <a:spcBef>
                <a:spcPts val="800"/>
              </a:spcBef>
              <a:spcAft>
                <a:spcPts val="0"/>
              </a:spcAft>
              <a:defRPr sz="2667"/>
            </a:lvl2pPr>
            <a:lvl3pPr>
              <a:spcBef>
                <a:spcPts val="800"/>
              </a:spcBef>
              <a:spcAft>
                <a:spcPts val="0"/>
              </a:spcAft>
              <a:defRPr sz="2667"/>
            </a:lvl3pPr>
            <a:lvl4pPr>
              <a:spcBef>
                <a:spcPts val="800"/>
              </a:spcBef>
              <a:spcAft>
                <a:spcPts val="0"/>
              </a:spcAft>
              <a:defRPr sz="2667"/>
            </a:lvl4pPr>
            <a:lvl5pPr>
              <a:spcBef>
                <a:spcPts val="800"/>
              </a:spcBef>
              <a:spcAft>
                <a:spcPts val="0"/>
              </a:spcAft>
              <a:defRPr sz="26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417497" y="2036064"/>
            <a:ext cx="5171664" cy="3359025"/>
          </a:xfrm>
        </p:spPr>
        <p:txBody>
          <a:bodyPr>
            <a:noAutofit/>
          </a:bodyPr>
          <a:lstStyle>
            <a:lvl1pPr marL="243834" indent="-243834">
              <a:spcBef>
                <a:spcPts val="800"/>
              </a:spcBef>
              <a:spcAft>
                <a:spcPts val="0"/>
              </a:spcAft>
              <a:defRPr sz="3200"/>
            </a:lvl1pPr>
            <a:lvl2pPr>
              <a:spcBef>
                <a:spcPts val="800"/>
              </a:spcBef>
              <a:spcAft>
                <a:spcPts val="0"/>
              </a:spcAft>
              <a:defRPr sz="2667"/>
            </a:lvl2pPr>
            <a:lvl3pPr>
              <a:spcBef>
                <a:spcPts val="800"/>
              </a:spcBef>
              <a:spcAft>
                <a:spcPts val="0"/>
              </a:spcAft>
              <a:defRPr sz="2667"/>
            </a:lvl3pPr>
            <a:lvl4pPr>
              <a:spcBef>
                <a:spcPts val="800"/>
              </a:spcBef>
              <a:spcAft>
                <a:spcPts val="0"/>
              </a:spcAft>
              <a:defRPr sz="2667"/>
            </a:lvl4pPr>
            <a:lvl5pPr>
              <a:spcBef>
                <a:spcPts val="800"/>
              </a:spcBef>
              <a:spcAft>
                <a:spcPts val="0"/>
              </a:spcAft>
              <a:defRPr sz="26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8FD0DB0-BF01-4579-921F-67BE5D8B0BF0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B51710B4-0861-40EE-BAF9-A32A1CE164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9603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263FCF1-A627-45FF-9162-523A4427A60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3541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6" y="277847"/>
            <a:ext cx="10850301" cy="1039895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8199" y="2036064"/>
            <a:ext cx="3514680" cy="3359025"/>
          </a:xfrm>
        </p:spPr>
        <p:txBody>
          <a:bodyPr>
            <a:noAutofit/>
          </a:bodyPr>
          <a:lstStyle>
            <a:lvl1pPr marL="0" indent="0">
              <a:spcBef>
                <a:spcPts val="800"/>
              </a:spcBef>
              <a:spcAft>
                <a:spcPts val="800"/>
              </a:spcAft>
              <a:buNone/>
              <a:defRPr sz="3200"/>
            </a:lvl1pPr>
            <a:lvl2pPr marL="609585" indent="0">
              <a:buNone/>
              <a:defRPr sz="1867"/>
            </a:lvl2pPr>
            <a:lvl3pPr marL="1219170" indent="0">
              <a:buNone/>
              <a:defRPr sz="1867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196865" y="2036064"/>
            <a:ext cx="3514680" cy="3359025"/>
          </a:xfrm>
        </p:spPr>
        <p:txBody>
          <a:bodyPr>
            <a:noAutofit/>
          </a:bodyPr>
          <a:lstStyle>
            <a:lvl1pPr marL="0" indent="0">
              <a:spcBef>
                <a:spcPts val="800"/>
              </a:spcBef>
              <a:spcAft>
                <a:spcPts val="800"/>
              </a:spcAft>
              <a:buNone/>
              <a:defRPr sz="3200"/>
            </a:lvl1pPr>
            <a:lvl2pPr marL="609585" indent="0">
              <a:buNone/>
              <a:defRPr sz="1867"/>
            </a:lvl2pPr>
            <a:lvl3pPr marL="1219170" indent="0">
              <a:buNone/>
              <a:defRPr sz="1867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4504313" y="2036064"/>
            <a:ext cx="3514680" cy="3359025"/>
          </a:xfrm>
        </p:spPr>
        <p:txBody>
          <a:bodyPr>
            <a:noAutofit/>
          </a:bodyPr>
          <a:lstStyle>
            <a:lvl1pPr marL="0" indent="0">
              <a:spcBef>
                <a:spcPts val="800"/>
              </a:spcBef>
              <a:spcAft>
                <a:spcPts val="800"/>
              </a:spcAft>
              <a:buNone/>
              <a:defRPr sz="3200"/>
            </a:lvl1pPr>
            <a:lvl2pPr marL="609585" indent="0">
              <a:buNone/>
              <a:defRPr sz="1867"/>
            </a:lvl2pPr>
            <a:lvl3pPr marL="1219170" indent="0">
              <a:buNone/>
              <a:defRPr sz="1867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019E297-7697-47A9-81FB-2A72209EB648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953908D7-AAD6-4959-A912-FDB612681F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9603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E888F42-DC23-4311-B11C-554FD24267B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1259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267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5414433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4294717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4313" y="273050"/>
            <a:ext cx="7207231" cy="1044692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04313" y="2036062"/>
            <a:ext cx="7207232" cy="3684423"/>
          </a:xfrm>
        </p:spPr>
        <p:txBody>
          <a:bodyPr>
            <a:noAutofit/>
          </a:bodyPr>
          <a:lstStyle>
            <a:lvl1pPr marL="0" indent="0">
              <a:spcBef>
                <a:spcPts val="800"/>
              </a:spcBef>
              <a:spcAft>
                <a:spcPts val="0"/>
              </a:spcAft>
              <a:buNone/>
              <a:defRPr sz="320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4034367" cy="6858000"/>
          </a:xfrm>
        </p:spPr>
        <p:txBody>
          <a:bodyPr rtlCol="0" anchor="ctr"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5708650" y="6383867"/>
            <a:ext cx="4138083" cy="26670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C7035E-9192-4B77-84BD-DB09E8D8D0D5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3A1335D0-084F-4898-B8A1-A485E3328A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9603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32F6708-D3B4-4D74-A64C-F0F9110AA7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8103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E892B0C-0831-4140-965A-7EFB8731A638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93E785D7-5D87-40DD-9617-7BFD7CC78D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9603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05C5EE-2A92-4D4B-A616-F54674BEF8C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2858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726A6D-74FA-43B6-9403-2499E7750D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1098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152A-151E-4431-B878-B8C070B3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B6A5F-6452-43C7-A2F4-490D3DD3C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71FBB-52FC-4D4F-8ECA-D7192B22F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99911-42D1-4B70-BF90-39190818B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54252-880C-46E6-B074-D976A1AAF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7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DBA5-B93E-4362-9F70-84719589A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27059-D17D-41B6-BEE3-C59C486E2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08C65-FDBA-42AF-B1BF-0F9407251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B0678-68F9-48E1-A3C8-CE4EE512C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8A9B0-CEFE-4A31-9692-2A0212FB8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3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382E9-E729-42B9-B70C-CE6E3E2C1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64752-194A-443C-BC4B-3AD121AC6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DDF64A-FAC6-4032-80F7-8A9A870B5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3C6357-9F33-4155-9C68-8EC513947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72B9BE-132F-4C3C-92AC-0970860D8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04537-6B0D-4F9C-894B-674770B5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39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813A-0FD8-428C-A895-569ADA56A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2C1D4-10B3-4E2F-BB59-460681D1A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3CEB9-240B-45D7-9D78-68920E69F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3DC58D-994F-4900-A636-602DCBDAD5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C444A5-9BB9-4E6C-9DF3-7E49FE8202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1AFD25-10A9-435D-92C2-637FD6EF2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62A068-6695-4B58-987A-87479C25D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021B04-33C3-48A1-A477-EE5992E0E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70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DCC99-D7FF-4C2A-BC13-89B761651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02AF5C-E256-451F-9DF4-34C78D1C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58A0-EBD7-4015-9C42-EEB2E9068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4AB5CF-B6E4-4898-8839-5D3D03AB8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12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4ABB72-FCC5-4770-A53E-49F813DC9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C84B6D-355A-4E51-A321-4C1982463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C5360-A3F7-4227-9CB9-6E4F169B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53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71E98-9F1C-443D-8A85-E850222B6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AA6B2-4FA2-4C3D-AF97-B42F6C742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67238-C929-4AD5-AA7B-F3E86513F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CDC2E-CE41-4A64-8487-70AAECA26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0FE7A-301F-404E-B20B-A9FE64FEB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54AE7-1194-46FC-A66B-674AC7627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42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5B49E-4D4A-4168-AD44-EDFBE2D83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38A92C-2028-48C6-8F3B-9AC00B146E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FDD20-B72C-4993-872F-BB0EAEF46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F4E6A-1F6C-44E4-A18C-5D6408DD2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D1A40-9FBC-4B4F-BA9F-B498B2381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203F2-EEE5-4998-981F-67A2C6E86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20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1EDC82-E650-4AC5-99D5-AB2F94E5F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824E7-FB30-4170-B4EE-760E475DE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A65AC-487B-45CF-B36D-5DD66D695E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32C92-DF21-4A04-859B-AAF8BD4EC904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C60DE-DC20-4DE3-A02F-BBAAB07233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72C9F-D302-41D1-A10A-2CE560C1B6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7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1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5916085"/>
            <a:ext cx="2844800" cy="36618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fld id="{7CE3BD8C-C39F-4FFF-9CD5-05E4806DBFF3}" type="datetime1">
              <a:rPr lang="en-US" altLang="en-US" smtClean="0"/>
              <a:t>11/5/2022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00201" y="6390217"/>
            <a:ext cx="6040967" cy="211667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667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7234" y="6390217"/>
            <a:ext cx="361951" cy="211667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933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637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2" r:id="rId11"/>
  </p:sldLayoutIdLst>
  <p:hf hdr="0" dt="0"/>
  <p:txStyles>
    <p:titleStyle>
      <a:lvl1pPr algn="ctr" defTabSz="609585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609585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1219170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828754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2438339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457189" indent="-457189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990575" indent="-380990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523962" indent="-304792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2133547" indent="-304792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743131" indent="-304792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2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23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23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23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2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23.svg"/><Relationship Id="rId9" Type="http://schemas.openxmlformats.org/officeDocument/2006/relationships/image" Target="../media/image21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4831D-2366-4258-A53F-2289C5E51B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Risk Adjustment Images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AF1694-B8BA-45BE-BEC6-D959613893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68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9BD03358-C736-4C1A-8E91-843C37ADF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Workflow for Medicare Advantage Population</a:t>
            </a:r>
          </a:p>
        </p:txBody>
      </p:sp>
      <p:sp>
        <p:nvSpPr>
          <p:cNvPr id="15363" name="Footer Placeholder 3">
            <a:extLst>
              <a:ext uri="{FF2B5EF4-FFF2-40B4-BE49-F238E27FC236}">
                <a16:creationId xmlns:a16="http://schemas.microsoft.com/office/drawing/2014/main" id="{62AFA8FB-2E5A-4324-ADD7-1326236DA9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335271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3962301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457188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5181470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prstClr val="black"/>
                </a:solidFill>
              </a:rPr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</a:p>
        </p:txBody>
      </p:sp>
      <p:sp>
        <p:nvSpPr>
          <p:cNvPr id="15364" name="Slide Number Placeholder 4">
            <a:extLst>
              <a:ext uri="{FF2B5EF4-FFF2-40B4-BE49-F238E27FC236}">
                <a16:creationId xmlns:a16="http://schemas.microsoft.com/office/drawing/2014/main" id="{2EEC91F9-0B4D-4914-992D-9AA65CF32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335271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3962301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457188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5181470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fld id="{A6B490F0-9F17-4BC8-B7C0-FB1407BB346B}" type="slidenum">
              <a:rPr lang="en-US" altLang="en-US">
                <a:solidFill>
                  <a:prstClr val="black"/>
                </a:solidFill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en-US">
              <a:solidFill>
                <a:prstClr val="black"/>
              </a:solidFill>
            </a:endParaRP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FCA3DB60-E4FD-411D-BFC4-01DA17A8AB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0582" y="2961684"/>
            <a:ext cx="659817" cy="8176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8129DB4E-D9A3-45FE-9463-3C9796BFFF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12232" y="2961683"/>
            <a:ext cx="659817" cy="996459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D25F9C97-C24C-4ADA-AAB2-031E49EE53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45355" y="2979090"/>
            <a:ext cx="814124" cy="899821"/>
          </a:xfrm>
          <a:prstGeom prst="rect">
            <a:avLst/>
          </a:prstGeom>
        </p:spPr>
      </p:pic>
      <p:sp>
        <p:nvSpPr>
          <p:cNvPr id="30" name="Rounded Rectangle 3">
            <a:extLst>
              <a:ext uri="{FF2B5EF4-FFF2-40B4-BE49-F238E27FC236}">
                <a16:creationId xmlns:a16="http://schemas.microsoft.com/office/drawing/2014/main" id="{02FF7B03-5F23-45A9-82FE-ABEE01E53862}"/>
              </a:ext>
            </a:extLst>
          </p:cNvPr>
          <p:cNvSpPr/>
          <p:nvPr/>
        </p:nvSpPr>
        <p:spPr>
          <a:xfrm>
            <a:off x="5601878" y="2381431"/>
            <a:ext cx="1630257" cy="7843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Payer sends risk coding gap report to provider group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19D31E-8A9E-445D-B5AE-979F276B314D}"/>
              </a:ext>
            </a:extLst>
          </p:cNvPr>
          <p:cNvCxnSpPr>
            <a:cxnSpLocks/>
          </p:cNvCxnSpPr>
          <p:nvPr/>
        </p:nvCxnSpPr>
        <p:spPr>
          <a:xfrm>
            <a:off x="8416630" y="3676571"/>
            <a:ext cx="141597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>
            <a:extLst>
              <a:ext uri="{FF2B5EF4-FFF2-40B4-BE49-F238E27FC236}">
                <a16:creationId xmlns:a16="http://schemas.microsoft.com/office/drawing/2014/main" id="{67B26F22-9F6E-4E1E-9DFE-1B22426633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58975" y="3937220"/>
            <a:ext cx="566328" cy="499701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7F51C0D-6B70-4864-874E-EA5E93427A95}"/>
              </a:ext>
            </a:extLst>
          </p:cNvPr>
          <p:cNvCxnSpPr>
            <a:cxnSpLocks/>
          </p:cNvCxnSpPr>
          <p:nvPr/>
        </p:nvCxnSpPr>
        <p:spPr>
          <a:xfrm flipH="1">
            <a:off x="8416629" y="3434805"/>
            <a:ext cx="1489371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8591E37-DF51-4BFB-9CA6-E112737AFCEF}"/>
              </a:ext>
            </a:extLst>
          </p:cNvPr>
          <p:cNvCxnSpPr>
            <a:cxnSpLocks/>
          </p:cNvCxnSpPr>
          <p:nvPr/>
        </p:nvCxnSpPr>
        <p:spPr>
          <a:xfrm flipH="1">
            <a:off x="5645918" y="3403600"/>
            <a:ext cx="1595364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">
            <a:extLst>
              <a:ext uri="{FF2B5EF4-FFF2-40B4-BE49-F238E27FC236}">
                <a16:creationId xmlns:a16="http://schemas.microsoft.com/office/drawing/2014/main" id="{DBF3F585-87FF-4A30-A5F2-55205A27B61F}"/>
              </a:ext>
            </a:extLst>
          </p:cNvPr>
          <p:cNvSpPr/>
          <p:nvPr/>
        </p:nvSpPr>
        <p:spPr>
          <a:xfrm>
            <a:off x="5561851" y="3743369"/>
            <a:ext cx="1705799" cy="693552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Provider submits accurate diagnoses to payer</a:t>
            </a:r>
          </a:p>
        </p:txBody>
      </p:sp>
      <p:pic>
        <p:nvPicPr>
          <p:cNvPr id="36" name="Picture 2" descr="Centers for Medicare &amp; Medicaid Services - Wikipedia">
            <a:extLst>
              <a:ext uri="{FF2B5EF4-FFF2-40B4-BE49-F238E27FC236}">
                <a16:creationId xmlns:a16="http://schemas.microsoft.com/office/drawing/2014/main" id="{890BA03F-6052-4F98-886E-B5C1A9D0A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84" y="3235005"/>
            <a:ext cx="1711037" cy="59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A02C928-3291-45D2-AE0A-6DCA2CCAB054}"/>
              </a:ext>
            </a:extLst>
          </p:cNvPr>
          <p:cNvCxnSpPr>
            <a:cxnSpLocks/>
          </p:cNvCxnSpPr>
          <p:nvPr/>
        </p:nvCxnSpPr>
        <p:spPr>
          <a:xfrm flipH="1">
            <a:off x="2594194" y="3429000"/>
            <a:ext cx="152907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">
            <a:extLst>
              <a:ext uri="{FF2B5EF4-FFF2-40B4-BE49-F238E27FC236}">
                <a16:creationId xmlns:a16="http://schemas.microsoft.com/office/drawing/2014/main" id="{6DEC7F72-7631-48C7-8470-8BA4F3FE5E2E}"/>
              </a:ext>
            </a:extLst>
          </p:cNvPr>
          <p:cNvSpPr/>
          <p:nvPr/>
        </p:nvSpPr>
        <p:spPr>
          <a:xfrm>
            <a:off x="2167395" y="2557579"/>
            <a:ext cx="2002987" cy="808208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b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CMS allows payer to offer MA plan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F924731-280C-4507-8CA6-D28D52C23F72}"/>
              </a:ext>
            </a:extLst>
          </p:cNvPr>
          <p:cNvCxnSpPr>
            <a:cxnSpLocks/>
          </p:cNvCxnSpPr>
          <p:nvPr/>
        </p:nvCxnSpPr>
        <p:spPr>
          <a:xfrm>
            <a:off x="2594191" y="3676571"/>
            <a:ext cx="1529076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">
            <a:extLst>
              <a:ext uri="{FF2B5EF4-FFF2-40B4-BE49-F238E27FC236}">
                <a16:creationId xmlns:a16="http://schemas.microsoft.com/office/drawing/2014/main" id="{89FB3CA7-AFC2-4D51-BE81-EBE43508B846}"/>
              </a:ext>
            </a:extLst>
          </p:cNvPr>
          <p:cNvSpPr/>
          <p:nvPr/>
        </p:nvSpPr>
        <p:spPr>
          <a:xfrm>
            <a:off x="8172048" y="2773611"/>
            <a:ext cx="1869760" cy="652728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121920" tIns="60960" rIns="121920" bIns="60960" rtlCol="0" anchor="b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</a:rPr>
              <a:t>Provider group may schedule a visit with the patient</a:t>
            </a:r>
          </a:p>
        </p:txBody>
      </p:sp>
      <p:sp>
        <p:nvSpPr>
          <p:cNvPr id="41" name="Rounded Rectangle 3">
            <a:extLst>
              <a:ext uri="{FF2B5EF4-FFF2-40B4-BE49-F238E27FC236}">
                <a16:creationId xmlns:a16="http://schemas.microsoft.com/office/drawing/2014/main" id="{93419742-EA41-4935-B639-2E758B2480CE}"/>
              </a:ext>
            </a:extLst>
          </p:cNvPr>
          <p:cNvSpPr/>
          <p:nvPr/>
        </p:nvSpPr>
        <p:spPr>
          <a:xfrm>
            <a:off x="8327284" y="3706981"/>
            <a:ext cx="1705800" cy="803231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Patient comes in and the appropriate codes get captured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64EE59C-9E32-4468-8F5E-0D3BC2F1F405}"/>
              </a:ext>
            </a:extLst>
          </p:cNvPr>
          <p:cNvCxnSpPr>
            <a:cxnSpLocks/>
          </p:cNvCxnSpPr>
          <p:nvPr/>
        </p:nvCxnSpPr>
        <p:spPr>
          <a:xfrm flipV="1">
            <a:off x="5637430" y="3677189"/>
            <a:ext cx="1519164" cy="1192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3">
            <a:extLst>
              <a:ext uri="{FF2B5EF4-FFF2-40B4-BE49-F238E27FC236}">
                <a16:creationId xmlns:a16="http://schemas.microsoft.com/office/drawing/2014/main" id="{CF99DBC3-EA4C-4379-B165-91BB61B50DAF}"/>
              </a:ext>
            </a:extLst>
          </p:cNvPr>
          <p:cNvSpPr/>
          <p:nvPr/>
        </p:nvSpPr>
        <p:spPr>
          <a:xfrm>
            <a:off x="2247064" y="3739786"/>
            <a:ext cx="2255153" cy="919687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Payer sends codes to CMS for use in calculating appropriate monthly member premium</a:t>
            </a:r>
          </a:p>
        </p:txBody>
      </p:sp>
      <p:sp>
        <p:nvSpPr>
          <p:cNvPr id="52" name="Rounded Rectangle 15">
            <a:extLst>
              <a:ext uri="{FF2B5EF4-FFF2-40B4-BE49-F238E27FC236}">
                <a16:creationId xmlns:a16="http://schemas.microsoft.com/office/drawing/2014/main" id="{22C6AAF8-C3A5-4B46-B7CD-85F1D3E9DB03}"/>
              </a:ext>
            </a:extLst>
          </p:cNvPr>
          <p:cNvSpPr/>
          <p:nvPr/>
        </p:nvSpPr>
        <p:spPr>
          <a:xfrm>
            <a:off x="9759906" y="2364603"/>
            <a:ext cx="1363173" cy="681056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1219170"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Patient</a:t>
            </a:r>
            <a:endParaRPr lang="en-US" sz="1333" b="1" kern="0" dirty="0">
              <a:solidFill>
                <a:srgbClr val="C00000"/>
              </a:solidFill>
              <a:latin typeface="Arial"/>
              <a:ea typeface="ヒラギノ角ゴ Pro W3" pitchFamily="-126" charset="-128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A5094DE-7D34-4FC5-82BA-BAF7A1628703}"/>
              </a:ext>
            </a:extLst>
          </p:cNvPr>
          <p:cNvSpPr txBox="1"/>
          <p:nvPr/>
        </p:nvSpPr>
        <p:spPr>
          <a:xfrm>
            <a:off x="7212228" y="2395209"/>
            <a:ext cx="1259821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 Group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F9B401-9E22-49A1-8DA8-76E6172C43D0}"/>
              </a:ext>
            </a:extLst>
          </p:cNvPr>
          <p:cNvSpPr txBox="1"/>
          <p:nvPr/>
        </p:nvSpPr>
        <p:spPr>
          <a:xfrm>
            <a:off x="3764497" y="2514002"/>
            <a:ext cx="211567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D0169D5-6BC7-48EA-B0F1-149FA0F465C3}"/>
              </a:ext>
            </a:extLst>
          </p:cNvPr>
          <p:cNvSpPr/>
          <p:nvPr/>
        </p:nvSpPr>
        <p:spPr>
          <a:xfrm>
            <a:off x="4414964" y="1657510"/>
            <a:ext cx="3912321" cy="191771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8EE0DD-6D0B-4581-BB37-C408CD8456B4}"/>
              </a:ext>
            </a:extLst>
          </p:cNvPr>
          <p:cNvSpPr txBox="1"/>
          <p:nvPr/>
        </p:nvSpPr>
        <p:spPr>
          <a:xfrm>
            <a:off x="5988647" y="1654283"/>
            <a:ext cx="764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B050"/>
                </a:solidFill>
                <a:latin typeface="Arial" panose="020B0604020202020204" pitchFamily="34" charset="0"/>
                <a:ea typeface="ヒラギノ角ゴ Pro W3" pitchFamily="-126" charset="-128"/>
              </a:rPr>
              <a:t>STU 1</a:t>
            </a:r>
          </a:p>
        </p:txBody>
      </p:sp>
    </p:spTree>
    <p:extLst>
      <p:ext uri="{BB962C8B-B14F-4D97-AF65-F5344CB8AC3E}">
        <p14:creationId xmlns:p14="http://schemas.microsoft.com/office/powerpoint/2010/main" val="2285653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B762-5734-44CA-BA78-76FD98019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Risk Adjustment Report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F18B0-D93F-44AA-9787-691A06C0D2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latin typeface="Arial" panose="020B0604020202020204" pitchFamily="34" charset="0"/>
                <a:ea typeface="ヒラギノ角ゴ Pro W3" pitchFamily="-126" charset="-128"/>
              </a:rPr>
              <a:t>© 2019 Health Level Seven ® International. Licensed under Creative Commons Attribution 4.0 International</a:t>
            </a:r>
          </a:p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latin typeface="Arial" panose="020B0604020202020204" pitchFamily="34" charset="0"/>
                <a:ea typeface="ヒラギノ角ゴ Pro W3" pitchFamily="-126" charset="-128"/>
              </a:rPr>
              <a:t>HL7, Health Level Seven, FHIR and the FHIR flame logo are registered trademarks of Health Level Seven International. Reg. U.S. TM Office.</a:t>
            </a:r>
            <a:endParaRPr lang="en-US" b="1" dirty="0">
              <a:latin typeface="Arial" panose="020B0604020202020204" pitchFamily="34" charset="0"/>
              <a:ea typeface="ヒラギノ角ゴ Pro W3" pitchFamily="-126" charset="-12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6C7B4-DF79-45E4-A016-77A29D38B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fld id="{6CACE926-AEF5-4BFE-8BD7-24414108CB7B}" type="slidenum">
              <a:rPr lang="en-US" altLang="en-US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en-US" dirty="0">
              <a:solidFill>
                <a:prstClr val="black"/>
              </a:solidFill>
              <a:latin typeface="Arial" panose="020B0604020202020204" pitchFamily="34" charset="0"/>
              <a:ea typeface="ヒラギノ角ゴ Pro W3" pitchFamily="-126" charset="-12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50DA12-3A5E-41B1-AC70-AB0E4A5610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977" y="1035815"/>
            <a:ext cx="6066046" cy="582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956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C254-7E84-4C1E-B2B1-8F45C616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during STU1 ballot reconciliations: Figure 1-4 (Home page)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DF32-5ADE-4348-8F51-B2255B4D83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D9FDC-5EC9-421B-B816-669D4CBA8D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91477-8158-43AE-8C67-AA1E9785A9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42186CE-C3CB-491F-B90D-334B74F93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28016" y="3173224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E4BF30F-2D52-4FA7-8B6E-989427E65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64510" y="2979089"/>
            <a:ext cx="814124" cy="8998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00E8FA-0292-4288-B1BB-DA58B38789C1}"/>
              </a:ext>
            </a:extLst>
          </p:cNvPr>
          <p:cNvSpPr txBox="1"/>
          <p:nvPr/>
        </p:nvSpPr>
        <p:spPr>
          <a:xfrm>
            <a:off x="1368638" y="3121037"/>
            <a:ext cx="216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4AE2E2-20A9-4B44-A58D-4BBB1DF61213}"/>
              </a:ext>
            </a:extLst>
          </p:cNvPr>
          <p:cNvSpPr txBox="1"/>
          <p:nvPr/>
        </p:nvSpPr>
        <p:spPr>
          <a:xfrm>
            <a:off x="8076248" y="3100638"/>
            <a:ext cx="2115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8" name="Arrow: U-Turn 7">
            <a:extLst>
              <a:ext uri="{FF2B5EF4-FFF2-40B4-BE49-F238E27FC236}">
                <a16:creationId xmlns:a16="http://schemas.microsoft.com/office/drawing/2014/main" id="{BBA494F5-C840-4276-B567-19F510FB3BE8}"/>
              </a:ext>
            </a:extLst>
          </p:cNvPr>
          <p:cNvSpPr/>
          <p:nvPr/>
        </p:nvSpPr>
        <p:spPr>
          <a:xfrm rot="10800000" flipH="1" flipV="1">
            <a:off x="3604184" y="1851892"/>
            <a:ext cx="4572963" cy="1202435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U-Turn 12">
            <a:extLst>
              <a:ext uri="{FF2B5EF4-FFF2-40B4-BE49-F238E27FC236}">
                <a16:creationId xmlns:a16="http://schemas.microsoft.com/office/drawing/2014/main" id="{174416F3-D18D-44B8-B799-1F518BBC5027}"/>
              </a:ext>
            </a:extLst>
          </p:cNvPr>
          <p:cNvSpPr/>
          <p:nvPr/>
        </p:nvSpPr>
        <p:spPr>
          <a:xfrm rot="10800000">
            <a:off x="3531047" y="3933241"/>
            <a:ext cx="4472642" cy="1202435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FFA72-BBBD-4DBC-800E-90E49E5C0B79}"/>
              </a:ext>
            </a:extLst>
          </p:cNvPr>
          <p:cNvSpPr/>
          <p:nvPr/>
        </p:nvSpPr>
        <p:spPr>
          <a:xfrm>
            <a:off x="4878367" y="1693366"/>
            <a:ext cx="1778000" cy="5980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$cc-gaps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08AAC3-35FE-4372-8B8E-78FD5F752EEB}"/>
              </a:ext>
            </a:extLst>
          </p:cNvPr>
          <p:cNvSpPr/>
          <p:nvPr/>
        </p:nvSpPr>
        <p:spPr>
          <a:xfrm>
            <a:off x="4880094" y="4665336"/>
            <a:ext cx="2021142" cy="6581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Adjustment Coding Gap Reports</a:t>
            </a:r>
          </a:p>
        </p:txBody>
      </p:sp>
    </p:spTree>
    <p:extLst>
      <p:ext uri="{BB962C8B-B14F-4D97-AF65-F5344CB8AC3E}">
        <p14:creationId xmlns:p14="http://schemas.microsoft.com/office/powerpoint/2010/main" val="1821753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Figure 1-3 created during ballot reconciliations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4F8C2-7293-47C8-B3AA-03648885EC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FC42DAA-9420-4457-A39A-66D03B33B8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01659" y="3907606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1E0878E-B15A-4705-B9BD-922A7EC970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81659" y="4027147"/>
            <a:ext cx="814124" cy="8998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FE43D4-24B0-4D09-9F99-A614069FFCAA}"/>
              </a:ext>
            </a:extLst>
          </p:cNvPr>
          <p:cNvSpPr txBox="1"/>
          <p:nvPr/>
        </p:nvSpPr>
        <p:spPr>
          <a:xfrm>
            <a:off x="2420000" y="4210866"/>
            <a:ext cx="1415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9" name="Arrow: U-Turn 8">
            <a:extLst>
              <a:ext uri="{FF2B5EF4-FFF2-40B4-BE49-F238E27FC236}">
                <a16:creationId xmlns:a16="http://schemas.microsoft.com/office/drawing/2014/main" id="{09BF3D1E-B047-45D0-A4AE-6BACE7A28B3F}"/>
              </a:ext>
            </a:extLst>
          </p:cNvPr>
          <p:cNvSpPr/>
          <p:nvPr/>
        </p:nvSpPr>
        <p:spPr>
          <a:xfrm rot="10800000" flipH="1" flipV="1">
            <a:off x="4088513" y="2705171"/>
            <a:ext cx="4572963" cy="1202435"/>
          </a:xfrm>
          <a:prstGeom prst="uturnArrow">
            <a:avLst>
              <a:gd name="adj1" fmla="val 25000"/>
              <a:gd name="adj2" fmla="val 25000"/>
              <a:gd name="adj3" fmla="val 28042"/>
              <a:gd name="adj4" fmla="val 43750"/>
              <a:gd name="adj5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07507E-29D8-4D70-850B-8907BCFB4B71}"/>
              </a:ext>
            </a:extLst>
          </p:cNvPr>
          <p:cNvSpPr/>
          <p:nvPr/>
        </p:nvSpPr>
        <p:spPr>
          <a:xfrm>
            <a:off x="5299671" y="2376094"/>
            <a:ext cx="2021142" cy="6581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Adjustment Coding Gap Reports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5FA8C8A-D977-43D9-B0D0-73A6E6DE717A}"/>
              </a:ext>
            </a:extLst>
          </p:cNvPr>
          <p:cNvCxnSpPr>
            <a:cxnSpLocks/>
            <a:stCxn id="7" idx="3"/>
            <a:endCxn id="7" idx="2"/>
          </p:cNvCxnSpPr>
          <p:nvPr/>
        </p:nvCxnSpPr>
        <p:spPr>
          <a:xfrm flipH="1">
            <a:off x="4288721" y="4477058"/>
            <a:ext cx="407062" cy="449910"/>
          </a:xfrm>
          <a:prstGeom prst="bentConnector4">
            <a:avLst>
              <a:gd name="adj1" fmla="val -464993"/>
              <a:gd name="adj2" fmla="val 15081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0AE934C-A70B-4BB7-A14B-50CF63C83613}"/>
              </a:ext>
            </a:extLst>
          </p:cNvPr>
          <p:cNvSpPr txBox="1"/>
          <p:nvPr/>
        </p:nvSpPr>
        <p:spPr>
          <a:xfrm>
            <a:off x="8661476" y="4236682"/>
            <a:ext cx="1160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06AF83-B445-422F-9E0C-6983926A1C70}"/>
              </a:ext>
            </a:extLst>
          </p:cNvPr>
          <p:cNvSpPr/>
          <p:nvPr/>
        </p:nvSpPr>
        <p:spPr>
          <a:xfrm>
            <a:off x="5024416" y="4220102"/>
            <a:ext cx="1216325" cy="44004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$cc-gaps</a:t>
            </a:r>
          </a:p>
        </p:txBody>
      </p:sp>
    </p:spTree>
    <p:extLst>
      <p:ext uri="{BB962C8B-B14F-4D97-AF65-F5344CB8AC3E}">
        <p14:creationId xmlns:p14="http://schemas.microsoft.com/office/powerpoint/2010/main" val="2549133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613D0C-21FF-445C-8A61-522FC6EF28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5B4913-2A0A-4D07-9844-3EA1D67CFB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5C516E0B-A1CD-4A5B-9084-C21C57F69DB1}"/>
              </a:ext>
            </a:extLst>
          </p:cNvPr>
          <p:cNvSpPr/>
          <p:nvPr/>
        </p:nvSpPr>
        <p:spPr>
          <a:xfrm>
            <a:off x="3887508" y="459890"/>
            <a:ext cx="1934738" cy="755570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 Adjustment Model Measure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CMS-HCC </a:t>
            </a: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V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24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2888FE2A-B8B8-4B30-85ED-07CE10E8BEAC}"/>
              </a:ext>
            </a:extLst>
          </p:cNvPr>
          <p:cNvSpPr/>
          <p:nvPr/>
        </p:nvSpPr>
        <p:spPr>
          <a:xfrm>
            <a:off x="792540" y="459890"/>
            <a:ext cx="1934738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 Adjustment Coding Gap Report Bundle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6538187D-1CBA-4D3E-B9CF-FB1141184837}"/>
              </a:ext>
            </a:extLst>
          </p:cNvPr>
          <p:cNvSpPr/>
          <p:nvPr/>
        </p:nvSpPr>
        <p:spPr>
          <a:xfrm>
            <a:off x="3887508" y="1722136"/>
            <a:ext cx="1934738" cy="3459464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 Adjustment </a:t>
            </a: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Coding Gap Report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49F4E04-B597-4594-8DDB-B9B1793B9466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>
            <a:off x="2727278" y="837675"/>
            <a:ext cx="2127599" cy="8844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B4802E-C369-4600-9790-CE55B28A9C51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4854877" y="1215460"/>
            <a:ext cx="0" cy="50667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59336AF-67D3-43CA-B96A-647BEFDE54B0}"/>
              </a:ext>
            </a:extLst>
          </p:cNvPr>
          <p:cNvSpPr txBox="1"/>
          <p:nvPr/>
        </p:nvSpPr>
        <p:spPr>
          <a:xfrm>
            <a:off x="4574102" y="1347024"/>
            <a:ext cx="69664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measure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B33ED533-7AF9-403A-9F59-25CBA5A9CE93}"/>
              </a:ext>
            </a:extLst>
          </p:cNvPr>
          <p:cNvSpPr/>
          <p:nvPr/>
        </p:nvSpPr>
        <p:spPr>
          <a:xfrm>
            <a:off x="792540" y="3074083"/>
            <a:ext cx="1934738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Patient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white"/>
                </a:solidFill>
                <a:latin typeface="Calibri" panose="020F0502020204030204"/>
              </a:rPr>
              <a:t>Eve Everywoman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DOB: 01/16/1975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3B34E6C-DFD9-49DE-86F3-25C6C9784F38}"/>
              </a:ext>
            </a:extLst>
          </p:cNvPr>
          <p:cNvCxnSpPr>
            <a:cxnSpLocks/>
            <a:stCxn id="6" idx="1"/>
            <a:endCxn id="11" idx="3"/>
          </p:cNvCxnSpPr>
          <p:nvPr/>
        </p:nvCxnSpPr>
        <p:spPr>
          <a:xfrm flipH="1">
            <a:off x="2727278" y="3451868"/>
            <a:ext cx="1160230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58AF1D7-3B7B-47E7-BCED-3017253BDA1C}"/>
              </a:ext>
            </a:extLst>
          </p:cNvPr>
          <p:cNvSpPr txBox="1"/>
          <p:nvPr/>
        </p:nvSpPr>
        <p:spPr>
          <a:xfrm>
            <a:off x="2976661" y="3292189"/>
            <a:ext cx="58059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subject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5DE82B70-5B74-4336-B855-7942DFA7CFBB}"/>
              </a:ext>
            </a:extLst>
          </p:cNvPr>
          <p:cNvSpPr/>
          <p:nvPr/>
        </p:nvSpPr>
        <p:spPr>
          <a:xfrm>
            <a:off x="792540" y="4340444"/>
            <a:ext cx="1872861" cy="776860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Organization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ABC Payer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76BA75C-9C8C-4C6D-A479-80DF40E9BB48}"/>
              </a:ext>
            </a:extLst>
          </p:cNvPr>
          <p:cNvSpPr/>
          <p:nvPr/>
        </p:nvSpPr>
        <p:spPr>
          <a:xfrm>
            <a:off x="3909997" y="2255444"/>
            <a:ext cx="1889760" cy="9316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>
              <a:defRPr/>
            </a:pPr>
            <a:r>
              <a:rPr lang="en-US" sz="900" dirty="0">
                <a:solidFill>
                  <a:prstClr val="white"/>
                </a:solidFill>
              </a:rPr>
              <a:t>.</a:t>
            </a:r>
            <a:r>
              <a:rPr lang="en-US" sz="900" b="1" dirty="0">
                <a:solidFill>
                  <a:prstClr val="white"/>
                </a:solidFill>
              </a:rPr>
              <a:t>group[1]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.code: 18 Diabetes with Chronic Complications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historic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closed-gap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applied-not-superseded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</a:t>
            </a:r>
            <a:r>
              <a:rPr lang="en-US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EA15C61-E722-47F4-8036-17245CCEB335}"/>
              </a:ext>
            </a:extLst>
          </p:cNvPr>
          <p:cNvSpPr/>
          <p:nvPr/>
        </p:nvSpPr>
        <p:spPr>
          <a:xfrm>
            <a:off x="3914517" y="4078654"/>
            <a:ext cx="1889760" cy="105643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>
              <a:defRPr/>
            </a:pPr>
            <a:r>
              <a:rPr lang="en-US" sz="900" dirty="0">
                <a:solidFill>
                  <a:prstClr val="white"/>
                </a:solidFill>
              </a:rPr>
              <a:t>.</a:t>
            </a:r>
            <a:r>
              <a:rPr lang="en-US" sz="900" b="1" dirty="0">
                <a:solidFill>
                  <a:prstClr val="white"/>
                </a:solidFill>
              </a:rPr>
              <a:t>group[2]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.code: 111 Chronic Obstructive Pulmonary Disease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historic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closed-gap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applied-not-superseded</a:t>
            </a:r>
          </a:p>
          <a:p>
            <a:pPr lvl="0" algn="ctr">
              <a:defRPr/>
            </a:pPr>
            <a:r>
              <a:rPr lang="en-US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808AB26-B7CC-405A-A29B-9510E10A1866}"/>
              </a:ext>
            </a:extLst>
          </p:cNvPr>
          <p:cNvSpPr/>
          <p:nvPr/>
        </p:nvSpPr>
        <p:spPr>
          <a:xfrm>
            <a:off x="3906929" y="3247031"/>
            <a:ext cx="1889760" cy="7553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>
              <a:defRPr/>
            </a:pPr>
            <a:r>
              <a:rPr lang="en-US" sz="900" dirty="0">
                <a:solidFill>
                  <a:prstClr val="white"/>
                </a:solidFill>
              </a:rPr>
              <a:t>.</a:t>
            </a:r>
            <a:r>
              <a:rPr lang="en-US" sz="900" b="1" dirty="0">
                <a:solidFill>
                  <a:prstClr val="white"/>
                </a:solidFill>
              </a:rPr>
              <a:t>group[4]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.code: 22 Morbid Obesity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suspected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closed-gap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applied-not-superseded</a:t>
            </a:r>
          </a:p>
          <a:p>
            <a:pPr lvl="0"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0" name="Flowchart: Process 49">
            <a:extLst>
              <a:ext uri="{FF2B5EF4-FFF2-40B4-BE49-F238E27FC236}">
                <a16:creationId xmlns:a16="http://schemas.microsoft.com/office/drawing/2014/main" id="{43898F04-C4F3-44B2-9DA3-DD349768ADB5}"/>
              </a:ext>
            </a:extLst>
          </p:cNvPr>
          <p:cNvSpPr/>
          <p:nvPr/>
        </p:nvSpPr>
        <p:spPr>
          <a:xfrm>
            <a:off x="7489786" y="2367440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E08.29 Diabetes mellitus due to underlying condition with other diabetic kidney complication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2397CBB5-489F-4C61-B0CC-8BB8BD1B2D3C}"/>
              </a:ext>
            </a:extLst>
          </p:cNvPr>
          <p:cNvSpPr/>
          <p:nvPr/>
        </p:nvSpPr>
        <p:spPr>
          <a:xfrm>
            <a:off x="7514436" y="4224960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J45.31 Mild persistent asthma with (acute) exacerbation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Flowchart: Process 54">
            <a:extLst>
              <a:ext uri="{FF2B5EF4-FFF2-40B4-BE49-F238E27FC236}">
                <a16:creationId xmlns:a16="http://schemas.microsoft.com/office/drawing/2014/main" id="{29AC9E13-A3B2-44B1-855E-6477F1B82D73}"/>
              </a:ext>
            </a:extLst>
          </p:cNvPr>
          <p:cNvSpPr/>
          <p:nvPr/>
        </p:nvSpPr>
        <p:spPr>
          <a:xfrm>
            <a:off x="7504288" y="3266178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lvl="0" algn="ctr"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Z68.42 Body mass index (BMI) 45.0-49.9, adult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511CF435-6659-4E5A-8316-25057B7C12B6}"/>
              </a:ext>
            </a:extLst>
          </p:cNvPr>
          <p:cNvSpPr/>
          <p:nvPr/>
        </p:nvSpPr>
        <p:spPr>
          <a:xfrm>
            <a:off x="7482167" y="1420886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Encounter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DOS: 01/31/2021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Flowchart: Process 57">
            <a:extLst>
              <a:ext uri="{FF2B5EF4-FFF2-40B4-BE49-F238E27FC236}">
                <a16:creationId xmlns:a16="http://schemas.microsoft.com/office/drawing/2014/main" id="{2D712595-0112-40A5-8927-588F1C4E89BC}"/>
              </a:ext>
            </a:extLst>
          </p:cNvPr>
          <p:cNvSpPr/>
          <p:nvPr/>
        </p:nvSpPr>
        <p:spPr>
          <a:xfrm>
            <a:off x="7514436" y="5181600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Encounter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DOS: 09/26/2021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9C70E6E-2F47-4D51-8678-B99216131D78}"/>
              </a:ext>
            </a:extLst>
          </p:cNvPr>
          <p:cNvCxnSpPr>
            <a:cxnSpLocks/>
            <a:stCxn id="28" idx="3"/>
            <a:endCxn id="50" idx="1"/>
          </p:cNvCxnSpPr>
          <p:nvPr/>
        </p:nvCxnSpPr>
        <p:spPr>
          <a:xfrm>
            <a:off x="5799757" y="2721279"/>
            <a:ext cx="1690029" cy="239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876D8A6-4F0A-447B-AC4E-61933C93FEE4}"/>
              </a:ext>
            </a:extLst>
          </p:cNvPr>
          <p:cNvCxnSpPr>
            <a:cxnSpLocks/>
            <a:stCxn id="32" idx="3"/>
            <a:endCxn id="51" idx="1"/>
          </p:cNvCxnSpPr>
          <p:nvPr/>
        </p:nvCxnSpPr>
        <p:spPr>
          <a:xfrm flipV="1">
            <a:off x="5804277" y="4602745"/>
            <a:ext cx="1710159" cy="41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7D2EBC4-9411-4817-A86A-3F78AB2B534E}"/>
              </a:ext>
            </a:extLst>
          </p:cNvPr>
          <p:cNvCxnSpPr>
            <a:cxnSpLocks/>
            <a:stCxn id="35" idx="3"/>
            <a:endCxn id="55" idx="1"/>
          </p:cNvCxnSpPr>
          <p:nvPr/>
        </p:nvCxnSpPr>
        <p:spPr>
          <a:xfrm>
            <a:off x="5796689" y="3624722"/>
            <a:ext cx="1707599" cy="192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712497F-FF6A-458E-92DD-01F72C350E7B}"/>
              </a:ext>
            </a:extLst>
          </p:cNvPr>
          <p:cNvSpPr txBox="1"/>
          <p:nvPr/>
        </p:nvSpPr>
        <p:spPr>
          <a:xfrm>
            <a:off x="6054497" y="3510691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DC807B2-EF1A-43C9-8B03-FDA2A3A65E64}"/>
              </a:ext>
            </a:extLst>
          </p:cNvPr>
          <p:cNvSpPr txBox="1"/>
          <p:nvPr/>
        </p:nvSpPr>
        <p:spPr>
          <a:xfrm>
            <a:off x="6084397" y="4479634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54DEF4E-9D1A-48E0-B245-D8C08901FA27}"/>
              </a:ext>
            </a:extLst>
          </p:cNvPr>
          <p:cNvCxnSpPr>
            <a:cxnSpLocks/>
            <a:endCxn id="56" idx="1"/>
          </p:cNvCxnSpPr>
          <p:nvPr/>
        </p:nvCxnSpPr>
        <p:spPr>
          <a:xfrm flipV="1">
            <a:off x="5827187" y="1798671"/>
            <a:ext cx="1654980" cy="9226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9420730E-079C-4158-8650-264C4A2C42DC}"/>
              </a:ext>
            </a:extLst>
          </p:cNvPr>
          <p:cNvSpPr txBox="1"/>
          <p:nvPr/>
        </p:nvSpPr>
        <p:spPr>
          <a:xfrm rot="19834726">
            <a:off x="6072534" y="2069610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06EB4D3-C864-4696-9DE9-5D27123A6680}"/>
              </a:ext>
            </a:extLst>
          </p:cNvPr>
          <p:cNvCxnSpPr>
            <a:cxnSpLocks/>
            <a:stCxn id="35" idx="3"/>
            <a:endCxn id="56" idx="1"/>
          </p:cNvCxnSpPr>
          <p:nvPr/>
        </p:nvCxnSpPr>
        <p:spPr>
          <a:xfrm flipV="1">
            <a:off x="5796689" y="1798671"/>
            <a:ext cx="1685478" cy="18260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B7081640-A001-43D9-BD01-BBCA9A8AADF1}"/>
              </a:ext>
            </a:extLst>
          </p:cNvPr>
          <p:cNvSpPr txBox="1"/>
          <p:nvPr/>
        </p:nvSpPr>
        <p:spPr>
          <a:xfrm>
            <a:off x="6054497" y="2622114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521FE98-80AD-48C7-A1CE-B36238BE7C76}"/>
              </a:ext>
            </a:extLst>
          </p:cNvPr>
          <p:cNvCxnSpPr>
            <a:cxnSpLocks/>
            <a:stCxn id="32" idx="3"/>
            <a:endCxn id="58" idx="1"/>
          </p:cNvCxnSpPr>
          <p:nvPr/>
        </p:nvCxnSpPr>
        <p:spPr>
          <a:xfrm>
            <a:off x="5804277" y="4606874"/>
            <a:ext cx="1710159" cy="9525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ABE0BA0A-6327-43E5-AF27-F008F2D92186}"/>
              </a:ext>
            </a:extLst>
          </p:cNvPr>
          <p:cNvSpPr txBox="1"/>
          <p:nvPr/>
        </p:nvSpPr>
        <p:spPr>
          <a:xfrm rot="1725328">
            <a:off x="6089278" y="4994194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13031F9-623E-4B92-AB8D-504A75028369}"/>
              </a:ext>
            </a:extLst>
          </p:cNvPr>
          <p:cNvCxnSpPr>
            <a:cxnSpLocks/>
            <a:stCxn id="6" idx="1"/>
            <a:endCxn id="16" idx="3"/>
          </p:cNvCxnSpPr>
          <p:nvPr/>
        </p:nvCxnSpPr>
        <p:spPr>
          <a:xfrm flipH="1">
            <a:off x="2665401" y="3451868"/>
            <a:ext cx="1222107" cy="12770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5D6EBA97-FE36-4527-A824-39C4F2447318}"/>
              </a:ext>
            </a:extLst>
          </p:cNvPr>
          <p:cNvSpPr txBox="1"/>
          <p:nvPr/>
        </p:nvSpPr>
        <p:spPr>
          <a:xfrm>
            <a:off x="3058140" y="952576"/>
            <a:ext cx="58059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5AAD563-13F4-4BA3-B6D6-B95685BE5C19}"/>
              </a:ext>
            </a:extLst>
          </p:cNvPr>
          <p:cNvSpPr txBox="1"/>
          <p:nvPr/>
        </p:nvSpPr>
        <p:spPr>
          <a:xfrm>
            <a:off x="2986155" y="3999070"/>
            <a:ext cx="65258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reporter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7DB4D4F-0EAE-406D-8D42-7F23F83D1907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1759909" y="1215460"/>
            <a:ext cx="0" cy="185862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DD388C81-A24F-42E4-86C7-975B661F035A}"/>
              </a:ext>
            </a:extLst>
          </p:cNvPr>
          <p:cNvSpPr txBox="1"/>
          <p:nvPr/>
        </p:nvSpPr>
        <p:spPr>
          <a:xfrm>
            <a:off x="1537076" y="1898550"/>
            <a:ext cx="58059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9137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D3DE7-0219-45E4-80C3-649D2F20F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Risk Adjustment Coding Gap Report (Single Patient)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D6F338-751B-41B7-A1C7-5059E3FC5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880" y="1497162"/>
            <a:ext cx="9236240" cy="386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652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8D1A-52BF-46AF-A383-E397DB5CB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Measure 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DD8C6-DD1F-4ADE-A56D-92DA7F694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21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AA7B3DF-9DB0-4B96-BD97-21C858567EE1}"/>
              </a:ext>
            </a:extLst>
          </p:cNvPr>
          <p:cNvCxnSpPr>
            <a:cxnSpLocks/>
            <a:stCxn id="4" idx="3"/>
            <a:endCxn id="19" idx="1"/>
          </p:cNvCxnSpPr>
          <p:nvPr/>
        </p:nvCxnSpPr>
        <p:spPr>
          <a:xfrm flipV="1">
            <a:off x="5116354" y="1905132"/>
            <a:ext cx="1179425" cy="200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B9C1C471-DB5F-48E8-887C-88A5C9B7C936}"/>
              </a:ext>
            </a:extLst>
          </p:cNvPr>
          <p:cNvSpPr txBox="1"/>
          <p:nvPr/>
        </p:nvSpPr>
        <p:spPr>
          <a:xfrm>
            <a:off x="8341694" y="5126472"/>
            <a:ext cx="120045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evaluateResources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ECBEBC19-2399-4EB5-8810-02FF1ACE01D9}"/>
              </a:ext>
            </a:extLst>
          </p:cNvPr>
          <p:cNvSpPr txBox="1"/>
          <p:nvPr/>
        </p:nvSpPr>
        <p:spPr>
          <a:xfrm>
            <a:off x="5241293" y="3696262"/>
            <a:ext cx="5733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section.focus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FC9293-5253-4045-B6FF-0BF8D01B1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Adjustment </a:t>
            </a:r>
            <a:br>
              <a:rPr lang="en-US" dirty="0"/>
            </a:br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F4AA5-BD88-4606-ACB3-39118129A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676" y="1258338"/>
            <a:ext cx="11185124" cy="514246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3DEA0A30-6A6C-4FA4-B9FC-7A051391A0D6}"/>
              </a:ext>
            </a:extLst>
          </p:cNvPr>
          <p:cNvSpPr/>
          <p:nvPr/>
        </p:nvSpPr>
        <p:spPr>
          <a:xfrm>
            <a:off x="3252043" y="3520952"/>
            <a:ext cx="1864311" cy="776860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Composition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B7A7E221-C938-4426-AA48-B09EFF0C8A7E}"/>
              </a:ext>
            </a:extLst>
          </p:cNvPr>
          <p:cNvSpPr/>
          <p:nvPr/>
        </p:nvSpPr>
        <p:spPr>
          <a:xfrm>
            <a:off x="3248552" y="1646804"/>
            <a:ext cx="1864311" cy="795922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Bundle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C91FCB4F-F2B6-436E-9248-D1FB7A9503A1}"/>
              </a:ext>
            </a:extLst>
          </p:cNvPr>
          <p:cNvSpPr/>
          <p:nvPr/>
        </p:nvSpPr>
        <p:spPr>
          <a:xfrm>
            <a:off x="6261837" y="4865351"/>
            <a:ext cx="1864311" cy="776860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Measure Report #2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RX HCC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7C494011-9B4B-4108-B2F1-32F5A7D22803}"/>
              </a:ext>
            </a:extLst>
          </p:cNvPr>
          <p:cNvSpPr/>
          <p:nvPr/>
        </p:nvSpPr>
        <p:spPr>
          <a:xfrm>
            <a:off x="596938" y="3518748"/>
            <a:ext cx="1864311" cy="795922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Patient*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 63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AAB520D8-1327-4035-B17F-8E435832F332}"/>
              </a:ext>
            </a:extLst>
          </p:cNvPr>
          <p:cNvSpPr/>
          <p:nvPr/>
        </p:nvSpPr>
        <p:spPr>
          <a:xfrm>
            <a:off x="6261838" y="3643732"/>
            <a:ext cx="1864310" cy="779355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M06252 Rheumatoid bursitis, left hip 12/042021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820EB801-38A6-47AA-A42B-B341458DA83D}"/>
              </a:ext>
            </a:extLst>
          </p:cNvPr>
          <p:cNvSpPr/>
          <p:nvPr/>
        </p:nvSpPr>
        <p:spPr>
          <a:xfrm>
            <a:off x="3242456" y="5282939"/>
            <a:ext cx="1864311" cy="747552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Organization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(example Payer)</a:t>
            </a: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F4DCC147-F1CD-4EAF-9C73-16087FFCF623}"/>
              </a:ext>
            </a:extLst>
          </p:cNvPr>
          <p:cNvSpPr/>
          <p:nvPr/>
        </p:nvSpPr>
        <p:spPr>
          <a:xfrm>
            <a:off x="6295779" y="1531356"/>
            <a:ext cx="1864311" cy="747552"/>
          </a:xfrm>
          <a:prstGeom prst="flowChartProcess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Measure Report #1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HCC, 189 &amp; 19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B41447D-68B5-4C39-B3CC-B31F7134DC48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4180708" y="2442726"/>
            <a:ext cx="3491" cy="1078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464D613-60CE-4D58-A3FC-5904161E60D2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5116354" y="3909382"/>
            <a:ext cx="1145483" cy="1344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2555D1CD-2F4B-4CC0-B94D-2ED0919C3F39}"/>
              </a:ext>
            </a:extLst>
          </p:cNvPr>
          <p:cNvSpPr/>
          <p:nvPr/>
        </p:nvSpPr>
        <p:spPr>
          <a:xfrm>
            <a:off x="6295779" y="2717726"/>
            <a:ext cx="1864311" cy="77686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ICD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Z89.511/20210401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CF496CA-7DA1-4920-B8A9-499D311987BA}"/>
              </a:ext>
            </a:extLst>
          </p:cNvPr>
          <p:cNvCxnSpPr>
            <a:cxnSpLocks/>
            <a:stCxn id="7" idx="0"/>
            <a:endCxn id="15" idx="2"/>
          </p:cNvCxnSpPr>
          <p:nvPr/>
        </p:nvCxnSpPr>
        <p:spPr>
          <a:xfrm flipV="1">
            <a:off x="7193993" y="4423087"/>
            <a:ext cx="0" cy="442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F9137BA-4C1E-470D-9CE5-C3A73B892B8B}"/>
              </a:ext>
            </a:extLst>
          </p:cNvPr>
          <p:cNvCxnSpPr>
            <a:cxnSpLocks/>
            <a:stCxn id="19" idx="2"/>
            <a:endCxn id="28" idx="0"/>
          </p:cNvCxnSpPr>
          <p:nvPr/>
        </p:nvCxnSpPr>
        <p:spPr>
          <a:xfrm>
            <a:off x="7227935" y="2278908"/>
            <a:ext cx="0" cy="43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879550D5-89BE-4FBE-82D9-CB3521CF2D58}"/>
              </a:ext>
            </a:extLst>
          </p:cNvPr>
          <p:cNvCxnSpPr>
            <a:cxnSpLocks/>
            <a:stCxn id="4" idx="2"/>
            <a:endCxn id="16" idx="0"/>
          </p:cNvCxnSpPr>
          <p:nvPr/>
        </p:nvCxnSpPr>
        <p:spPr>
          <a:xfrm flipH="1">
            <a:off x="4174612" y="4297812"/>
            <a:ext cx="9587" cy="985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CAE3AF3E-4461-4BF9-AD1A-870ECDBF5C9D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5112863" y="2044765"/>
            <a:ext cx="1148974" cy="3209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B0A502EB-4FA3-419A-B0EE-C00113470861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 flipV="1">
            <a:off x="5112863" y="1905132"/>
            <a:ext cx="1182916" cy="139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ACE8CF9B-7ACD-48E8-BB5C-C165C6517CEC}"/>
              </a:ext>
            </a:extLst>
          </p:cNvPr>
          <p:cNvCxnSpPr>
            <a:cxnSpLocks/>
            <a:stCxn id="4" idx="1"/>
            <a:endCxn id="13" idx="3"/>
          </p:cNvCxnSpPr>
          <p:nvPr/>
        </p:nvCxnSpPr>
        <p:spPr>
          <a:xfrm flipH="1">
            <a:off x="2461249" y="3909382"/>
            <a:ext cx="790794" cy="7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3EFFA89C-5A0F-43E9-8E5E-E7EFE761E46D}"/>
              </a:ext>
            </a:extLst>
          </p:cNvPr>
          <p:cNvSpPr txBox="1"/>
          <p:nvPr/>
        </p:nvSpPr>
        <p:spPr>
          <a:xfrm>
            <a:off x="718799" y="5034569"/>
            <a:ext cx="2075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*US Core Patient is also pointed to by all  RA Measure Reports, US Core Procedure,  US Core  Lab Observations, US Core Condition, etc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8F126E68-CFBC-4650-89F4-8608C59D3052}"/>
              </a:ext>
            </a:extLst>
          </p:cNvPr>
          <p:cNvSpPr txBox="1"/>
          <p:nvPr/>
        </p:nvSpPr>
        <p:spPr>
          <a:xfrm>
            <a:off x="2716620" y="2684407"/>
            <a:ext cx="85153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section.entry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89984EC5-4D27-490C-94D4-8134C6A2E37D}"/>
              </a:ext>
            </a:extLst>
          </p:cNvPr>
          <p:cNvSpPr txBox="1"/>
          <p:nvPr/>
        </p:nvSpPr>
        <p:spPr>
          <a:xfrm>
            <a:off x="1250351" y="2956726"/>
            <a:ext cx="57337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patient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D0295861-70D2-48F2-A70D-BD6830F6561F}"/>
              </a:ext>
            </a:extLst>
          </p:cNvPr>
          <p:cNvSpPr txBox="1"/>
          <p:nvPr/>
        </p:nvSpPr>
        <p:spPr>
          <a:xfrm>
            <a:off x="2602823" y="3782240"/>
            <a:ext cx="57337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subject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F4254C16-5AD4-454F-B8DE-A78DB7317DD0}"/>
              </a:ext>
            </a:extLst>
          </p:cNvPr>
          <p:cNvSpPr txBox="1"/>
          <p:nvPr/>
        </p:nvSpPr>
        <p:spPr>
          <a:xfrm>
            <a:off x="3850155" y="4568002"/>
            <a:ext cx="79837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custodian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6DC5E373-7EFD-4CA0-9108-834DD55A204E}"/>
              </a:ext>
            </a:extLst>
          </p:cNvPr>
          <p:cNvSpPr txBox="1"/>
          <p:nvPr/>
        </p:nvSpPr>
        <p:spPr>
          <a:xfrm>
            <a:off x="3912843" y="2797557"/>
            <a:ext cx="57337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</a:t>
            </a:r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26D4DD73-45E1-43F9-ADDC-8A6DA302101C}"/>
              </a:ext>
            </a:extLst>
          </p:cNvPr>
          <p:cNvSpPr/>
          <p:nvPr/>
        </p:nvSpPr>
        <p:spPr>
          <a:xfrm>
            <a:off x="6256762" y="342663"/>
            <a:ext cx="1934738" cy="74755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Measure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CMS HCC v24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D879AAF-6430-4FAA-9C17-0821D2F4F1D5}"/>
              </a:ext>
            </a:extLst>
          </p:cNvPr>
          <p:cNvCxnSpPr>
            <a:cxnSpLocks/>
            <a:stCxn id="19" idx="0"/>
            <a:endCxn id="51" idx="2"/>
          </p:cNvCxnSpPr>
          <p:nvPr/>
        </p:nvCxnSpPr>
        <p:spPr>
          <a:xfrm flipH="1" flipV="1">
            <a:off x="7224131" y="1090215"/>
            <a:ext cx="3804" cy="441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C27D146-23E1-4682-8A4A-54C5926B687F}"/>
              </a:ext>
            </a:extLst>
          </p:cNvPr>
          <p:cNvSpPr txBox="1"/>
          <p:nvPr/>
        </p:nvSpPr>
        <p:spPr>
          <a:xfrm>
            <a:off x="6958015" y="1210109"/>
            <a:ext cx="109211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measure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F7F9A1-8F24-4136-BF9D-69A2F98F5CB6}"/>
              </a:ext>
            </a:extLst>
          </p:cNvPr>
          <p:cNvSpPr txBox="1"/>
          <p:nvPr/>
        </p:nvSpPr>
        <p:spPr>
          <a:xfrm>
            <a:off x="8520003" y="1913261"/>
            <a:ext cx="109211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evaluateResources</a:t>
            </a:r>
          </a:p>
        </p:txBody>
      </p:sp>
      <p:sp>
        <p:nvSpPr>
          <p:cNvPr id="53" name="Flowchart: Process 52">
            <a:extLst>
              <a:ext uri="{FF2B5EF4-FFF2-40B4-BE49-F238E27FC236}">
                <a16:creationId xmlns:a16="http://schemas.microsoft.com/office/drawing/2014/main" id="{4134BEED-462A-4D21-92CE-2B5D05EAFFE6}"/>
              </a:ext>
            </a:extLst>
          </p:cNvPr>
          <p:cNvSpPr/>
          <p:nvPr/>
        </p:nvSpPr>
        <p:spPr>
          <a:xfrm>
            <a:off x="6261101" y="6110448"/>
            <a:ext cx="1879599" cy="747552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Measure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Rx HCC v05</a:t>
            </a:r>
          </a:p>
        </p:txBody>
      </p:sp>
      <p:sp>
        <p:nvSpPr>
          <p:cNvPr id="54" name="Flowchart: Process 53">
            <a:extLst>
              <a:ext uri="{FF2B5EF4-FFF2-40B4-BE49-F238E27FC236}">
                <a16:creationId xmlns:a16="http://schemas.microsoft.com/office/drawing/2014/main" id="{53785A16-DD10-419D-9D42-DB4D56208B37}"/>
              </a:ext>
            </a:extLst>
          </p:cNvPr>
          <p:cNvSpPr/>
          <p:nvPr/>
        </p:nvSpPr>
        <p:spPr>
          <a:xfrm>
            <a:off x="9943200" y="1104142"/>
            <a:ext cx="1864310" cy="94055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Encounter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20210401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C9F96D85-F524-4D73-94B2-0434F1DF9812}"/>
              </a:ext>
            </a:extLst>
          </p:cNvPr>
          <p:cNvSpPr/>
          <p:nvPr/>
        </p:nvSpPr>
        <p:spPr>
          <a:xfrm>
            <a:off x="9930500" y="2338910"/>
            <a:ext cx="1864310" cy="917206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Observation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A1C of 9.4/20210401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8C70785-72DF-4B04-B087-9C4D80B1FCF5}"/>
              </a:ext>
            </a:extLst>
          </p:cNvPr>
          <p:cNvCxnSpPr>
            <a:cxnSpLocks/>
            <a:stCxn id="19" idx="3"/>
            <a:endCxn id="56" idx="1"/>
          </p:cNvCxnSpPr>
          <p:nvPr/>
        </p:nvCxnSpPr>
        <p:spPr>
          <a:xfrm>
            <a:off x="8160090" y="1905132"/>
            <a:ext cx="1770410" cy="892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D3DA6C3-C316-4DD9-92F3-8C0C8B4E40FD}"/>
              </a:ext>
            </a:extLst>
          </p:cNvPr>
          <p:cNvCxnSpPr>
            <a:cxnSpLocks/>
            <a:stCxn id="19" idx="3"/>
            <a:endCxn id="54" idx="1"/>
          </p:cNvCxnSpPr>
          <p:nvPr/>
        </p:nvCxnSpPr>
        <p:spPr>
          <a:xfrm flipV="1">
            <a:off x="8160090" y="1574421"/>
            <a:ext cx="1783110" cy="330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94D89C9C-B25B-4E82-8DC1-C7DB743DDEC7}"/>
              </a:ext>
            </a:extLst>
          </p:cNvPr>
          <p:cNvSpPr txBox="1"/>
          <p:nvPr/>
        </p:nvSpPr>
        <p:spPr>
          <a:xfrm>
            <a:off x="5270934" y="2227647"/>
            <a:ext cx="50389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EBEC07C-D02C-4F92-A128-D6F909ECB4F8}"/>
              </a:ext>
            </a:extLst>
          </p:cNvPr>
          <p:cNvSpPr txBox="1"/>
          <p:nvPr/>
        </p:nvSpPr>
        <p:spPr>
          <a:xfrm>
            <a:off x="6472848" y="4551810"/>
            <a:ext cx="197265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group[1].extension-historicDiagnosis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660E1F6-0794-42D9-B4A6-C18B5F782A67}"/>
              </a:ext>
            </a:extLst>
          </p:cNvPr>
          <p:cNvSpPr txBox="1"/>
          <p:nvPr/>
        </p:nvSpPr>
        <p:spPr>
          <a:xfrm>
            <a:off x="6282348" y="2367410"/>
            <a:ext cx="197265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group[1].extension-historicDiagnosis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635E9CDB-CC75-4613-9E5B-258CAEEAD026}"/>
              </a:ext>
            </a:extLst>
          </p:cNvPr>
          <p:cNvCxnSpPr>
            <a:cxnSpLocks/>
            <a:stCxn id="7" idx="2"/>
            <a:endCxn id="53" idx="0"/>
          </p:cNvCxnSpPr>
          <p:nvPr/>
        </p:nvCxnSpPr>
        <p:spPr>
          <a:xfrm>
            <a:off x="7193993" y="5642211"/>
            <a:ext cx="6908" cy="468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1AF808F2-DDD4-42B9-B8B0-C93A2CC765F2}"/>
              </a:ext>
            </a:extLst>
          </p:cNvPr>
          <p:cNvSpPr txBox="1"/>
          <p:nvPr/>
        </p:nvSpPr>
        <p:spPr>
          <a:xfrm>
            <a:off x="6869115" y="5731309"/>
            <a:ext cx="109211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measure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DEA2ECFD-A9C5-4080-91B9-1EF1FAD5B146}"/>
              </a:ext>
            </a:extLst>
          </p:cNvPr>
          <p:cNvCxnSpPr>
            <a:cxnSpLocks/>
            <a:stCxn id="7" idx="3"/>
            <a:endCxn id="151" idx="1"/>
          </p:cNvCxnSpPr>
          <p:nvPr/>
        </p:nvCxnSpPr>
        <p:spPr>
          <a:xfrm flipV="1">
            <a:off x="8126148" y="4609721"/>
            <a:ext cx="1462352" cy="644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Flowchart: Process 150">
            <a:extLst>
              <a:ext uri="{FF2B5EF4-FFF2-40B4-BE49-F238E27FC236}">
                <a16:creationId xmlns:a16="http://schemas.microsoft.com/office/drawing/2014/main" id="{51868D15-457B-41D4-9DBD-9854C4DE3812}"/>
              </a:ext>
            </a:extLst>
          </p:cNvPr>
          <p:cNvSpPr/>
          <p:nvPr/>
        </p:nvSpPr>
        <p:spPr>
          <a:xfrm>
            <a:off x="9588500" y="4139442"/>
            <a:ext cx="1876110" cy="940558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MedicationDispense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20210323</a:t>
            </a:r>
          </a:p>
        </p:txBody>
      </p:sp>
      <p:sp>
        <p:nvSpPr>
          <p:cNvPr id="159" name="Flowchart: Process 158">
            <a:extLst>
              <a:ext uri="{FF2B5EF4-FFF2-40B4-BE49-F238E27FC236}">
                <a16:creationId xmlns:a16="http://schemas.microsoft.com/office/drawing/2014/main" id="{5CD24286-BCDA-4D99-B85D-D32151805C89}"/>
              </a:ext>
            </a:extLst>
          </p:cNvPr>
          <p:cNvSpPr/>
          <p:nvPr/>
        </p:nvSpPr>
        <p:spPr>
          <a:xfrm>
            <a:off x="9639300" y="5612642"/>
            <a:ext cx="1876110" cy="940558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Medication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Rinvoq (Upadacitinib)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14EF0705-2A19-4FAE-AB3B-F0BACBDF5674}"/>
              </a:ext>
            </a:extLst>
          </p:cNvPr>
          <p:cNvCxnSpPr>
            <a:cxnSpLocks/>
            <a:stCxn id="7" idx="3"/>
            <a:endCxn id="159" idx="1"/>
          </p:cNvCxnSpPr>
          <p:nvPr/>
        </p:nvCxnSpPr>
        <p:spPr>
          <a:xfrm>
            <a:off x="8126148" y="5253781"/>
            <a:ext cx="1513152" cy="829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09035BD-15F0-49F8-B1A3-80D3E178A3A5}"/>
              </a:ext>
            </a:extLst>
          </p:cNvPr>
          <p:cNvCxnSpPr>
            <a:stCxn id="151" idx="2"/>
            <a:endCxn id="159" idx="0"/>
          </p:cNvCxnSpPr>
          <p:nvPr/>
        </p:nvCxnSpPr>
        <p:spPr>
          <a:xfrm>
            <a:off x="10526555" y="5080000"/>
            <a:ext cx="50800" cy="532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4550AB65-DED2-4D35-B618-30357DC0A91D}"/>
              </a:ext>
            </a:extLst>
          </p:cNvPr>
          <p:cNvSpPr txBox="1"/>
          <p:nvPr/>
        </p:nvSpPr>
        <p:spPr>
          <a:xfrm>
            <a:off x="10233994" y="5202672"/>
            <a:ext cx="120045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Medication	</a:t>
            </a:r>
          </a:p>
        </p:txBody>
      </p:sp>
    </p:spTree>
    <p:extLst>
      <p:ext uri="{BB962C8B-B14F-4D97-AF65-F5344CB8AC3E}">
        <p14:creationId xmlns:p14="http://schemas.microsoft.com/office/powerpoint/2010/main" val="759523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64F5-F9F1-43C0-A746-25B3F07B0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versions of figures – not used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AE268B-CF95-4E65-B1EF-7AF43BDA13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73F79-2D3A-494D-B6F2-9975501DB2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34284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C254-7E84-4C1E-B2B1-8F45C616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Balloted: Figure 1-3 (Home page)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DF32-5ADE-4348-8F51-B2255B4D83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D9FDC-5EC9-421B-B816-669D4CBA8D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91477-8158-43AE-8C67-AA1E9785A9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19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42186CE-C3CB-491F-B90D-334B74F93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28016" y="3173224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E4BF30F-2D52-4FA7-8B6E-989427E65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64510" y="2979089"/>
            <a:ext cx="814124" cy="8998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00E8FA-0292-4288-B1BB-DA58B38789C1}"/>
              </a:ext>
            </a:extLst>
          </p:cNvPr>
          <p:cNvSpPr txBox="1"/>
          <p:nvPr/>
        </p:nvSpPr>
        <p:spPr>
          <a:xfrm>
            <a:off x="1368638" y="3121037"/>
            <a:ext cx="216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Client</a:t>
            </a:r>
          </a:p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(example Provider)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4AE2E2-20A9-4B44-A58D-4BBB1DF61213}"/>
              </a:ext>
            </a:extLst>
          </p:cNvPr>
          <p:cNvSpPr txBox="1"/>
          <p:nvPr/>
        </p:nvSpPr>
        <p:spPr>
          <a:xfrm>
            <a:off x="8076248" y="3100638"/>
            <a:ext cx="2115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Server</a:t>
            </a:r>
          </a:p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(example Payer)</a:t>
            </a:r>
          </a:p>
        </p:txBody>
      </p:sp>
      <p:sp>
        <p:nvSpPr>
          <p:cNvPr id="8" name="Arrow: U-Turn 7">
            <a:extLst>
              <a:ext uri="{FF2B5EF4-FFF2-40B4-BE49-F238E27FC236}">
                <a16:creationId xmlns:a16="http://schemas.microsoft.com/office/drawing/2014/main" id="{BBA494F5-C840-4276-B567-19F510FB3BE8}"/>
              </a:ext>
            </a:extLst>
          </p:cNvPr>
          <p:cNvSpPr/>
          <p:nvPr/>
        </p:nvSpPr>
        <p:spPr>
          <a:xfrm rot="10800000" flipH="1" flipV="1">
            <a:off x="3604184" y="1851892"/>
            <a:ext cx="4572963" cy="1202435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U-Turn 12">
            <a:extLst>
              <a:ext uri="{FF2B5EF4-FFF2-40B4-BE49-F238E27FC236}">
                <a16:creationId xmlns:a16="http://schemas.microsoft.com/office/drawing/2014/main" id="{174416F3-D18D-44B8-B799-1F518BBC5027}"/>
              </a:ext>
            </a:extLst>
          </p:cNvPr>
          <p:cNvSpPr/>
          <p:nvPr/>
        </p:nvSpPr>
        <p:spPr>
          <a:xfrm rot="10800000">
            <a:off x="3531047" y="3933241"/>
            <a:ext cx="4472642" cy="1202435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FFA72-BBBD-4DBC-800E-90E49E5C0B79}"/>
              </a:ext>
            </a:extLst>
          </p:cNvPr>
          <p:cNvSpPr/>
          <p:nvPr/>
        </p:nvSpPr>
        <p:spPr>
          <a:xfrm>
            <a:off x="4878367" y="1693366"/>
            <a:ext cx="1778000" cy="5980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$report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08AAC3-35FE-4372-8B8E-78FD5F752EEB}"/>
              </a:ext>
            </a:extLst>
          </p:cNvPr>
          <p:cNvSpPr/>
          <p:nvPr/>
        </p:nvSpPr>
        <p:spPr>
          <a:xfrm>
            <a:off x="4880094" y="4665336"/>
            <a:ext cx="2021142" cy="6581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Adjustment Coding Gap Reports</a:t>
            </a:r>
          </a:p>
        </p:txBody>
      </p:sp>
    </p:spTree>
    <p:extLst>
      <p:ext uri="{BB962C8B-B14F-4D97-AF65-F5344CB8AC3E}">
        <p14:creationId xmlns:p14="http://schemas.microsoft.com/office/powerpoint/2010/main" val="841643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4567D-1FF5-4FD7-9A7C-93079475B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Source images for STU2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78C0B5-F7E9-4D4A-BE30-E8C2FBFA35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744D42-5266-4E15-8667-314DF0B70C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64449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C254-7E84-4C1E-B2B1-8F45C616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Guidance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DF32-5ADE-4348-8F51-B2255B4D83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D9FDC-5EC9-421B-B816-669D4CBA8D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91477-8158-43AE-8C67-AA1E9785A9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20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42186CE-C3CB-491F-B90D-334B74F93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12232" y="2961683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E4BF30F-2D52-4FA7-8B6E-989427E65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83355" y="3080690"/>
            <a:ext cx="814124" cy="8998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00E8FA-0292-4288-B1BB-DA58B38789C1}"/>
              </a:ext>
            </a:extLst>
          </p:cNvPr>
          <p:cNvSpPr txBox="1"/>
          <p:nvPr/>
        </p:nvSpPr>
        <p:spPr>
          <a:xfrm>
            <a:off x="8282875" y="3157505"/>
            <a:ext cx="1259821" cy="707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Client</a:t>
            </a:r>
          </a:p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(example Provider)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4AE2E2-20A9-4B44-A58D-4BBB1DF61213}"/>
              </a:ext>
            </a:extLst>
          </p:cNvPr>
          <p:cNvSpPr txBox="1"/>
          <p:nvPr/>
        </p:nvSpPr>
        <p:spPr>
          <a:xfrm>
            <a:off x="1831532" y="3442508"/>
            <a:ext cx="2115679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Server</a:t>
            </a:r>
          </a:p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(example Payer)</a:t>
            </a:r>
          </a:p>
        </p:txBody>
      </p:sp>
      <p:sp>
        <p:nvSpPr>
          <p:cNvPr id="8" name="Arrow: U-Turn 7">
            <a:extLst>
              <a:ext uri="{FF2B5EF4-FFF2-40B4-BE49-F238E27FC236}">
                <a16:creationId xmlns:a16="http://schemas.microsoft.com/office/drawing/2014/main" id="{BBA494F5-C840-4276-B567-19F510FB3BE8}"/>
              </a:ext>
            </a:extLst>
          </p:cNvPr>
          <p:cNvSpPr/>
          <p:nvPr/>
        </p:nvSpPr>
        <p:spPr>
          <a:xfrm flipH="1">
            <a:off x="3931920" y="2326640"/>
            <a:ext cx="3911600" cy="426720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U-Turn 12">
            <a:extLst>
              <a:ext uri="{FF2B5EF4-FFF2-40B4-BE49-F238E27FC236}">
                <a16:creationId xmlns:a16="http://schemas.microsoft.com/office/drawing/2014/main" id="{174416F3-D18D-44B8-B799-1F518BBC5027}"/>
              </a:ext>
            </a:extLst>
          </p:cNvPr>
          <p:cNvSpPr/>
          <p:nvPr/>
        </p:nvSpPr>
        <p:spPr>
          <a:xfrm flipV="1">
            <a:off x="4013200" y="4104640"/>
            <a:ext cx="3870960" cy="497840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FFA72-BBBD-4DBC-800E-90E49E5C0B79}"/>
              </a:ext>
            </a:extLst>
          </p:cNvPr>
          <p:cNvSpPr/>
          <p:nvPr/>
        </p:nvSpPr>
        <p:spPr>
          <a:xfrm>
            <a:off x="4998720" y="2225040"/>
            <a:ext cx="1778000" cy="33528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$report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08AAC3-35FE-4372-8B8E-78FD5F752EEB}"/>
              </a:ext>
            </a:extLst>
          </p:cNvPr>
          <p:cNvSpPr/>
          <p:nvPr/>
        </p:nvSpPr>
        <p:spPr>
          <a:xfrm>
            <a:off x="5029200" y="4297680"/>
            <a:ext cx="1778000" cy="3962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Risk Adjustment Care Gap Reports</a:t>
            </a:r>
          </a:p>
        </p:txBody>
      </p:sp>
    </p:spTree>
    <p:extLst>
      <p:ext uri="{BB962C8B-B14F-4D97-AF65-F5344CB8AC3E}">
        <p14:creationId xmlns:p14="http://schemas.microsoft.com/office/powerpoint/2010/main" val="21179790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B762-5734-44CA-BA78-76FD98019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Risk Adjustment Report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F18B0-D93F-44AA-9787-691A06C0D2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latin typeface="Arial" panose="020B0604020202020204" pitchFamily="34" charset="0"/>
                <a:ea typeface="ヒラギノ角ゴ Pro W3" pitchFamily="-126" charset="-128"/>
              </a:rPr>
              <a:t>© 2019 Health Level Seven ® International. Licensed under Creative Commons Attribution 4.0 International</a:t>
            </a:r>
          </a:p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latin typeface="Arial" panose="020B0604020202020204" pitchFamily="34" charset="0"/>
                <a:ea typeface="ヒラギノ角ゴ Pro W3" pitchFamily="-126" charset="-128"/>
              </a:rPr>
              <a:t>HL7, Health Level Seven, FHIR and the FHIR flame logo are registered trademarks of Health Level Seven International. Reg. U.S. TM Office.</a:t>
            </a:r>
            <a:endParaRPr lang="en-US" b="1" dirty="0">
              <a:latin typeface="Arial" panose="020B0604020202020204" pitchFamily="34" charset="0"/>
              <a:ea typeface="ヒラギノ角ゴ Pro W3" pitchFamily="-126" charset="-12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6C7B4-DF79-45E4-A016-77A29D38B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fld id="{6CACE926-AEF5-4BFE-8BD7-24414108CB7B}" type="slidenum">
              <a:rPr lang="en-US" altLang="en-US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altLang="en-US" dirty="0">
              <a:solidFill>
                <a:prstClr val="black"/>
              </a:solidFill>
              <a:latin typeface="Arial" panose="020B0604020202020204" pitchFamily="34" charset="0"/>
              <a:ea typeface="ヒラギノ角ゴ Pro W3" pitchFamily="-126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1C2CDA-CE72-488D-93B7-E84324163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0560" y="1359990"/>
            <a:ext cx="7260859" cy="483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080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C9293-5253-4045-B6FF-0BF8D01B1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240" y="0"/>
            <a:ext cx="10515600" cy="1325563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F4AA5-BD88-4606-ACB3-39118129A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716" y="893213"/>
            <a:ext cx="11185124" cy="55996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7C494011-9B4B-4108-B2F1-32F5A7D22803}"/>
              </a:ext>
            </a:extLst>
          </p:cNvPr>
          <p:cNvSpPr/>
          <p:nvPr/>
        </p:nvSpPr>
        <p:spPr>
          <a:xfrm>
            <a:off x="566458" y="2107143"/>
            <a:ext cx="1864311" cy="795922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Patient*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Mary Jones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DOB: 03231958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AAB520D8-1327-4035-B17F-8E435832F332}"/>
              </a:ext>
            </a:extLst>
          </p:cNvPr>
          <p:cNvSpPr/>
          <p:nvPr/>
        </p:nvSpPr>
        <p:spPr>
          <a:xfrm>
            <a:off x="9147278" y="3738880"/>
            <a:ext cx="1896642" cy="752365"/>
          </a:xfrm>
          <a:prstGeom prst="flowChartProcess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E66.01  Morbid obesity 06012020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F4DCC147-F1CD-4EAF-9C73-16087FFCF623}"/>
              </a:ext>
            </a:extLst>
          </p:cNvPr>
          <p:cNvSpPr/>
          <p:nvPr/>
        </p:nvSpPr>
        <p:spPr>
          <a:xfrm>
            <a:off x="4605415" y="2164715"/>
            <a:ext cx="1864311" cy="4023360"/>
          </a:xfrm>
          <a:prstGeom prst="flowChartProcess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 Adjustment Coding Gap Report</a:t>
            </a:r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2555D1CD-2F4B-4CC0-B94D-2ED0919C3F39}"/>
              </a:ext>
            </a:extLst>
          </p:cNvPr>
          <p:cNvSpPr/>
          <p:nvPr/>
        </p:nvSpPr>
        <p:spPr>
          <a:xfrm>
            <a:off x="9140579" y="2756651"/>
            <a:ext cx="1872861" cy="77686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algn="ctr"/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Z89.511 </a:t>
            </a:r>
            <a:r>
              <a:rPr lang="en-US" sz="1100" dirty="0"/>
              <a:t>Acquired absence of right leg below knee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20210401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F9137BA-4C1E-470D-9CE5-C3A73B892B8B}"/>
              </a:ext>
            </a:extLst>
          </p:cNvPr>
          <p:cNvCxnSpPr>
            <a:cxnSpLocks/>
            <a:stCxn id="59" idx="3"/>
            <a:endCxn id="28" idx="1"/>
          </p:cNvCxnSpPr>
          <p:nvPr/>
        </p:nvCxnSpPr>
        <p:spPr>
          <a:xfrm flipV="1">
            <a:off x="6492240" y="3145081"/>
            <a:ext cx="2648339" cy="294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ACE8CF9B-7ACD-48E8-BB5C-C165C6517CEC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2430769" y="2505104"/>
            <a:ext cx="21615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3EFFA89C-5A0F-43E9-8E5E-E7EFE761E46D}"/>
              </a:ext>
            </a:extLst>
          </p:cNvPr>
          <p:cNvSpPr txBox="1"/>
          <p:nvPr/>
        </p:nvSpPr>
        <p:spPr>
          <a:xfrm>
            <a:off x="627359" y="5340004"/>
            <a:ext cx="2075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*US Core Patient is also pointed to by all  RA Measure Reports, US Core Procedure,  US Core  Lab Observations, US Core Condition, etc.</a:t>
            </a:r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26D4DD73-45E1-43F9-ADDC-8A6DA302101C}"/>
              </a:ext>
            </a:extLst>
          </p:cNvPr>
          <p:cNvSpPr/>
          <p:nvPr/>
        </p:nvSpPr>
        <p:spPr>
          <a:xfrm>
            <a:off x="4570202" y="1005840"/>
            <a:ext cx="1934738" cy="75557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 Adjustment Model Measure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CMS HCC v24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D879AAF-6430-4FAA-9C17-0821D2F4F1D5}"/>
              </a:ext>
            </a:extLst>
          </p:cNvPr>
          <p:cNvCxnSpPr>
            <a:cxnSpLocks/>
            <a:stCxn id="19" idx="0"/>
            <a:endCxn id="51" idx="2"/>
          </p:cNvCxnSpPr>
          <p:nvPr/>
        </p:nvCxnSpPr>
        <p:spPr>
          <a:xfrm flipV="1">
            <a:off x="5537571" y="1761410"/>
            <a:ext cx="0" cy="403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C27D146-23E1-4682-8A4A-54C5926B687F}"/>
              </a:ext>
            </a:extLst>
          </p:cNvPr>
          <p:cNvSpPr txBox="1"/>
          <p:nvPr/>
        </p:nvSpPr>
        <p:spPr>
          <a:xfrm>
            <a:off x="5230815" y="1881304"/>
            <a:ext cx="109211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measure</a:t>
            </a:r>
          </a:p>
        </p:txBody>
      </p:sp>
      <p:sp>
        <p:nvSpPr>
          <p:cNvPr id="54" name="Flowchart: Process 53">
            <a:extLst>
              <a:ext uri="{FF2B5EF4-FFF2-40B4-BE49-F238E27FC236}">
                <a16:creationId xmlns:a16="http://schemas.microsoft.com/office/drawing/2014/main" id="{53785A16-DD10-419D-9D42-DB4D56208B37}"/>
              </a:ext>
            </a:extLst>
          </p:cNvPr>
          <p:cNvSpPr/>
          <p:nvPr/>
        </p:nvSpPr>
        <p:spPr>
          <a:xfrm>
            <a:off x="545200" y="3736217"/>
            <a:ext cx="1864310" cy="94055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Encounter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04012021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C9F96D85-F524-4D73-94B2-0434F1DF9812}"/>
              </a:ext>
            </a:extLst>
          </p:cNvPr>
          <p:cNvSpPr/>
          <p:nvPr/>
        </p:nvSpPr>
        <p:spPr>
          <a:xfrm>
            <a:off x="9148180" y="4573342"/>
            <a:ext cx="1895740" cy="917206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Observation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Hemoglobin A1C of 9.4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20201215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8C70785-72DF-4B04-B087-9C4D80B1FCF5}"/>
              </a:ext>
            </a:extLst>
          </p:cNvPr>
          <p:cNvCxnSpPr>
            <a:cxnSpLocks/>
            <a:stCxn id="56" idx="1"/>
            <a:endCxn id="66" idx="3"/>
          </p:cNvCxnSpPr>
          <p:nvPr/>
        </p:nvCxnSpPr>
        <p:spPr>
          <a:xfrm flipH="1">
            <a:off x="6471920" y="5031945"/>
            <a:ext cx="2676260" cy="657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D3DA6C3-C316-4DD9-92F3-8C0C8B4E40FD}"/>
              </a:ext>
            </a:extLst>
          </p:cNvPr>
          <p:cNvCxnSpPr>
            <a:cxnSpLocks/>
            <a:stCxn id="20" idx="3"/>
            <a:endCxn id="15" idx="1"/>
          </p:cNvCxnSpPr>
          <p:nvPr/>
        </p:nvCxnSpPr>
        <p:spPr>
          <a:xfrm flipV="1">
            <a:off x="6471920" y="4115063"/>
            <a:ext cx="2675358" cy="462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0EBEC07C-D02C-4F92-A128-D6F909ECB4F8}"/>
              </a:ext>
            </a:extLst>
          </p:cNvPr>
          <p:cNvSpPr txBox="1"/>
          <p:nvPr/>
        </p:nvSpPr>
        <p:spPr>
          <a:xfrm>
            <a:off x="6879248" y="4176525"/>
            <a:ext cx="197265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group[2].extension-historicDiagnosis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660E1F6-0794-42D9-B4A6-C18B5F782A67}"/>
              </a:ext>
            </a:extLst>
          </p:cNvPr>
          <p:cNvSpPr txBox="1"/>
          <p:nvPr/>
        </p:nvSpPr>
        <p:spPr>
          <a:xfrm>
            <a:off x="6810668" y="3119885"/>
            <a:ext cx="197265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group[1].extension-historicDiagnosis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5ECAD1-D1E9-4CC8-B592-FACF50CFEFE7}"/>
              </a:ext>
            </a:extLst>
          </p:cNvPr>
          <p:cNvSpPr/>
          <p:nvPr/>
        </p:nvSpPr>
        <p:spPr>
          <a:xfrm>
            <a:off x="4592320" y="4064000"/>
            <a:ext cx="1879600" cy="10261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 algn="ctr">
              <a:defRPr/>
            </a:pPr>
            <a:r>
              <a:rPr lang="en-US" sz="1400" b="1" dirty="0">
                <a:solidFill>
                  <a:prstClr val="white"/>
                </a:solidFill>
              </a:rPr>
              <a:t>.Group[2]</a:t>
            </a:r>
          </a:p>
          <a:p>
            <a:pPr lvl="0" algn="ctr">
              <a:defRPr/>
            </a:pPr>
            <a:r>
              <a:rPr lang="en-US" sz="1400" b="1" dirty="0">
                <a:solidFill>
                  <a:prstClr val="white"/>
                </a:solidFill>
              </a:rPr>
              <a:t>.code – 019 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Morbid obesity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Historic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Non-confirmed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32A2D2D-F2A6-4027-97CC-385DE4F856FF}"/>
              </a:ext>
            </a:extLst>
          </p:cNvPr>
          <p:cNvSpPr/>
          <p:nvPr/>
        </p:nvSpPr>
        <p:spPr>
          <a:xfrm>
            <a:off x="4602480" y="2915920"/>
            <a:ext cx="1889760" cy="104647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 algn="ctr">
              <a:defRPr/>
            </a:pPr>
            <a:r>
              <a:rPr lang="en-US" sz="1400" dirty="0">
                <a:solidFill>
                  <a:prstClr val="white"/>
                </a:solidFill>
              </a:rPr>
              <a:t>.</a:t>
            </a:r>
            <a:r>
              <a:rPr lang="en-US" sz="1400" b="1" dirty="0">
                <a:solidFill>
                  <a:prstClr val="white"/>
                </a:solidFill>
              </a:rPr>
              <a:t>Group[1]</a:t>
            </a:r>
          </a:p>
          <a:p>
            <a:pPr lvl="0" algn="ctr">
              <a:defRPr/>
            </a:pPr>
            <a:r>
              <a:rPr lang="en-US" sz="1400" b="1" dirty="0">
                <a:solidFill>
                  <a:prstClr val="white"/>
                </a:solidFill>
              </a:rPr>
              <a:t>.code – 189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Amputation Status, Lower Limb 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Historic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confirmed</a:t>
            </a:r>
            <a:endParaRPr lang="en-US" b="1" dirty="0">
              <a:solidFill>
                <a:prstClr val="white"/>
              </a:solidFill>
            </a:endParaRPr>
          </a:p>
          <a:p>
            <a:pPr lvl="0" algn="ctr">
              <a:defRPr/>
            </a:pPr>
            <a:r>
              <a:rPr lang="en-US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DC95344-58A8-4B2F-92B9-FE86AA56FB88}"/>
              </a:ext>
            </a:extLst>
          </p:cNvPr>
          <p:cNvSpPr/>
          <p:nvPr/>
        </p:nvSpPr>
        <p:spPr>
          <a:xfrm>
            <a:off x="4592320" y="5171440"/>
            <a:ext cx="1879600" cy="10363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 algn="ctr">
              <a:defRPr/>
            </a:pPr>
            <a:r>
              <a:rPr lang="en-US" sz="1400" b="1" dirty="0">
                <a:solidFill>
                  <a:prstClr val="white"/>
                </a:solidFill>
              </a:rPr>
              <a:t>.Group[3]</a:t>
            </a:r>
          </a:p>
          <a:p>
            <a:pPr lvl="0" algn="ctr">
              <a:defRPr/>
            </a:pPr>
            <a:r>
              <a:rPr lang="en-US" sz="1400" b="1" dirty="0">
                <a:solidFill>
                  <a:prstClr val="white"/>
                </a:solidFill>
              </a:rPr>
              <a:t>.code – 022 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Diabetes with no complications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Suspected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Non-confirmed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93" name="Flowchart: Process 92">
            <a:extLst>
              <a:ext uri="{FF2B5EF4-FFF2-40B4-BE49-F238E27FC236}">
                <a16:creationId xmlns:a16="http://schemas.microsoft.com/office/drawing/2014/main" id="{75596BB8-5D46-4F4F-988C-EC62F488C8FD}"/>
              </a:ext>
            </a:extLst>
          </p:cNvPr>
          <p:cNvSpPr/>
          <p:nvPr/>
        </p:nvSpPr>
        <p:spPr>
          <a:xfrm>
            <a:off x="9138020" y="5585829"/>
            <a:ext cx="1895740" cy="917206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Observation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Urine glucose 3+ 20201215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43B15D5-F49A-42AE-91FF-550F7FA57FBC}"/>
              </a:ext>
            </a:extLst>
          </p:cNvPr>
          <p:cNvCxnSpPr>
            <a:cxnSpLocks/>
            <a:stCxn id="93" idx="1"/>
            <a:endCxn id="66" idx="3"/>
          </p:cNvCxnSpPr>
          <p:nvPr/>
        </p:nvCxnSpPr>
        <p:spPr>
          <a:xfrm flipH="1" flipV="1">
            <a:off x="6471920" y="5689600"/>
            <a:ext cx="2666100" cy="354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8FAB9936-E302-461B-A255-E0C9D8B7B9A5}"/>
              </a:ext>
            </a:extLst>
          </p:cNvPr>
          <p:cNvSpPr txBox="1"/>
          <p:nvPr/>
        </p:nvSpPr>
        <p:spPr>
          <a:xfrm>
            <a:off x="7168723" y="5571496"/>
            <a:ext cx="16095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evaluateResources.extension-groupReference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32DF6E0-BF18-4A7C-82A2-59ED6A28065E}"/>
              </a:ext>
            </a:extLst>
          </p:cNvPr>
          <p:cNvCxnSpPr>
            <a:cxnSpLocks/>
            <a:stCxn id="54" idx="3"/>
            <a:endCxn id="59" idx="1"/>
          </p:cNvCxnSpPr>
          <p:nvPr/>
        </p:nvCxnSpPr>
        <p:spPr>
          <a:xfrm flipV="1">
            <a:off x="2409510" y="3439160"/>
            <a:ext cx="2192970" cy="767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37388B6-58AA-49B3-8EA4-07613683DFD9}"/>
              </a:ext>
            </a:extLst>
          </p:cNvPr>
          <p:cNvCxnSpPr>
            <a:cxnSpLocks/>
            <a:stCxn id="54" idx="3"/>
            <a:endCxn id="20" idx="1"/>
          </p:cNvCxnSpPr>
          <p:nvPr/>
        </p:nvCxnSpPr>
        <p:spPr>
          <a:xfrm>
            <a:off x="2409510" y="4206496"/>
            <a:ext cx="2182810" cy="370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CFDC41DC-8311-4210-AD3B-CC2259810370}"/>
              </a:ext>
            </a:extLst>
          </p:cNvPr>
          <p:cNvCxnSpPr>
            <a:cxnSpLocks/>
            <a:stCxn id="54" idx="3"/>
            <a:endCxn id="66" idx="1"/>
          </p:cNvCxnSpPr>
          <p:nvPr/>
        </p:nvCxnSpPr>
        <p:spPr>
          <a:xfrm>
            <a:off x="2409510" y="4206496"/>
            <a:ext cx="2182810" cy="1483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8E79B077-5332-4A0F-8709-3C70FEE650F5}"/>
              </a:ext>
            </a:extLst>
          </p:cNvPr>
          <p:cNvSpPr txBox="1"/>
          <p:nvPr/>
        </p:nvSpPr>
        <p:spPr>
          <a:xfrm>
            <a:off x="2820243" y="3966216"/>
            <a:ext cx="1233597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evaluateResources.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extension-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groupReference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F7F9A1-8F24-4136-BF9D-69A2F98F5CB6}"/>
              </a:ext>
            </a:extLst>
          </p:cNvPr>
          <p:cNvSpPr txBox="1"/>
          <p:nvPr/>
        </p:nvSpPr>
        <p:spPr>
          <a:xfrm>
            <a:off x="7168723" y="5022856"/>
            <a:ext cx="159935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evaluateResources.extension-groupReference</a:t>
            </a:r>
          </a:p>
        </p:txBody>
      </p:sp>
      <p:sp>
        <p:nvSpPr>
          <p:cNvPr id="143" name="Flowchart: Process 142">
            <a:extLst>
              <a:ext uri="{FF2B5EF4-FFF2-40B4-BE49-F238E27FC236}">
                <a16:creationId xmlns:a16="http://schemas.microsoft.com/office/drawing/2014/main" id="{29000138-1CAD-4B68-A6E3-89DA357089FE}"/>
              </a:ext>
            </a:extLst>
          </p:cNvPr>
          <p:cNvSpPr/>
          <p:nvPr/>
        </p:nvSpPr>
        <p:spPr>
          <a:xfrm>
            <a:off x="9171059" y="1110731"/>
            <a:ext cx="1872861" cy="776860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Organization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ABC Payer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4F3117ED-38ED-44E6-ADB0-45CC71252C9C}"/>
              </a:ext>
            </a:extLst>
          </p:cNvPr>
          <p:cNvCxnSpPr>
            <a:cxnSpLocks/>
            <a:endCxn id="143" idx="1"/>
          </p:cNvCxnSpPr>
          <p:nvPr/>
        </p:nvCxnSpPr>
        <p:spPr>
          <a:xfrm flipV="1">
            <a:off x="6482080" y="1499161"/>
            <a:ext cx="2688979" cy="929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80BF47F0-FCE4-470D-AA0E-6BCE75A132CF}"/>
              </a:ext>
            </a:extLst>
          </p:cNvPr>
          <p:cNvSpPr txBox="1"/>
          <p:nvPr/>
        </p:nvSpPr>
        <p:spPr>
          <a:xfrm>
            <a:off x="3131143" y="2370635"/>
            <a:ext cx="57337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subject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3300274-2349-48D8-AC96-7401EAAF9C70}"/>
              </a:ext>
            </a:extLst>
          </p:cNvPr>
          <p:cNvSpPr txBox="1"/>
          <p:nvPr/>
        </p:nvSpPr>
        <p:spPr>
          <a:xfrm>
            <a:off x="7306903" y="1893115"/>
            <a:ext cx="678857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reporter</a:t>
            </a:r>
          </a:p>
        </p:txBody>
      </p:sp>
    </p:spTree>
    <p:extLst>
      <p:ext uri="{BB962C8B-B14F-4D97-AF65-F5344CB8AC3E}">
        <p14:creationId xmlns:p14="http://schemas.microsoft.com/office/powerpoint/2010/main" val="2285907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9BD03358-C736-4C1A-8E91-843C37ADF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Workflow for Medicare Advantage Population</a:t>
            </a:r>
          </a:p>
        </p:txBody>
      </p:sp>
      <p:sp>
        <p:nvSpPr>
          <p:cNvPr id="15363" name="Footer Placeholder 3">
            <a:extLst>
              <a:ext uri="{FF2B5EF4-FFF2-40B4-BE49-F238E27FC236}">
                <a16:creationId xmlns:a16="http://schemas.microsoft.com/office/drawing/2014/main" id="{62AFA8FB-2E5A-4324-ADD7-1326236DA9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335271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3962301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457188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5181470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prstClr val="black"/>
                </a:solidFill>
              </a:rPr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</a:p>
        </p:txBody>
      </p:sp>
      <p:sp>
        <p:nvSpPr>
          <p:cNvPr id="15364" name="Slide Number Placeholder 4">
            <a:extLst>
              <a:ext uri="{FF2B5EF4-FFF2-40B4-BE49-F238E27FC236}">
                <a16:creationId xmlns:a16="http://schemas.microsoft.com/office/drawing/2014/main" id="{2EEC91F9-0B4D-4914-992D-9AA65CF32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335271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3962301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457188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5181470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fld id="{A6B490F0-9F17-4BC8-B7C0-FB1407BB346B}" type="slidenum">
              <a:rPr lang="en-US" altLang="en-US">
                <a:solidFill>
                  <a:prstClr val="black"/>
                </a:solidFill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en-US">
              <a:solidFill>
                <a:prstClr val="black"/>
              </a:solidFill>
            </a:endParaRP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FCA3DB60-E4FD-411D-BFC4-01DA17A8AB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0582" y="2961684"/>
            <a:ext cx="659817" cy="8176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8129DB4E-D9A3-45FE-9463-3C9796BFFF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12232" y="2961683"/>
            <a:ext cx="659817" cy="996459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D25F9C97-C24C-4ADA-AAB2-031E49EE53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45355" y="2979090"/>
            <a:ext cx="814124" cy="899821"/>
          </a:xfrm>
          <a:prstGeom prst="rect">
            <a:avLst/>
          </a:prstGeom>
        </p:spPr>
      </p:pic>
      <p:sp>
        <p:nvSpPr>
          <p:cNvPr id="30" name="Rounded Rectangle 3">
            <a:extLst>
              <a:ext uri="{FF2B5EF4-FFF2-40B4-BE49-F238E27FC236}">
                <a16:creationId xmlns:a16="http://schemas.microsoft.com/office/drawing/2014/main" id="{02FF7B03-5F23-45A9-82FE-ABEE01E53862}"/>
              </a:ext>
            </a:extLst>
          </p:cNvPr>
          <p:cNvSpPr/>
          <p:nvPr/>
        </p:nvSpPr>
        <p:spPr>
          <a:xfrm>
            <a:off x="5601878" y="2381431"/>
            <a:ext cx="1630257" cy="7843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Payer sends risk coding gap report to provider group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19D31E-8A9E-445D-B5AE-979F276B314D}"/>
              </a:ext>
            </a:extLst>
          </p:cNvPr>
          <p:cNvCxnSpPr>
            <a:cxnSpLocks/>
          </p:cNvCxnSpPr>
          <p:nvPr/>
        </p:nvCxnSpPr>
        <p:spPr>
          <a:xfrm>
            <a:off x="8416630" y="3676571"/>
            <a:ext cx="141597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>
            <a:extLst>
              <a:ext uri="{FF2B5EF4-FFF2-40B4-BE49-F238E27FC236}">
                <a16:creationId xmlns:a16="http://schemas.microsoft.com/office/drawing/2014/main" id="{67B26F22-9F6E-4E1E-9DFE-1B22426633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58975" y="3937220"/>
            <a:ext cx="566328" cy="499701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7F51C0D-6B70-4864-874E-EA5E93427A95}"/>
              </a:ext>
            </a:extLst>
          </p:cNvPr>
          <p:cNvCxnSpPr>
            <a:cxnSpLocks/>
          </p:cNvCxnSpPr>
          <p:nvPr/>
        </p:nvCxnSpPr>
        <p:spPr>
          <a:xfrm flipH="1">
            <a:off x="8416629" y="3434805"/>
            <a:ext cx="1489371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8591E37-DF51-4BFB-9CA6-E112737AFCEF}"/>
              </a:ext>
            </a:extLst>
          </p:cNvPr>
          <p:cNvCxnSpPr>
            <a:cxnSpLocks/>
          </p:cNvCxnSpPr>
          <p:nvPr/>
        </p:nvCxnSpPr>
        <p:spPr>
          <a:xfrm flipH="1">
            <a:off x="5645918" y="3403600"/>
            <a:ext cx="1595364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">
            <a:extLst>
              <a:ext uri="{FF2B5EF4-FFF2-40B4-BE49-F238E27FC236}">
                <a16:creationId xmlns:a16="http://schemas.microsoft.com/office/drawing/2014/main" id="{DBF3F585-87FF-4A30-A5F2-55205A27B61F}"/>
              </a:ext>
            </a:extLst>
          </p:cNvPr>
          <p:cNvSpPr/>
          <p:nvPr/>
        </p:nvSpPr>
        <p:spPr>
          <a:xfrm>
            <a:off x="5414714" y="3743369"/>
            <a:ext cx="1942279" cy="899820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Provider/Risk Adjustment Coder </a:t>
            </a:r>
          </a:p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submits accurate diagnoses to payer</a:t>
            </a:r>
          </a:p>
        </p:txBody>
      </p:sp>
      <p:pic>
        <p:nvPicPr>
          <p:cNvPr id="36" name="Picture 2" descr="Centers for Medicare &amp; Medicaid Services - Wikipedia">
            <a:extLst>
              <a:ext uri="{FF2B5EF4-FFF2-40B4-BE49-F238E27FC236}">
                <a16:creationId xmlns:a16="http://schemas.microsoft.com/office/drawing/2014/main" id="{890BA03F-6052-4F98-886E-B5C1A9D0A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84" y="3235005"/>
            <a:ext cx="1711037" cy="59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A02C928-3291-45D2-AE0A-6DCA2CCAB054}"/>
              </a:ext>
            </a:extLst>
          </p:cNvPr>
          <p:cNvCxnSpPr>
            <a:cxnSpLocks/>
          </p:cNvCxnSpPr>
          <p:nvPr/>
        </p:nvCxnSpPr>
        <p:spPr>
          <a:xfrm flipH="1">
            <a:off x="2594194" y="3429000"/>
            <a:ext cx="152907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">
            <a:extLst>
              <a:ext uri="{FF2B5EF4-FFF2-40B4-BE49-F238E27FC236}">
                <a16:creationId xmlns:a16="http://schemas.microsoft.com/office/drawing/2014/main" id="{6DEC7F72-7631-48C7-8470-8BA4F3FE5E2E}"/>
              </a:ext>
            </a:extLst>
          </p:cNvPr>
          <p:cNvSpPr/>
          <p:nvPr/>
        </p:nvSpPr>
        <p:spPr>
          <a:xfrm>
            <a:off x="2167395" y="2557579"/>
            <a:ext cx="2002987" cy="808208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b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CMS allows payer to offer MA plan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F924731-280C-4507-8CA6-D28D52C23F72}"/>
              </a:ext>
            </a:extLst>
          </p:cNvPr>
          <p:cNvCxnSpPr>
            <a:cxnSpLocks/>
          </p:cNvCxnSpPr>
          <p:nvPr/>
        </p:nvCxnSpPr>
        <p:spPr>
          <a:xfrm>
            <a:off x="2594191" y="3676571"/>
            <a:ext cx="1529076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">
            <a:extLst>
              <a:ext uri="{FF2B5EF4-FFF2-40B4-BE49-F238E27FC236}">
                <a16:creationId xmlns:a16="http://schemas.microsoft.com/office/drawing/2014/main" id="{89FB3CA7-AFC2-4D51-BE81-EBE43508B846}"/>
              </a:ext>
            </a:extLst>
          </p:cNvPr>
          <p:cNvSpPr/>
          <p:nvPr/>
        </p:nvSpPr>
        <p:spPr>
          <a:xfrm>
            <a:off x="8172048" y="2773611"/>
            <a:ext cx="1869760" cy="652728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121920" tIns="60960" rIns="121920" bIns="60960" rtlCol="0" anchor="b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</a:rPr>
              <a:t>Provider group may schedule a visit with the patient</a:t>
            </a:r>
          </a:p>
        </p:txBody>
      </p:sp>
      <p:sp>
        <p:nvSpPr>
          <p:cNvPr id="41" name="Rounded Rectangle 3">
            <a:extLst>
              <a:ext uri="{FF2B5EF4-FFF2-40B4-BE49-F238E27FC236}">
                <a16:creationId xmlns:a16="http://schemas.microsoft.com/office/drawing/2014/main" id="{93419742-EA41-4935-B639-2E758B2480CE}"/>
              </a:ext>
            </a:extLst>
          </p:cNvPr>
          <p:cNvSpPr/>
          <p:nvPr/>
        </p:nvSpPr>
        <p:spPr>
          <a:xfrm>
            <a:off x="8327284" y="3706981"/>
            <a:ext cx="1705800" cy="803231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Patient comes in and the appropriate codes get captured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64EE59C-9E32-4468-8F5E-0D3BC2F1F405}"/>
              </a:ext>
            </a:extLst>
          </p:cNvPr>
          <p:cNvCxnSpPr>
            <a:cxnSpLocks/>
          </p:cNvCxnSpPr>
          <p:nvPr/>
        </p:nvCxnSpPr>
        <p:spPr>
          <a:xfrm flipV="1">
            <a:off x="5637430" y="3677189"/>
            <a:ext cx="1519164" cy="1192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3">
            <a:extLst>
              <a:ext uri="{FF2B5EF4-FFF2-40B4-BE49-F238E27FC236}">
                <a16:creationId xmlns:a16="http://schemas.microsoft.com/office/drawing/2014/main" id="{CF99DBC3-EA4C-4379-B165-91BB61B50DAF}"/>
              </a:ext>
            </a:extLst>
          </p:cNvPr>
          <p:cNvSpPr/>
          <p:nvPr/>
        </p:nvSpPr>
        <p:spPr>
          <a:xfrm>
            <a:off x="2247064" y="3739786"/>
            <a:ext cx="2255153" cy="919687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Payer sends codes to CMS for use in calculating appropriate monthly member premium</a:t>
            </a:r>
          </a:p>
        </p:txBody>
      </p:sp>
      <p:sp>
        <p:nvSpPr>
          <p:cNvPr id="52" name="Rounded Rectangle 15">
            <a:extLst>
              <a:ext uri="{FF2B5EF4-FFF2-40B4-BE49-F238E27FC236}">
                <a16:creationId xmlns:a16="http://schemas.microsoft.com/office/drawing/2014/main" id="{22C6AAF8-C3A5-4B46-B7CD-85F1D3E9DB03}"/>
              </a:ext>
            </a:extLst>
          </p:cNvPr>
          <p:cNvSpPr/>
          <p:nvPr/>
        </p:nvSpPr>
        <p:spPr>
          <a:xfrm>
            <a:off x="9759906" y="2364603"/>
            <a:ext cx="1363173" cy="681056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1219170"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Patient</a:t>
            </a:r>
            <a:endParaRPr lang="en-US" sz="1333" b="1" kern="0" dirty="0">
              <a:solidFill>
                <a:srgbClr val="C00000"/>
              </a:solidFill>
              <a:latin typeface="Arial"/>
              <a:ea typeface="ヒラギノ角ゴ Pro W3" pitchFamily="-126" charset="-128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A5094DE-7D34-4FC5-82BA-BAF7A1628703}"/>
              </a:ext>
            </a:extLst>
          </p:cNvPr>
          <p:cNvSpPr txBox="1"/>
          <p:nvPr/>
        </p:nvSpPr>
        <p:spPr>
          <a:xfrm>
            <a:off x="7212228" y="2395209"/>
            <a:ext cx="1259821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 Group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F9B401-9E22-49A1-8DA8-76E6172C43D0}"/>
              </a:ext>
            </a:extLst>
          </p:cNvPr>
          <p:cNvSpPr txBox="1"/>
          <p:nvPr/>
        </p:nvSpPr>
        <p:spPr>
          <a:xfrm>
            <a:off x="3764497" y="2514002"/>
            <a:ext cx="211567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</p:spTree>
    <p:extLst>
      <p:ext uri="{BB962C8B-B14F-4D97-AF65-F5344CB8AC3E}">
        <p14:creationId xmlns:p14="http://schemas.microsoft.com/office/powerpoint/2010/main" val="257606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Actors for $</a:t>
            </a:r>
            <a:r>
              <a:rPr lang="en-US" dirty="0" err="1"/>
              <a:t>ra.resolve</a:t>
            </a:r>
            <a:r>
              <a:rPr lang="en-US" dirty="0"/>
              <a:t>-cc-gaps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4F8C2-7293-47C8-B3AA-03648885EC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1E0878E-B15A-4705-B9BD-922A7EC970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09444" y="3990215"/>
            <a:ext cx="814124" cy="8998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FE43D4-24B0-4D09-9F99-A614069FFCAA}"/>
              </a:ext>
            </a:extLst>
          </p:cNvPr>
          <p:cNvSpPr txBox="1"/>
          <p:nvPr/>
        </p:nvSpPr>
        <p:spPr>
          <a:xfrm>
            <a:off x="1764128" y="4182139"/>
            <a:ext cx="1876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9" name="Arrow: U-Turn 8">
            <a:extLst>
              <a:ext uri="{FF2B5EF4-FFF2-40B4-BE49-F238E27FC236}">
                <a16:creationId xmlns:a16="http://schemas.microsoft.com/office/drawing/2014/main" id="{09BF3D1E-B047-45D0-A4AE-6BACE7A28B3F}"/>
              </a:ext>
            </a:extLst>
          </p:cNvPr>
          <p:cNvSpPr/>
          <p:nvPr/>
        </p:nvSpPr>
        <p:spPr>
          <a:xfrm rot="10800000" flipH="1" flipV="1">
            <a:off x="4088513" y="2705171"/>
            <a:ext cx="4572963" cy="1202435"/>
          </a:xfrm>
          <a:prstGeom prst="uturnArrow">
            <a:avLst>
              <a:gd name="adj1" fmla="val 25000"/>
              <a:gd name="adj2" fmla="val 25000"/>
              <a:gd name="adj3" fmla="val 28042"/>
              <a:gd name="adj4" fmla="val 43750"/>
              <a:gd name="adj5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07507E-29D8-4D70-850B-8907BCFB4B71}"/>
              </a:ext>
            </a:extLst>
          </p:cNvPr>
          <p:cNvSpPr/>
          <p:nvPr/>
        </p:nvSpPr>
        <p:spPr>
          <a:xfrm>
            <a:off x="5299671" y="2376094"/>
            <a:ext cx="2021142" cy="6581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Adjustment Coding Gap Bundle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5FA8C8A-D977-43D9-B0D0-73A6E6DE717A}"/>
              </a:ext>
            </a:extLst>
          </p:cNvPr>
          <p:cNvCxnSpPr>
            <a:cxnSpLocks/>
            <a:stCxn id="16" idx="1"/>
            <a:endCxn id="16" idx="2"/>
          </p:cNvCxnSpPr>
          <p:nvPr/>
        </p:nvCxnSpPr>
        <p:spPr>
          <a:xfrm rot="10800000" flipH="1" flipV="1">
            <a:off x="8082558" y="4345676"/>
            <a:ext cx="407062" cy="449910"/>
          </a:xfrm>
          <a:prstGeom prst="bentConnector4">
            <a:avLst>
              <a:gd name="adj1" fmla="val -312047"/>
              <a:gd name="adj2" fmla="val 15081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706AF83-B445-422F-9E0C-6983926A1C70}"/>
              </a:ext>
            </a:extLst>
          </p:cNvPr>
          <p:cNvSpPr/>
          <p:nvPr/>
        </p:nvSpPr>
        <p:spPr>
          <a:xfrm>
            <a:off x="5637658" y="4254503"/>
            <a:ext cx="2007186" cy="44004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$ra.resolve-cc-gaps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FB715660-C00B-45BF-8CC9-91CA9CBF61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49627" y="3990215"/>
            <a:ext cx="659817" cy="8176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87E0B496-A8B0-4B73-A1C0-95D73B433F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82558" y="3895765"/>
            <a:ext cx="814124" cy="89982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397A21A-6B89-4A4C-8AF4-A819DE9E3A77}"/>
              </a:ext>
            </a:extLst>
          </p:cNvPr>
          <p:cNvSpPr txBox="1"/>
          <p:nvPr/>
        </p:nvSpPr>
        <p:spPr>
          <a:xfrm>
            <a:off x="8902241" y="4182139"/>
            <a:ext cx="997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</p:spTree>
    <p:extLst>
      <p:ext uri="{BB962C8B-B14F-4D97-AF65-F5344CB8AC3E}">
        <p14:creationId xmlns:p14="http://schemas.microsoft.com/office/powerpoint/2010/main" val="1653184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C254-7E84-4C1E-B2B1-8F45C616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Actors for $</a:t>
            </a:r>
            <a:r>
              <a:rPr lang="en-US" dirty="0" err="1"/>
              <a:t>ra.resolve</a:t>
            </a:r>
            <a:r>
              <a:rPr lang="en-US" dirty="0"/>
              <a:t>-cc-gaps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DF32-5ADE-4348-8F51-B2255B4D83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D9FDC-5EC9-421B-B816-669D4CBA8D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91477-8158-43AE-8C67-AA1E9785A9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42186CE-C3CB-491F-B90D-334B74F93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99919" y="3156811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E4BF30F-2D52-4FA7-8B6E-989427E65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61382" y="2961684"/>
            <a:ext cx="814124" cy="8998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84AE2E2-20A9-4B44-A58D-4BBB1DF61213}"/>
              </a:ext>
            </a:extLst>
          </p:cNvPr>
          <p:cNvSpPr txBox="1"/>
          <p:nvPr/>
        </p:nvSpPr>
        <p:spPr>
          <a:xfrm>
            <a:off x="8157734" y="3093269"/>
            <a:ext cx="2115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8" name="Arrow: U-Turn 7">
            <a:extLst>
              <a:ext uri="{FF2B5EF4-FFF2-40B4-BE49-F238E27FC236}">
                <a16:creationId xmlns:a16="http://schemas.microsoft.com/office/drawing/2014/main" id="{BBA494F5-C840-4276-B567-19F510FB3BE8}"/>
              </a:ext>
            </a:extLst>
          </p:cNvPr>
          <p:cNvSpPr/>
          <p:nvPr/>
        </p:nvSpPr>
        <p:spPr>
          <a:xfrm rot="10800000" flipH="1" flipV="1">
            <a:off x="3604185" y="1851893"/>
            <a:ext cx="3860326" cy="1053296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U-Turn 12">
            <a:extLst>
              <a:ext uri="{FF2B5EF4-FFF2-40B4-BE49-F238E27FC236}">
                <a16:creationId xmlns:a16="http://schemas.microsoft.com/office/drawing/2014/main" id="{174416F3-D18D-44B8-B799-1F518BBC5027}"/>
              </a:ext>
            </a:extLst>
          </p:cNvPr>
          <p:cNvSpPr/>
          <p:nvPr/>
        </p:nvSpPr>
        <p:spPr>
          <a:xfrm rot="10800000">
            <a:off x="3531047" y="3933240"/>
            <a:ext cx="3800056" cy="899820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FFA72-BBBD-4DBC-800E-90E49E5C0B79}"/>
              </a:ext>
            </a:extLst>
          </p:cNvPr>
          <p:cNvSpPr/>
          <p:nvPr/>
        </p:nvSpPr>
        <p:spPr>
          <a:xfrm>
            <a:off x="4405024" y="1681285"/>
            <a:ext cx="1995776" cy="5980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08AAC3-35FE-4372-8B8E-78FD5F752EEB}"/>
              </a:ext>
            </a:extLst>
          </p:cNvPr>
          <p:cNvSpPr/>
          <p:nvPr/>
        </p:nvSpPr>
        <p:spPr>
          <a:xfrm>
            <a:off x="4349365" y="4461982"/>
            <a:ext cx="2496212" cy="6581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Adjustment Coding Gap Bundle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2238B198-100C-4BB4-99EA-77BDB6D2D8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27826" y="2976857"/>
            <a:ext cx="659817" cy="8176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7A371408-2B6F-4F8B-9EB7-90944CF211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77205" y="3156811"/>
            <a:ext cx="814124" cy="89982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1980C8-D681-4224-9991-03DD4264996C}"/>
              </a:ext>
            </a:extLst>
          </p:cNvPr>
          <p:cNvSpPr txBox="1"/>
          <p:nvPr/>
        </p:nvSpPr>
        <p:spPr>
          <a:xfrm>
            <a:off x="1101784" y="3276730"/>
            <a:ext cx="2115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</p:spTree>
    <p:extLst>
      <p:ext uri="{BB962C8B-B14F-4D97-AF65-F5344CB8AC3E}">
        <p14:creationId xmlns:p14="http://schemas.microsoft.com/office/powerpoint/2010/main" val="2286965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4567D-1FF5-4FD7-9A7C-93079475B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images for STU1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78C0B5-F7E9-4D4A-BE30-E8C2FBFA35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744D42-5266-4E15-8667-314DF0B70C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80351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6B8EBBA-6AB6-4A04-9C62-F17F63BC7B4A}"/>
              </a:ext>
            </a:extLst>
          </p:cNvPr>
          <p:cNvSpPr/>
          <p:nvPr/>
        </p:nvSpPr>
        <p:spPr>
          <a:xfrm>
            <a:off x="2020813" y="1647262"/>
            <a:ext cx="5429447" cy="1267825"/>
          </a:xfrm>
          <a:prstGeom prst="rect">
            <a:avLst/>
          </a:prstGeom>
          <a:solidFill>
            <a:srgbClr val="080808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2021 MA Payment Year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2982BF-0DC8-4C4B-A110-9884F0F21ADA}"/>
              </a:ext>
            </a:extLst>
          </p:cNvPr>
          <p:cNvSpPr/>
          <p:nvPr/>
        </p:nvSpPr>
        <p:spPr>
          <a:xfrm>
            <a:off x="2020814" y="2176182"/>
            <a:ext cx="1785877" cy="7389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Member Encounters,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Sweeps (2020)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815FED-1A3A-4158-8242-92AA6D81233B}"/>
              </a:ext>
            </a:extLst>
          </p:cNvPr>
          <p:cNvSpPr/>
          <p:nvPr/>
        </p:nvSpPr>
        <p:spPr>
          <a:xfrm>
            <a:off x="3806691" y="2176182"/>
            <a:ext cx="1836427" cy="7389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Payment Adjustments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(2021)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FAE1F4-403E-40BD-B308-6582092EDAA0}"/>
              </a:ext>
            </a:extLst>
          </p:cNvPr>
          <p:cNvSpPr/>
          <p:nvPr/>
        </p:nvSpPr>
        <p:spPr>
          <a:xfrm>
            <a:off x="5646462" y="2176182"/>
            <a:ext cx="1785876" cy="7389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Submission Deadline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(end of Jan 2022)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1ECB7-D55C-41A9-A730-91553449314B}"/>
              </a:ext>
            </a:extLst>
          </p:cNvPr>
          <p:cNvSpPr/>
          <p:nvPr/>
        </p:nvSpPr>
        <p:spPr>
          <a:xfrm>
            <a:off x="5618505" y="4198862"/>
            <a:ext cx="5429447" cy="1267825"/>
          </a:xfrm>
          <a:prstGeom prst="rect">
            <a:avLst/>
          </a:prstGeom>
          <a:solidFill>
            <a:srgbClr val="080808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2023 MA Payment Year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A4E987-F031-4F46-8FB5-6879C53B9AD5}"/>
              </a:ext>
            </a:extLst>
          </p:cNvPr>
          <p:cNvSpPr/>
          <p:nvPr/>
        </p:nvSpPr>
        <p:spPr>
          <a:xfrm>
            <a:off x="5618506" y="4727782"/>
            <a:ext cx="1785877" cy="7389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Member Encounters,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Sweeps (2022)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181264-0025-4F7F-80D3-D95B4B911729}"/>
              </a:ext>
            </a:extLst>
          </p:cNvPr>
          <p:cNvSpPr/>
          <p:nvPr/>
        </p:nvSpPr>
        <p:spPr>
          <a:xfrm>
            <a:off x="7404383" y="4727782"/>
            <a:ext cx="1836427" cy="7389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Payment Adjustments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(2023)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49A79E-402C-4EBA-9DD1-9B2E53943447}"/>
              </a:ext>
            </a:extLst>
          </p:cNvPr>
          <p:cNvSpPr/>
          <p:nvPr/>
        </p:nvSpPr>
        <p:spPr>
          <a:xfrm>
            <a:off x="9244154" y="4727782"/>
            <a:ext cx="1785876" cy="7389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Submission Deadline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(end of Jan 2024)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7ED9DE-7637-436C-95E8-FAD91E3B85FC}"/>
              </a:ext>
            </a:extLst>
          </p:cNvPr>
          <p:cNvSpPr/>
          <p:nvPr/>
        </p:nvSpPr>
        <p:spPr>
          <a:xfrm>
            <a:off x="3828685" y="2920404"/>
            <a:ext cx="5429447" cy="1267825"/>
          </a:xfrm>
          <a:prstGeom prst="rect">
            <a:avLst/>
          </a:prstGeom>
          <a:solidFill>
            <a:srgbClr val="080808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2022 MA Payment Year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20A124-1377-4E88-88B1-32E6054AE6A9}"/>
              </a:ext>
            </a:extLst>
          </p:cNvPr>
          <p:cNvSpPr/>
          <p:nvPr/>
        </p:nvSpPr>
        <p:spPr>
          <a:xfrm>
            <a:off x="3828686" y="3449324"/>
            <a:ext cx="1785877" cy="7389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Member Encounters,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Sweeps (2021)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34B759-58FC-45D4-AD68-D1A3AF9E3436}"/>
              </a:ext>
            </a:extLst>
          </p:cNvPr>
          <p:cNvSpPr/>
          <p:nvPr/>
        </p:nvSpPr>
        <p:spPr>
          <a:xfrm>
            <a:off x="5614563" y="3449324"/>
            <a:ext cx="1836427" cy="7389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Payment Adjustments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(2022)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C9337A-1D87-4EA6-AE1F-7110C1A6B986}"/>
              </a:ext>
            </a:extLst>
          </p:cNvPr>
          <p:cNvSpPr/>
          <p:nvPr/>
        </p:nvSpPr>
        <p:spPr>
          <a:xfrm>
            <a:off x="7454334" y="3449324"/>
            <a:ext cx="1785876" cy="7389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Submission Deadline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(end of Jan 2023)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A915E2-5A71-480C-BBEC-6C19C2DCF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FD4B0A-BBB0-42AC-A141-67894E35A7B2}"/>
              </a:ext>
            </a:extLst>
          </p:cNvPr>
          <p:cNvSpPr txBox="1"/>
          <p:nvPr/>
        </p:nvSpPr>
        <p:spPr>
          <a:xfrm>
            <a:off x="2619984" y="4401784"/>
            <a:ext cx="1920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solidFill>
                  <a:srgbClr val="000000"/>
                </a:solidFill>
                <a:latin typeface="Helvetica Neue" panose="02000503000000020004"/>
              </a:rPr>
              <a:t>Calendar Year 2022</a:t>
            </a:r>
          </a:p>
          <a:p>
            <a:pPr algn="ctr"/>
            <a:r>
              <a:rPr lang="en-US" sz="1200" i="1" dirty="0">
                <a:solidFill>
                  <a:srgbClr val="000000"/>
                </a:solidFill>
                <a:latin typeface="Helvetica Neue" panose="02000503000000020004"/>
              </a:rPr>
              <a:t>Clinical Evaluation Period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01EE3A5-256E-429D-96F0-19FADBE65BDA}"/>
              </a:ext>
            </a:extLst>
          </p:cNvPr>
          <p:cNvSpPr/>
          <p:nvPr/>
        </p:nvSpPr>
        <p:spPr>
          <a:xfrm>
            <a:off x="5635828" y="4632214"/>
            <a:ext cx="1785877" cy="910285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/>
            </a:endParaRPr>
          </a:p>
        </p:txBody>
      </p:sp>
      <p:cxnSp>
        <p:nvCxnSpPr>
          <p:cNvPr id="18" name="Straight Arrow Connector 19">
            <a:extLst>
              <a:ext uri="{FF2B5EF4-FFF2-40B4-BE49-F238E27FC236}">
                <a16:creationId xmlns:a16="http://schemas.microsoft.com/office/drawing/2014/main" id="{1B0796DC-0C90-429F-BD65-901FC9C9C691}"/>
              </a:ext>
            </a:extLst>
          </p:cNvPr>
          <p:cNvCxnSpPr>
            <a:cxnSpLocks/>
            <a:stCxn id="16" idx="2"/>
            <a:endCxn id="17" idx="2"/>
          </p:cNvCxnSpPr>
          <p:nvPr/>
        </p:nvCxnSpPr>
        <p:spPr>
          <a:xfrm rot="16200000" flipH="1">
            <a:off x="4496131" y="3947660"/>
            <a:ext cx="223908" cy="2055485"/>
          </a:xfrm>
          <a:prstGeom prst="curvedConnector2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6C4BAA0-22D8-43C7-89AB-D776EFAF76D1}"/>
              </a:ext>
            </a:extLst>
          </p:cNvPr>
          <p:cNvSpPr/>
          <p:nvPr/>
        </p:nvSpPr>
        <p:spPr>
          <a:xfrm>
            <a:off x="5614562" y="1647262"/>
            <a:ext cx="1836427" cy="3808792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Helvetica Neue" panose="020005030000000200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487F32-20A9-4B58-81E0-51635BA593B6}"/>
              </a:ext>
            </a:extLst>
          </p:cNvPr>
          <p:cNvSpPr/>
          <p:nvPr/>
        </p:nvSpPr>
        <p:spPr>
          <a:xfrm>
            <a:off x="5632483" y="4198862"/>
            <a:ext cx="5408180" cy="1267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2023 MA Payment Year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E478D5E-C548-449C-9EEE-B1A437C5BF0D}"/>
              </a:ext>
            </a:extLst>
          </p:cNvPr>
          <p:cNvSpPr/>
          <p:nvPr/>
        </p:nvSpPr>
        <p:spPr>
          <a:xfrm>
            <a:off x="3832030" y="2920404"/>
            <a:ext cx="5408180" cy="1267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2022 MA Payment Year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71790B6-A53F-4B98-882F-7CFDAAABC876}"/>
              </a:ext>
            </a:extLst>
          </p:cNvPr>
          <p:cNvSpPr/>
          <p:nvPr/>
        </p:nvSpPr>
        <p:spPr>
          <a:xfrm>
            <a:off x="2028167" y="1641946"/>
            <a:ext cx="5408180" cy="1267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2021 MA Payment Year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235D45-BE47-4A4B-9745-5A03266902CA}"/>
              </a:ext>
            </a:extLst>
          </p:cNvPr>
          <p:cNvSpPr txBox="1"/>
          <p:nvPr/>
        </p:nvSpPr>
        <p:spPr>
          <a:xfrm>
            <a:off x="7972763" y="1713480"/>
            <a:ext cx="2220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solidFill>
                  <a:srgbClr val="000000"/>
                </a:solidFill>
                <a:latin typeface="Helvetica Neue" panose="02000503000000020004"/>
              </a:rPr>
              <a:t>Calendar Year 2022</a:t>
            </a:r>
          </a:p>
          <a:p>
            <a:pPr algn="ctr"/>
            <a:r>
              <a:rPr lang="en-US" sz="1200" i="1" dirty="0">
                <a:solidFill>
                  <a:srgbClr val="000000"/>
                </a:solidFill>
                <a:latin typeface="Helvetica Neue" panose="02000503000000020004"/>
              </a:rPr>
              <a:t>Concurrent RA Activities</a:t>
            </a:r>
          </a:p>
          <a:p>
            <a:pPr algn="ctr"/>
            <a:r>
              <a:rPr lang="en-US" sz="1200" i="1" dirty="0">
                <a:solidFill>
                  <a:srgbClr val="000000"/>
                </a:solidFill>
                <a:latin typeface="Helvetica Neue" panose="02000503000000020004"/>
              </a:rPr>
              <a:t>(box enclosed by dashed line)</a:t>
            </a:r>
          </a:p>
        </p:txBody>
      </p:sp>
      <p:cxnSp>
        <p:nvCxnSpPr>
          <p:cNvPr id="31" name="Straight Arrow Connector 19">
            <a:extLst>
              <a:ext uri="{FF2B5EF4-FFF2-40B4-BE49-F238E27FC236}">
                <a16:creationId xmlns:a16="http://schemas.microsoft.com/office/drawing/2014/main" id="{9590AC1E-DEBC-4C42-9FB9-EE2059174D65}"/>
              </a:ext>
            </a:extLst>
          </p:cNvPr>
          <p:cNvCxnSpPr>
            <a:cxnSpLocks/>
            <a:stCxn id="30" idx="2"/>
          </p:cNvCxnSpPr>
          <p:nvPr/>
        </p:nvCxnSpPr>
        <p:spPr>
          <a:xfrm rot="5400000">
            <a:off x="8144768" y="1674757"/>
            <a:ext cx="253182" cy="1623291"/>
          </a:xfrm>
          <a:prstGeom prst="curvedConnector2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977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F2381-8604-4358-8F18-175FC5E18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C0050-5931-4660-BADB-02D4590739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25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9BD03358-C736-4C1A-8E91-843C37ADF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Workflow for Medicare Advantage Population</a:t>
            </a:r>
          </a:p>
        </p:txBody>
      </p:sp>
      <p:sp>
        <p:nvSpPr>
          <p:cNvPr id="15363" name="Footer Placeholder 3">
            <a:extLst>
              <a:ext uri="{FF2B5EF4-FFF2-40B4-BE49-F238E27FC236}">
                <a16:creationId xmlns:a16="http://schemas.microsoft.com/office/drawing/2014/main" id="{62AFA8FB-2E5A-4324-ADD7-1326236DA9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335271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3962301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457188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5181470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prstClr val="black"/>
                </a:solidFill>
              </a:rPr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</a:p>
        </p:txBody>
      </p:sp>
      <p:sp>
        <p:nvSpPr>
          <p:cNvPr id="15364" name="Slide Number Placeholder 4">
            <a:extLst>
              <a:ext uri="{FF2B5EF4-FFF2-40B4-BE49-F238E27FC236}">
                <a16:creationId xmlns:a16="http://schemas.microsoft.com/office/drawing/2014/main" id="{2EEC91F9-0B4D-4914-992D-9AA65CF32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335271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3962301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457188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5181470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fld id="{A6B490F0-9F17-4BC8-B7C0-FB1407BB346B}" type="slidenum">
              <a:rPr lang="en-US" altLang="en-US">
                <a:solidFill>
                  <a:prstClr val="black"/>
                </a:solidFill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en-US">
              <a:solidFill>
                <a:prstClr val="black"/>
              </a:solidFill>
            </a:endParaRP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FCA3DB60-E4FD-411D-BFC4-01DA17A8AB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0582" y="2961684"/>
            <a:ext cx="659817" cy="8176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8129DB4E-D9A3-45FE-9463-3C9796BFFF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12232" y="2961683"/>
            <a:ext cx="659817" cy="996459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D25F9C97-C24C-4ADA-AAB2-031E49EE53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45355" y="2979090"/>
            <a:ext cx="814124" cy="899821"/>
          </a:xfrm>
          <a:prstGeom prst="rect">
            <a:avLst/>
          </a:prstGeom>
        </p:spPr>
      </p:pic>
      <p:sp>
        <p:nvSpPr>
          <p:cNvPr id="30" name="Rounded Rectangle 3">
            <a:extLst>
              <a:ext uri="{FF2B5EF4-FFF2-40B4-BE49-F238E27FC236}">
                <a16:creationId xmlns:a16="http://schemas.microsoft.com/office/drawing/2014/main" id="{02FF7B03-5F23-45A9-82FE-ABEE01E53862}"/>
              </a:ext>
            </a:extLst>
          </p:cNvPr>
          <p:cNvSpPr/>
          <p:nvPr/>
        </p:nvSpPr>
        <p:spPr>
          <a:xfrm>
            <a:off x="5601878" y="2381431"/>
            <a:ext cx="1630257" cy="7843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Payer Sends Risk Coding report to provider group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19D31E-8A9E-445D-B5AE-979F276B314D}"/>
              </a:ext>
            </a:extLst>
          </p:cNvPr>
          <p:cNvCxnSpPr>
            <a:cxnSpLocks/>
          </p:cNvCxnSpPr>
          <p:nvPr/>
        </p:nvCxnSpPr>
        <p:spPr>
          <a:xfrm>
            <a:off x="8416630" y="3676571"/>
            <a:ext cx="141597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>
            <a:extLst>
              <a:ext uri="{FF2B5EF4-FFF2-40B4-BE49-F238E27FC236}">
                <a16:creationId xmlns:a16="http://schemas.microsoft.com/office/drawing/2014/main" id="{67B26F22-9F6E-4E1E-9DFE-1B22426633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58975" y="3937220"/>
            <a:ext cx="566328" cy="499701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7F51C0D-6B70-4864-874E-EA5E93427A95}"/>
              </a:ext>
            </a:extLst>
          </p:cNvPr>
          <p:cNvCxnSpPr>
            <a:cxnSpLocks/>
          </p:cNvCxnSpPr>
          <p:nvPr/>
        </p:nvCxnSpPr>
        <p:spPr>
          <a:xfrm flipH="1">
            <a:off x="8416629" y="3434805"/>
            <a:ext cx="1489371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8591E37-DF51-4BFB-9CA6-E112737AFCEF}"/>
              </a:ext>
            </a:extLst>
          </p:cNvPr>
          <p:cNvCxnSpPr>
            <a:cxnSpLocks/>
          </p:cNvCxnSpPr>
          <p:nvPr/>
        </p:nvCxnSpPr>
        <p:spPr>
          <a:xfrm flipH="1">
            <a:off x="5645918" y="3403600"/>
            <a:ext cx="1595364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">
            <a:extLst>
              <a:ext uri="{FF2B5EF4-FFF2-40B4-BE49-F238E27FC236}">
                <a16:creationId xmlns:a16="http://schemas.microsoft.com/office/drawing/2014/main" id="{DBF3F585-87FF-4A30-A5F2-55205A27B61F}"/>
              </a:ext>
            </a:extLst>
          </p:cNvPr>
          <p:cNvSpPr/>
          <p:nvPr/>
        </p:nvSpPr>
        <p:spPr>
          <a:xfrm>
            <a:off x="5561851" y="3743369"/>
            <a:ext cx="1705799" cy="693552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Provider submits accurate diagnoses to payer</a:t>
            </a:r>
          </a:p>
        </p:txBody>
      </p:sp>
      <p:pic>
        <p:nvPicPr>
          <p:cNvPr id="36" name="Picture 2" descr="Centers for Medicare &amp; Medicaid Services - Wikipedia">
            <a:extLst>
              <a:ext uri="{FF2B5EF4-FFF2-40B4-BE49-F238E27FC236}">
                <a16:creationId xmlns:a16="http://schemas.microsoft.com/office/drawing/2014/main" id="{890BA03F-6052-4F98-886E-B5C1A9D0A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84" y="3235005"/>
            <a:ext cx="1711037" cy="59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A02C928-3291-45D2-AE0A-6DCA2CCAB054}"/>
              </a:ext>
            </a:extLst>
          </p:cNvPr>
          <p:cNvCxnSpPr>
            <a:cxnSpLocks/>
          </p:cNvCxnSpPr>
          <p:nvPr/>
        </p:nvCxnSpPr>
        <p:spPr>
          <a:xfrm flipH="1">
            <a:off x="2594194" y="3429000"/>
            <a:ext cx="152907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">
            <a:extLst>
              <a:ext uri="{FF2B5EF4-FFF2-40B4-BE49-F238E27FC236}">
                <a16:creationId xmlns:a16="http://schemas.microsoft.com/office/drawing/2014/main" id="{6DEC7F72-7631-48C7-8470-8BA4F3FE5E2E}"/>
              </a:ext>
            </a:extLst>
          </p:cNvPr>
          <p:cNvSpPr/>
          <p:nvPr/>
        </p:nvSpPr>
        <p:spPr>
          <a:xfrm>
            <a:off x="2167395" y="2557579"/>
            <a:ext cx="2002987" cy="808208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b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CMS allows payer to offer MA plan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F924731-280C-4507-8CA6-D28D52C23F72}"/>
              </a:ext>
            </a:extLst>
          </p:cNvPr>
          <p:cNvCxnSpPr>
            <a:cxnSpLocks/>
          </p:cNvCxnSpPr>
          <p:nvPr/>
        </p:nvCxnSpPr>
        <p:spPr>
          <a:xfrm>
            <a:off x="2594191" y="3676571"/>
            <a:ext cx="1529076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">
            <a:extLst>
              <a:ext uri="{FF2B5EF4-FFF2-40B4-BE49-F238E27FC236}">
                <a16:creationId xmlns:a16="http://schemas.microsoft.com/office/drawing/2014/main" id="{89FB3CA7-AFC2-4D51-BE81-EBE43508B846}"/>
              </a:ext>
            </a:extLst>
          </p:cNvPr>
          <p:cNvSpPr/>
          <p:nvPr/>
        </p:nvSpPr>
        <p:spPr>
          <a:xfrm>
            <a:off x="8172048" y="2773611"/>
            <a:ext cx="1869760" cy="652728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121920" tIns="60960" rIns="121920" bIns="60960" rtlCol="0" anchor="b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</a:rPr>
              <a:t>Provider group may schedule a visit with the patient</a:t>
            </a:r>
          </a:p>
        </p:txBody>
      </p:sp>
      <p:sp>
        <p:nvSpPr>
          <p:cNvPr id="41" name="Rounded Rectangle 3">
            <a:extLst>
              <a:ext uri="{FF2B5EF4-FFF2-40B4-BE49-F238E27FC236}">
                <a16:creationId xmlns:a16="http://schemas.microsoft.com/office/drawing/2014/main" id="{93419742-EA41-4935-B639-2E758B2480CE}"/>
              </a:ext>
            </a:extLst>
          </p:cNvPr>
          <p:cNvSpPr/>
          <p:nvPr/>
        </p:nvSpPr>
        <p:spPr>
          <a:xfrm>
            <a:off x="8327284" y="3706981"/>
            <a:ext cx="1705800" cy="803231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Patient comes in and the appropriate codes get captured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64EE59C-9E32-4468-8F5E-0D3BC2F1F405}"/>
              </a:ext>
            </a:extLst>
          </p:cNvPr>
          <p:cNvCxnSpPr>
            <a:cxnSpLocks/>
          </p:cNvCxnSpPr>
          <p:nvPr/>
        </p:nvCxnSpPr>
        <p:spPr>
          <a:xfrm flipV="1">
            <a:off x="5637430" y="3677189"/>
            <a:ext cx="1519164" cy="1192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3">
            <a:extLst>
              <a:ext uri="{FF2B5EF4-FFF2-40B4-BE49-F238E27FC236}">
                <a16:creationId xmlns:a16="http://schemas.microsoft.com/office/drawing/2014/main" id="{CF99DBC3-EA4C-4379-B165-91BB61B50DAF}"/>
              </a:ext>
            </a:extLst>
          </p:cNvPr>
          <p:cNvSpPr/>
          <p:nvPr/>
        </p:nvSpPr>
        <p:spPr>
          <a:xfrm>
            <a:off x="2247064" y="3739786"/>
            <a:ext cx="2255153" cy="919687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Payer sends codes to CMS for use in calculating appropriate monthly member premium</a:t>
            </a:r>
          </a:p>
        </p:txBody>
      </p:sp>
      <p:sp>
        <p:nvSpPr>
          <p:cNvPr id="52" name="Rounded Rectangle 15">
            <a:extLst>
              <a:ext uri="{FF2B5EF4-FFF2-40B4-BE49-F238E27FC236}">
                <a16:creationId xmlns:a16="http://schemas.microsoft.com/office/drawing/2014/main" id="{22C6AAF8-C3A5-4B46-B7CD-85F1D3E9DB03}"/>
              </a:ext>
            </a:extLst>
          </p:cNvPr>
          <p:cNvSpPr/>
          <p:nvPr/>
        </p:nvSpPr>
        <p:spPr>
          <a:xfrm>
            <a:off x="9759906" y="2364603"/>
            <a:ext cx="1363173" cy="681056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1219170"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Patient</a:t>
            </a:r>
            <a:endParaRPr lang="en-US" sz="1333" b="1" kern="0" dirty="0">
              <a:solidFill>
                <a:srgbClr val="C00000"/>
              </a:solidFill>
              <a:latin typeface="Arial"/>
              <a:ea typeface="ヒラギノ角ゴ Pro W3" pitchFamily="-126" charset="-128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A5094DE-7D34-4FC5-82BA-BAF7A1628703}"/>
              </a:ext>
            </a:extLst>
          </p:cNvPr>
          <p:cNvSpPr txBox="1"/>
          <p:nvPr/>
        </p:nvSpPr>
        <p:spPr>
          <a:xfrm>
            <a:off x="7212228" y="2395209"/>
            <a:ext cx="1259821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 Group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F9B401-9E22-49A1-8DA8-76E6172C43D0}"/>
              </a:ext>
            </a:extLst>
          </p:cNvPr>
          <p:cNvSpPr txBox="1"/>
          <p:nvPr/>
        </p:nvSpPr>
        <p:spPr>
          <a:xfrm>
            <a:off x="3764497" y="2514002"/>
            <a:ext cx="211567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D0169D5-6BC7-48EA-B0F1-149FA0F465C3}"/>
              </a:ext>
            </a:extLst>
          </p:cNvPr>
          <p:cNvSpPr/>
          <p:nvPr/>
        </p:nvSpPr>
        <p:spPr>
          <a:xfrm>
            <a:off x="4414964" y="1657510"/>
            <a:ext cx="3912321" cy="191771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8EE0DD-6D0B-4581-BB37-C408CD8456B4}"/>
              </a:ext>
            </a:extLst>
          </p:cNvPr>
          <p:cNvSpPr txBox="1"/>
          <p:nvPr/>
        </p:nvSpPr>
        <p:spPr>
          <a:xfrm>
            <a:off x="5645918" y="1674039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B050"/>
                </a:solidFill>
                <a:latin typeface="Arial" panose="020B0604020202020204" pitchFamily="34" charset="0"/>
                <a:ea typeface="ヒラギノ角ゴ Pro W3" pitchFamily="-126" charset="-128"/>
              </a:rPr>
              <a:t>Phase One</a:t>
            </a:r>
          </a:p>
        </p:txBody>
      </p:sp>
    </p:spTree>
    <p:extLst>
      <p:ext uri="{BB962C8B-B14F-4D97-AF65-F5344CB8AC3E}">
        <p14:creationId xmlns:p14="http://schemas.microsoft.com/office/powerpoint/2010/main" val="3699966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3477</TotalTime>
  <Words>1776</Words>
  <Application>Microsoft Office PowerPoint</Application>
  <PresentationFormat>Widescreen</PresentationFormat>
  <Paragraphs>353</Paragraphs>
  <Slides>22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Helvetica Neue</vt:lpstr>
      <vt:lpstr>Arial</vt:lpstr>
      <vt:lpstr>Calibri</vt:lpstr>
      <vt:lpstr>Calibri Light</vt:lpstr>
      <vt:lpstr>Office Theme</vt:lpstr>
      <vt:lpstr>1_Office Theme</vt:lpstr>
      <vt:lpstr>Risk Adjustment Images</vt:lpstr>
      <vt:lpstr>Source images for STU2</vt:lpstr>
      <vt:lpstr>Workflow for Medicare Advantage Population</vt:lpstr>
      <vt:lpstr>Actors for $ra.resolve-cc-gaps</vt:lpstr>
      <vt:lpstr>Actors for $ra.resolve-cc-gaps</vt:lpstr>
      <vt:lpstr>Source images for STU1</vt:lpstr>
      <vt:lpstr>PowerPoint Presentation</vt:lpstr>
      <vt:lpstr>Index page</vt:lpstr>
      <vt:lpstr>Workflow for Medicare Advantage Population</vt:lpstr>
      <vt:lpstr>Workflow for Medicare Advantage Population</vt:lpstr>
      <vt:lpstr>Example Risk Adjustment Report</vt:lpstr>
      <vt:lpstr>Updated during STU1 ballot reconciliations: Figure 1-4 (Home page)</vt:lpstr>
      <vt:lpstr>New Figure 1-3 created during ballot reconciliations</vt:lpstr>
      <vt:lpstr>PowerPoint Presentation</vt:lpstr>
      <vt:lpstr>Risk Adjustment Coding Gap Report (Single Patient)</vt:lpstr>
      <vt:lpstr>Multiple Measure Reports</vt:lpstr>
      <vt:lpstr>Risk Adjustment  Resources</vt:lpstr>
      <vt:lpstr>Old versions of figures – not used</vt:lpstr>
      <vt:lpstr>Balloted: Figure 1-3 (Home page)</vt:lpstr>
      <vt:lpstr>For Guidance Page</vt:lpstr>
      <vt:lpstr>Example Risk Adjustment Report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Adjustment Images</dc:title>
  <dc:creator>Michaelsen, Linda J</dc:creator>
  <cp:lastModifiedBy>Yan Heras</cp:lastModifiedBy>
  <cp:revision>72</cp:revision>
  <dcterms:created xsi:type="dcterms:W3CDTF">2021-08-19T21:45:59Z</dcterms:created>
  <dcterms:modified xsi:type="dcterms:W3CDTF">2022-11-06T03:54:45Z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20f21ee-9bdc-4991-8abe-58f53448e302_Enabled">
    <vt:lpwstr>true</vt:lpwstr>
  </property>
  <property fmtid="{D5CDD505-2E9C-101B-9397-08002B2CF9AE}" pid="3" name="MSIP_Label_320f21ee-9bdc-4991-8abe-58f53448e302_SetDate">
    <vt:lpwstr>2022-11-03T21:10:48Z</vt:lpwstr>
  </property>
  <property fmtid="{D5CDD505-2E9C-101B-9397-08002B2CF9AE}" pid="4" name="MSIP_Label_320f21ee-9bdc-4991-8abe-58f53448e302_Method">
    <vt:lpwstr>Privileged</vt:lpwstr>
  </property>
  <property fmtid="{D5CDD505-2E9C-101B-9397-08002B2CF9AE}" pid="5" name="MSIP_Label_320f21ee-9bdc-4991-8abe-58f53448e302_Name">
    <vt:lpwstr>External Label</vt:lpwstr>
  </property>
  <property fmtid="{D5CDD505-2E9C-101B-9397-08002B2CF9AE}" pid="6" name="MSIP_Label_320f21ee-9bdc-4991-8abe-58f53448e302_SiteId">
    <vt:lpwstr>db05faca-c82a-4b9d-b9c5-0f64b6755421</vt:lpwstr>
  </property>
  <property fmtid="{D5CDD505-2E9C-101B-9397-08002B2CF9AE}" pid="7" name="MSIP_Label_320f21ee-9bdc-4991-8abe-58f53448e302_ActionId">
    <vt:lpwstr>8696810b-19ed-4e4b-9f4f-4806ab7c9bad</vt:lpwstr>
  </property>
  <property fmtid="{D5CDD505-2E9C-101B-9397-08002B2CF9AE}" pid="8" name="MSIP_Label_320f21ee-9bdc-4991-8abe-58f53448e302_ContentBits">
    <vt:lpwstr>0</vt:lpwstr>
  </property>
</Properties>
</file>