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3A"/>
    <a:srgbClr val="000341"/>
    <a:srgbClr val="184786"/>
    <a:srgbClr val="BED5F4"/>
    <a:srgbClr val="FFA3A3"/>
    <a:srgbClr val="FBA919"/>
    <a:srgbClr val="B5B5B5"/>
    <a:srgbClr val="EC2227"/>
    <a:srgbClr val="BFBFBF"/>
    <a:srgbClr val="31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66064-3FF1-48E7-936D-57186957290B}">
  <a:tblStyle styleId="{15266064-3FF1-48E7-936D-57186957290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5" autoAdjust="0"/>
    <p:restoredTop sz="85443" autoAdjust="0"/>
  </p:normalViewPr>
  <p:slideViewPr>
    <p:cSldViewPr snapToGrid="0">
      <p:cViewPr varScale="1">
        <p:scale>
          <a:sx n="109" d="100"/>
          <a:sy n="109" d="100"/>
        </p:scale>
        <p:origin x="51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 of AE details that flow into MedWatch contained in Clinical Research AE IG, but MedWatch has additional resources that would go into a MedWatch IG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Patient records adverse event in a patient facing FHIR app that contains the MedWatch 3500B questionnaire. The data is sent from the patient FHIR app to the Sponsor for inclusion in their reporting to the FDA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4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4 clinical research – difference in reporting is that non-serious are not reported, but SAE are still recorded in same process used pre-market</a:t>
            </a:r>
          </a:p>
          <a:p>
            <a:r>
              <a:rPr lang="en-US" dirty="0"/>
              <a:t>How do we capture this if our direct focus is not on post-market?</a:t>
            </a:r>
          </a:p>
          <a:p>
            <a:pPr lvl="1"/>
            <a:r>
              <a:rPr lang="en-US" dirty="0"/>
              <a:t>Describe scope in IG and document how it should be used</a:t>
            </a:r>
          </a:p>
          <a:p>
            <a:pPr lvl="1"/>
            <a:r>
              <a:rPr lang="en-US" dirty="0"/>
              <a:t>Keep track of stuff in Confluence</a:t>
            </a:r>
          </a:p>
        </p:txBody>
      </p:sp>
    </p:spTree>
    <p:extLst>
      <p:ext uri="{BB962C8B-B14F-4D97-AF65-F5344CB8AC3E}">
        <p14:creationId xmlns:p14="http://schemas.microsoft.com/office/powerpoint/2010/main" val="256082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C3EB2E-182E-E8C6-F56E-5A97BE49009D}"/>
              </a:ext>
            </a:extLst>
          </p:cNvPr>
          <p:cNvSpPr/>
          <p:nvPr/>
        </p:nvSpPr>
        <p:spPr>
          <a:xfrm>
            <a:off x="971130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AE Occurs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E3852-DA7F-57B3-B299-5FEA8688BABD}"/>
              </a:ext>
            </a:extLst>
          </p:cNvPr>
          <p:cNvSpPr/>
          <p:nvPr/>
        </p:nvSpPr>
        <p:spPr>
          <a:xfrm>
            <a:off x="965640" y="2640973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Record 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EA5CA-D931-30A4-501C-82F68C75DD02}"/>
              </a:ext>
            </a:extLst>
          </p:cNvPr>
          <p:cNvSpPr/>
          <p:nvPr/>
        </p:nvSpPr>
        <p:spPr>
          <a:xfrm>
            <a:off x="2491196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Patient Reports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85944-4ECF-AC26-B5A1-EB7BACA30E6C}"/>
              </a:ext>
            </a:extLst>
          </p:cNvPr>
          <p:cNvSpPr/>
          <p:nvPr/>
        </p:nvSpPr>
        <p:spPr>
          <a:xfrm>
            <a:off x="894352" y="1755015"/>
            <a:ext cx="1173893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Clinical Investigator Reports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1DD08D4-81B0-7B27-C7A5-CFB21C8DC943}"/>
              </a:ext>
            </a:extLst>
          </p:cNvPr>
          <p:cNvSpPr/>
          <p:nvPr/>
        </p:nvSpPr>
        <p:spPr>
          <a:xfrm>
            <a:off x="2455360" y="2139964"/>
            <a:ext cx="1103397" cy="476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BCDAF-EDE2-F121-AFD2-1ACC7248E9AC}"/>
              </a:ext>
            </a:extLst>
          </p:cNvPr>
          <p:cNvSpPr/>
          <p:nvPr/>
        </p:nvSpPr>
        <p:spPr>
          <a:xfrm>
            <a:off x="2496854" y="2808594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SAE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00841-C388-5F15-8A85-E93F98E51819}"/>
              </a:ext>
            </a:extLst>
          </p:cNvPr>
          <p:cNvSpPr/>
          <p:nvPr/>
        </p:nvSpPr>
        <p:spPr>
          <a:xfrm>
            <a:off x="2257308" y="3522265"/>
            <a:ext cx="1518554" cy="76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Triage and Report SAE to Regulatory Authority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FA9152D-9C94-D2B3-276E-5814EF53AB82}"/>
              </a:ext>
            </a:extLst>
          </p:cNvPr>
          <p:cNvSpPr/>
          <p:nvPr/>
        </p:nvSpPr>
        <p:spPr>
          <a:xfrm>
            <a:off x="4092314" y="582441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(3500B)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0D58167E-576A-E25D-05FA-2F8130122ABD}"/>
              </a:ext>
            </a:extLst>
          </p:cNvPr>
          <p:cNvSpPr/>
          <p:nvPr/>
        </p:nvSpPr>
        <p:spPr>
          <a:xfrm>
            <a:off x="4412351" y="3709519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57AE1-6BBB-3B96-AAA1-2B0C9054CA09}"/>
              </a:ext>
            </a:extLst>
          </p:cNvPr>
          <p:cNvSpPr/>
          <p:nvPr/>
        </p:nvSpPr>
        <p:spPr>
          <a:xfrm>
            <a:off x="276261" y="393549"/>
            <a:ext cx="5143500" cy="4719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CC49A-A2EF-B080-FA9D-AB50707DC3C5}"/>
              </a:ext>
            </a:extLst>
          </p:cNvPr>
          <p:cNvCxnSpPr>
            <a:cxnSpLocks/>
          </p:cNvCxnSpPr>
          <p:nvPr/>
        </p:nvCxnSpPr>
        <p:spPr>
          <a:xfrm>
            <a:off x="586503" y="393549"/>
            <a:ext cx="0" cy="47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57970-C278-35AB-D0AA-D76F9B2F8D43}"/>
              </a:ext>
            </a:extLst>
          </p:cNvPr>
          <p:cNvCxnSpPr>
            <a:cxnSpLocks/>
          </p:cNvCxnSpPr>
          <p:nvPr/>
        </p:nvCxnSpPr>
        <p:spPr>
          <a:xfrm>
            <a:off x="247363" y="1615537"/>
            <a:ext cx="5155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F20867-1BE7-ADAF-6A74-BCECBAD25A86}"/>
              </a:ext>
            </a:extLst>
          </p:cNvPr>
          <p:cNvCxnSpPr>
            <a:cxnSpLocks/>
          </p:cNvCxnSpPr>
          <p:nvPr/>
        </p:nvCxnSpPr>
        <p:spPr>
          <a:xfrm>
            <a:off x="284424" y="3382788"/>
            <a:ext cx="512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AF55F-5A9B-6FE0-1F02-86C07904C489}"/>
              </a:ext>
            </a:extLst>
          </p:cNvPr>
          <p:cNvSpPr txBox="1"/>
          <p:nvPr/>
        </p:nvSpPr>
        <p:spPr>
          <a:xfrm rot="16200000">
            <a:off x="11009" y="923774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Participant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B386AA-FA88-2969-90F1-35B9617E638C}"/>
              </a:ext>
            </a:extLst>
          </p:cNvPr>
          <p:cNvSpPr txBox="1"/>
          <p:nvPr/>
        </p:nvSpPr>
        <p:spPr>
          <a:xfrm rot="16200000">
            <a:off x="222831" y="236789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3111A-12A0-B75A-7E15-39030F5A1DBE}"/>
              </a:ext>
            </a:extLst>
          </p:cNvPr>
          <p:cNvSpPr txBox="1"/>
          <p:nvPr/>
        </p:nvSpPr>
        <p:spPr>
          <a:xfrm rot="16200000">
            <a:off x="96938" y="379063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Sponsor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A9DB46-8AEA-8AFE-96F9-91123F25A39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99830" y="775786"/>
            <a:ext cx="491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79AA2-0B2C-7187-E9E8-AA6062D054F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481299" y="1014035"/>
            <a:ext cx="4181" cy="74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EF9896-FE42-4790-3D69-6D4DA33A22A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479990" y="2231513"/>
            <a:ext cx="1309" cy="40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61F7ED-1C2C-FCAC-FC50-24D3E153B92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519896" y="775569"/>
            <a:ext cx="572418" cy="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779CDE-3580-5FE4-0CCD-D1F5C9AAA80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007059" y="2616461"/>
            <a:ext cx="4145" cy="19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9F3370-CCB9-7290-C11A-258AC2299AF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011204" y="3285092"/>
            <a:ext cx="5381" cy="237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610397-C7B7-0827-ADCD-4C586867403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775862" y="3902647"/>
            <a:ext cx="63648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A7A3A8-4ABB-5E9C-44D0-1D5604933B68}"/>
              </a:ext>
            </a:extLst>
          </p:cNvPr>
          <p:cNvCxnSpPr>
            <a:cxnSpLocks/>
            <a:stCxn id="13" idx="2"/>
            <a:endCxn id="59" idx="0"/>
          </p:cNvCxnSpPr>
          <p:nvPr/>
        </p:nvCxnSpPr>
        <p:spPr>
          <a:xfrm>
            <a:off x="4743427" y="4070238"/>
            <a:ext cx="6733" cy="6185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3DA61D-3F29-6880-4E6C-8C28EF014E42}"/>
              </a:ext>
            </a:extLst>
          </p:cNvPr>
          <p:cNvSpPr txBox="1"/>
          <p:nvPr/>
        </p:nvSpPr>
        <p:spPr>
          <a:xfrm>
            <a:off x="5840339" y="1109860"/>
            <a:ext cx="3096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Pre-Market (clinical trial) Reporting of SAE using FHIR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EHR (clinical investigator) to CTMS to Sponsor/FDA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to EHR (clinical investigator) to Sponsor/FDA</a:t>
            </a:r>
          </a:p>
          <a:p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85F9E-7F8A-FCC8-B2D3-D66B80A3F63E}"/>
              </a:ext>
            </a:extLst>
          </p:cNvPr>
          <p:cNvSpPr txBox="1"/>
          <p:nvPr/>
        </p:nvSpPr>
        <p:spPr>
          <a:xfrm>
            <a:off x="2633147" y="254270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766C5C-69F8-AD52-90A3-C9B159A54751}"/>
              </a:ext>
            </a:extLst>
          </p:cNvPr>
          <p:cNvSpPr/>
          <p:nvPr/>
        </p:nvSpPr>
        <p:spPr>
          <a:xfrm>
            <a:off x="819701" y="3017672"/>
            <a:ext cx="683172" cy="2785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2085D21-8233-09B4-1018-26FAE1CA2166}"/>
              </a:ext>
            </a:extLst>
          </p:cNvPr>
          <p:cNvSpPr/>
          <p:nvPr/>
        </p:nvSpPr>
        <p:spPr>
          <a:xfrm>
            <a:off x="3418039" y="3076653"/>
            <a:ext cx="767253" cy="24173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CTMS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D3DB77-CEC4-9FD8-54AB-F49426A4EF1A}"/>
              </a:ext>
            </a:extLst>
          </p:cNvPr>
          <p:cNvSpPr/>
          <p:nvPr/>
        </p:nvSpPr>
        <p:spPr>
          <a:xfrm>
            <a:off x="4392808" y="4688808"/>
            <a:ext cx="714704" cy="33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FDA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764249-CFA0-4C5B-CB4A-D82057F2CC44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1479990" y="943160"/>
            <a:ext cx="2943400" cy="16978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D993AA-638E-77E5-5616-EE1F7A51911A}"/>
              </a:ext>
            </a:extLst>
          </p:cNvPr>
          <p:cNvSpPr txBox="1"/>
          <p:nvPr/>
        </p:nvSpPr>
        <p:spPr>
          <a:xfrm>
            <a:off x="417697" y="83920"/>
            <a:ext cx="486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Workflow for Clinical Research Adverse Event (Pre-Market)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A0064C-AED1-F199-BFBA-1E7433F0F7BC}"/>
              </a:ext>
            </a:extLst>
          </p:cNvPr>
          <p:cNvCxnSpPr>
            <a:cxnSpLocks/>
          </p:cNvCxnSpPr>
          <p:nvPr/>
        </p:nvCxnSpPr>
        <p:spPr>
          <a:xfrm>
            <a:off x="275195" y="4365177"/>
            <a:ext cx="5127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F480BD-F378-78BC-16FB-C7A283B4B69A}"/>
              </a:ext>
            </a:extLst>
          </p:cNvPr>
          <p:cNvSpPr txBox="1"/>
          <p:nvPr/>
        </p:nvSpPr>
        <p:spPr>
          <a:xfrm rot="16200000">
            <a:off x="16497" y="4618013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5E3B5-523B-DD28-BD85-6635FC6B92CF}"/>
              </a:ext>
            </a:extLst>
          </p:cNvPr>
          <p:cNvSpPr txBox="1"/>
          <p:nvPr/>
        </p:nvSpPr>
        <p:spPr>
          <a:xfrm>
            <a:off x="5909878" y="3520776"/>
            <a:ext cx="295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Dotted line flows do not exist today, future vision</a:t>
            </a:r>
          </a:p>
          <a:p>
            <a:endParaRPr lang="en-US" sz="1000" dirty="0"/>
          </a:p>
          <a:p>
            <a:r>
              <a:rPr lang="en-US" sz="1000" dirty="0"/>
              <a:t>Dotted line will most likely be covered in MedWatch IG, derived from CR IG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9FF87E-B391-76BD-36EA-718C51034E53}"/>
              </a:ext>
            </a:extLst>
          </p:cNvPr>
          <p:cNvSpPr/>
          <p:nvPr/>
        </p:nvSpPr>
        <p:spPr>
          <a:xfrm>
            <a:off x="2140663" y="988912"/>
            <a:ext cx="1027868" cy="27285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FHIR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7BFD2-6515-A842-8BDA-8BA7494AA53C}"/>
              </a:ext>
            </a:extLst>
          </p:cNvPr>
          <p:cNvSpPr/>
          <p:nvPr/>
        </p:nvSpPr>
        <p:spPr>
          <a:xfrm>
            <a:off x="4156158" y="2136645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AE assessment information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EC7A0-0073-D484-0604-C9306DEE4F23}"/>
              </a:ext>
            </a:extLst>
          </p:cNvPr>
          <p:cNvSpPr txBox="1"/>
          <p:nvPr/>
        </p:nvSpPr>
        <p:spPr>
          <a:xfrm>
            <a:off x="3640950" y="21483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E7AC27-2735-1B6B-0AEF-019979C75A25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994340" y="2378213"/>
            <a:ext cx="461020" cy="5010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A948ED-079E-A0DB-0227-881DF09306DA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3558757" y="2374894"/>
            <a:ext cx="597401" cy="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DA61D-3F29-6880-4E6C-8C28EF014E42}"/>
              </a:ext>
            </a:extLst>
          </p:cNvPr>
          <p:cNvSpPr txBox="1"/>
          <p:nvPr/>
        </p:nvSpPr>
        <p:spPr>
          <a:xfrm>
            <a:off x="5917578" y="1809799"/>
            <a:ext cx="309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Post-Market Reporting of AE using FHIR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Patient to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EHR (provider) to FDA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Manufacturer (via call center) to FDA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993AA-638E-77E5-5616-EE1F7A51911A}"/>
              </a:ext>
            </a:extLst>
          </p:cNvPr>
          <p:cNvSpPr txBox="1"/>
          <p:nvPr/>
        </p:nvSpPr>
        <p:spPr>
          <a:xfrm>
            <a:off x="581873" y="84024"/>
            <a:ext cx="468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Workflow for Post Market Reporting of Adverse Event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97D91-A06F-2042-404D-528357C658FC}"/>
              </a:ext>
            </a:extLst>
          </p:cNvPr>
          <p:cNvSpPr/>
          <p:nvPr/>
        </p:nvSpPr>
        <p:spPr>
          <a:xfrm>
            <a:off x="996570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AE Occurs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D81DCE-89BD-7FA2-32F4-B5AAC401B981}"/>
              </a:ext>
            </a:extLst>
          </p:cNvPr>
          <p:cNvSpPr/>
          <p:nvPr/>
        </p:nvSpPr>
        <p:spPr>
          <a:xfrm>
            <a:off x="999056" y="2474278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Record AE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4B628-42AB-4E04-BDDF-861D1FF4CE96}"/>
              </a:ext>
            </a:extLst>
          </p:cNvPr>
          <p:cNvSpPr/>
          <p:nvPr/>
        </p:nvSpPr>
        <p:spPr>
          <a:xfrm>
            <a:off x="2491196" y="537537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Patient Reports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66454-C888-301C-33BD-AAB9BFF6F963}"/>
              </a:ext>
            </a:extLst>
          </p:cNvPr>
          <p:cNvSpPr/>
          <p:nvPr/>
        </p:nvSpPr>
        <p:spPr>
          <a:xfrm>
            <a:off x="851377" y="1755015"/>
            <a:ext cx="1317421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Provider Reports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85231F71-8289-9BEA-56D5-25E9910A6EE3}"/>
              </a:ext>
            </a:extLst>
          </p:cNvPr>
          <p:cNvSpPr/>
          <p:nvPr/>
        </p:nvSpPr>
        <p:spPr>
          <a:xfrm>
            <a:off x="2455360" y="2139964"/>
            <a:ext cx="1103397" cy="47649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1FFCE5-9C97-D2A0-3980-B93263846007}"/>
              </a:ext>
            </a:extLst>
          </p:cNvPr>
          <p:cNvSpPr/>
          <p:nvPr/>
        </p:nvSpPr>
        <p:spPr>
          <a:xfrm>
            <a:off x="2496854" y="2808594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Report SAE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9AE0909-85CE-E372-B649-8AFA6FBB9DD0}"/>
              </a:ext>
            </a:extLst>
          </p:cNvPr>
          <p:cNvSpPr/>
          <p:nvPr/>
        </p:nvSpPr>
        <p:spPr>
          <a:xfrm>
            <a:off x="4785441" y="576270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(3500B)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E1308835-FF29-487D-1D50-30FD7775DA28}"/>
              </a:ext>
            </a:extLst>
          </p:cNvPr>
          <p:cNvSpPr/>
          <p:nvPr/>
        </p:nvSpPr>
        <p:spPr>
          <a:xfrm>
            <a:off x="3368887" y="3720604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BAAB33-9E32-C531-3DA1-F0FEF3F882E4}"/>
              </a:ext>
            </a:extLst>
          </p:cNvPr>
          <p:cNvSpPr/>
          <p:nvPr/>
        </p:nvSpPr>
        <p:spPr>
          <a:xfrm>
            <a:off x="276261" y="393549"/>
            <a:ext cx="5289270" cy="4719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FE4293-66C8-F16D-7F3D-632B86ECCF07}"/>
              </a:ext>
            </a:extLst>
          </p:cNvPr>
          <p:cNvCxnSpPr>
            <a:cxnSpLocks/>
          </p:cNvCxnSpPr>
          <p:nvPr/>
        </p:nvCxnSpPr>
        <p:spPr>
          <a:xfrm>
            <a:off x="586503" y="393549"/>
            <a:ext cx="0" cy="471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9A1C2-EF0C-2E35-7EA9-3690C0FA5FB0}"/>
              </a:ext>
            </a:extLst>
          </p:cNvPr>
          <p:cNvCxnSpPr>
            <a:cxnSpLocks/>
          </p:cNvCxnSpPr>
          <p:nvPr/>
        </p:nvCxnSpPr>
        <p:spPr>
          <a:xfrm>
            <a:off x="247363" y="1615537"/>
            <a:ext cx="5318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8BAE8-9FA3-728C-E669-65CD5762E907}"/>
              </a:ext>
            </a:extLst>
          </p:cNvPr>
          <p:cNvCxnSpPr>
            <a:cxnSpLocks/>
          </p:cNvCxnSpPr>
          <p:nvPr/>
        </p:nvCxnSpPr>
        <p:spPr>
          <a:xfrm>
            <a:off x="284424" y="3382788"/>
            <a:ext cx="5281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8C16EF-B971-E15A-61C3-9FFCE5C63DDC}"/>
              </a:ext>
            </a:extLst>
          </p:cNvPr>
          <p:cNvSpPr txBox="1"/>
          <p:nvPr/>
        </p:nvSpPr>
        <p:spPr>
          <a:xfrm rot="16200000">
            <a:off x="11009" y="923774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Participant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27935-0226-FB0D-CB05-14DD87C103BA}"/>
              </a:ext>
            </a:extLst>
          </p:cNvPr>
          <p:cNvSpPr txBox="1"/>
          <p:nvPr/>
        </p:nvSpPr>
        <p:spPr>
          <a:xfrm rot="16200000">
            <a:off x="-47273" y="236789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Site/Provider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E96A4E-21D9-36F1-8DF9-C1E0847006D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2025270" y="775786"/>
            <a:ext cx="4659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74B6E2-B3CA-932D-19A0-8921D75F343A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1510088" y="1014035"/>
            <a:ext cx="832" cy="740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A82CEE-F67B-3CB1-77D4-C4ACADCC4994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1510088" y="2231513"/>
            <a:ext cx="3318" cy="242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DB506-E8C2-C0FD-2177-E1F3FE5667E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3519896" y="769398"/>
            <a:ext cx="1265545" cy="6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EAE526-CD60-FBAD-438E-D8D9A42E4271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3007059" y="2616461"/>
            <a:ext cx="4145" cy="19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A616A60-7DD8-26FC-6A7D-16114BF12A90}"/>
              </a:ext>
            </a:extLst>
          </p:cNvPr>
          <p:cNvCxnSpPr>
            <a:cxnSpLocks/>
            <a:stCxn id="80" idx="3"/>
            <a:endCxn id="36" idx="1"/>
          </p:cNvCxnSpPr>
          <p:nvPr/>
        </p:nvCxnSpPr>
        <p:spPr>
          <a:xfrm flipV="1">
            <a:off x="2900224" y="3913732"/>
            <a:ext cx="468663" cy="3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17D341-AF1C-59F7-5030-2D95FA2FD266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>
            <a:off x="3699963" y="4081323"/>
            <a:ext cx="1442830" cy="6074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3021D2-5132-CB4B-3C71-1E1CDC67AF4F}"/>
              </a:ext>
            </a:extLst>
          </p:cNvPr>
          <p:cNvSpPr txBox="1"/>
          <p:nvPr/>
        </p:nvSpPr>
        <p:spPr>
          <a:xfrm>
            <a:off x="2633147" y="254270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F89AF7C-EF14-B1CB-64AD-2FD6A793F193}"/>
              </a:ext>
            </a:extLst>
          </p:cNvPr>
          <p:cNvSpPr/>
          <p:nvPr/>
        </p:nvSpPr>
        <p:spPr>
          <a:xfrm>
            <a:off x="831390" y="2879134"/>
            <a:ext cx="683172" cy="27852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EHR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8EC190B-5CED-8A61-08E1-DECFE39604AF}"/>
              </a:ext>
            </a:extLst>
          </p:cNvPr>
          <p:cNvSpPr/>
          <p:nvPr/>
        </p:nvSpPr>
        <p:spPr>
          <a:xfrm>
            <a:off x="4785441" y="4688808"/>
            <a:ext cx="714704" cy="33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FDA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D2621D-1AA0-FC27-80CA-D730E4A304E1}"/>
              </a:ext>
            </a:extLst>
          </p:cNvPr>
          <p:cNvCxnSpPr>
            <a:cxnSpLocks/>
            <a:stCxn id="34" idx="2"/>
            <a:endCxn id="64" idx="0"/>
          </p:cNvCxnSpPr>
          <p:nvPr/>
        </p:nvCxnSpPr>
        <p:spPr>
          <a:xfrm>
            <a:off x="5116517" y="936989"/>
            <a:ext cx="26276" cy="3751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5CD188-3F92-F03F-AD02-5CC01C0839BA}"/>
              </a:ext>
            </a:extLst>
          </p:cNvPr>
          <p:cNvCxnSpPr>
            <a:cxnSpLocks/>
          </p:cNvCxnSpPr>
          <p:nvPr/>
        </p:nvCxnSpPr>
        <p:spPr>
          <a:xfrm>
            <a:off x="275195" y="4365177"/>
            <a:ext cx="5290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0E717C-0EC2-DE69-C369-8AA7DB2E780F}"/>
              </a:ext>
            </a:extLst>
          </p:cNvPr>
          <p:cNvSpPr txBox="1"/>
          <p:nvPr/>
        </p:nvSpPr>
        <p:spPr>
          <a:xfrm rot="16200000">
            <a:off x="16497" y="4618013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Regulatory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55CBF-F881-C5F2-B11A-2D175C8E3296}"/>
              </a:ext>
            </a:extLst>
          </p:cNvPr>
          <p:cNvSpPr txBox="1"/>
          <p:nvPr/>
        </p:nvSpPr>
        <p:spPr>
          <a:xfrm>
            <a:off x="5906351" y="401415"/>
            <a:ext cx="294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Consider in scope for Clinical Research AE IG so as not to prevent future IGs from building off the CR AE IG (reusability)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415646-C2AD-2062-BF6C-2BC2F28DEAEE}"/>
              </a:ext>
            </a:extLst>
          </p:cNvPr>
          <p:cNvSpPr txBox="1"/>
          <p:nvPr/>
        </p:nvSpPr>
        <p:spPr>
          <a:xfrm rot="16200000">
            <a:off x="-58495" y="378007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Manufacturer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15E5D8-F896-A10D-00B7-04A24EFD91A1}"/>
              </a:ext>
            </a:extLst>
          </p:cNvPr>
          <p:cNvSpPr/>
          <p:nvPr/>
        </p:nvSpPr>
        <p:spPr>
          <a:xfrm>
            <a:off x="1582803" y="3678605"/>
            <a:ext cx="1317421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Call Center</a:t>
            </a:r>
          </a:p>
        </p:txBody>
      </p:sp>
      <p:sp>
        <p:nvSpPr>
          <p:cNvPr id="82" name="Flowchart: Document 81">
            <a:extLst>
              <a:ext uri="{FF2B5EF4-FFF2-40B4-BE49-F238E27FC236}">
                <a16:creationId xmlns:a16="http://schemas.microsoft.com/office/drawing/2014/main" id="{57CBC572-281E-89C9-97A3-DB5D5C3E3E46}"/>
              </a:ext>
            </a:extLst>
          </p:cNvPr>
          <p:cNvSpPr/>
          <p:nvPr/>
        </p:nvSpPr>
        <p:spPr>
          <a:xfrm>
            <a:off x="4176770" y="2855688"/>
            <a:ext cx="662152" cy="38625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tx1"/>
                </a:solidFill>
              </a:rPr>
              <a:t>MedWatch Form (3500)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38A1B7-C274-8E5B-0B96-57BB88C00A04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3525554" y="3046843"/>
            <a:ext cx="651216" cy="19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48380E1-A619-CDEC-50B0-199F0DF00CB1}"/>
              </a:ext>
            </a:extLst>
          </p:cNvPr>
          <p:cNvCxnSpPr>
            <a:cxnSpLocks/>
            <a:stCxn id="82" idx="2"/>
            <a:endCxn id="64" idx="0"/>
          </p:cNvCxnSpPr>
          <p:nvPr/>
        </p:nvCxnSpPr>
        <p:spPr>
          <a:xfrm>
            <a:off x="4507846" y="3216407"/>
            <a:ext cx="634947" cy="1472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20C99C-B357-1C65-C80B-2E1F81C1ECEE}"/>
              </a:ext>
            </a:extLst>
          </p:cNvPr>
          <p:cNvSpPr txBox="1"/>
          <p:nvPr/>
        </p:nvSpPr>
        <p:spPr>
          <a:xfrm>
            <a:off x="6018109" y="3860638"/>
            <a:ext cx="2957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Dotted line flows do not exist today, future vision</a:t>
            </a:r>
          </a:p>
          <a:p>
            <a:endParaRPr lang="en-US" sz="1000" dirty="0"/>
          </a:p>
          <a:p>
            <a:r>
              <a:rPr lang="en-US" sz="1000" dirty="0"/>
              <a:t>Dotted line will most likely be covered in MedWatch IG, derived from CR IG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F5A6F5-E51C-D02E-239C-63BB4B5B0862}"/>
              </a:ext>
            </a:extLst>
          </p:cNvPr>
          <p:cNvSpPr/>
          <p:nvPr/>
        </p:nvSpPr>
        <p:spPr>
          <a:xfrm>
            <a:off x="2257893" y="1000635"/>
            <a:ext cx="1027868" cy="27285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FHIR 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ED9A9F7-90C2-7359-D9C1-1BA66D9EC8C6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2027756" y="2378213"/>
            <a:ext cx="427604" cy="3343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F97436-A759-8924-339D-FD42C58E690E}"/>
              </a:ext>
            </a:extLst>
          </p:cNvPr>
          <p:cNvSpPr/>
          <p:nvPr/>
        </p:nvSpPr>
        <p:spPr>
          <a:xfrm>
            <a:off x="4013120" y="2138406"/>
            <a:ext cx="1028700" cy="476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Collect AE assessment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7CCE5-AD37-4651-1E2B-E0C71BF76B85}"/>
              </a:ext>
            </a:extLst>
          </p:cNvPr>
          <p:cNvSpPr txBox="1"/>
          <p:nvPr/>
        </p:nvSpPr>
        <p:spPr>
          <a:xfrm>
            <a:off x="3640950" y="21483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96B6B6-4947-B637-807C-ADEB3F46F67D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58757" y="2376655"/>
            <a:ext cx="454363" cy="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A8D4B9-4C4A-07FD-241C-3EF71FF16790}"/>
              </a:ext>
            </a:extLst>
          </p:cNvPr>
          <p:cNvSpPr/>
          <p:nvPr/>
        </p:nvSpPr>
        <p:spPr>
          <a:xfrm>
            <a:off x="3294328" y="3110939"/>
            <a:ext cx="767253" cy="24173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CTMS</a:t>
            </a:r>
          </a:p>
        </p:txBody>
      </p:sp>
    </p:spTree>
    <p:extLst>
      <p:ext uri="{BB962C8B-B14F-4D97-AF65-F5344CB8AC3E}">
        <p14:creationId xmlns:p14="http://schemas.microsoft.com/office/powerpoint/2010/main" val="557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F88792079FE4CAD7BBDE0BC7B7482" ma:contentTypeVersion="11" ma:contentTypeDescription="Create a new document." ma:contentTypeScope="" ma:versionID="86aa71725c6e625be9f697c3b038c134">
  <xsd:schema xmlns:xsd="http://www.w3.org/2001/XMLSchema" xmlns:xs="http://www.w3.org/2001/XMLSchema" xmlns:p="http://schemas.microsoft.com/office/2006/metadata/properties" xmlns:ns2="5b833577-d5f3-4c92-a991-e0f5e5f065ff" targetNamespace="http://schemas.microsoft.com/office/2006/metadata/properties" ma:root="true" ma:fieldsID="38309259df493e3774ef95549f77bf40" ns2:_="">
    <xsd:import namespace="5b833577-d5f3-4c92-a991-e0f5e5f06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33577-d5f3-4c92-a991-e0f5e5f06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7A3AD-304D-46D5-823A-8E3357FD1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A8B2E6-E870-4D32-8B02-FE9E86AAA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33577-d5f3-4c92-a991-e0f5e5f06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960A2-5590-4638-BD65-76B50F30C9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360</Words>
  <Application>Microsoft Office PowerPoint</Application>
  <PresentationFormat>On-screen Show (16:9)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Casagni</dc:creator>
  <cp:lastModifiedBy>Michelle Casagni</cp:lastModifiedBy>
  <cp:revision>29</cp:revision>
  <dcterms:modified xsi:type="dcterms:W3CDTF">2023-07-14T15:22:02Z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0x010100C3FF88792079FE4CAD7BBDE0BC7B7482</vt:lpwstr>
  </property>
  <property fmtid="{D5CDD505-2E9C-101B-9397-08002B2CF9AE}" pid="3" name="MSIP_Label_fa6f01b5-c24b-4fa8-8e8f-cee31f47fe31_Enabled">
    <vt:lpwstr>true</vt:lpwstr>
  </property>
  <property fmtid="{D5CDD505-2E9C-101B-9397-08002B2CF9AE}" pid="4" name="MSIP_Label_fa6f01b5-c24b-4fa8-8e8f-cee31f47fe31_SetDate">
    <vt:lpwstr>2022-11-17T16:12:29Z</vt:lpwstr>
  </property>
  <property fmtid="{D5CDD505-2E9C-101B-9397-08002B2CF9AE}" pid="5" name="MSIP_Label_fa6f01b5-c24b-4fa8-8e8f-cee31f47fe31_Method">
    <vt:lpwstr>Privileged</vt:lpwstr>
  </property>
  <property fmtid="{D5CDD505-2E9C-101B-9397-08002B2CF9AE}" pid="6" name="MSIP_Label_fa6f01b5-c24b-4fa8-8e8f-cee31f47fe31_Name">
    <vt:lpwstr>fa6f01b5-c24b-4fa8-8e8f-cee31f47fe31</vt:lpwstr>
  </property>
  <property fmtid="{D5CDD505-2E9C-101B-9397-08002B2CF9AE}" pid="7" name="MSIP_Label_fa6f01b5-c24b-4fa8-8e8f-cee31f47fe31_SiteId">
    <vt:lpwstr>7a916015-20ae-4ad1-9170-eefd915e9272</vt:lpwstr>
  </property>
  <property fmtid="{D5CDD505-2E9C-101B-9397-08002B2CF9AE}" pid="8" name="MSIP_Label_fa6f01b5-c24b-4fa8-8e8f-cee31f47fe31_ActionId">
    <vt:lpwstr>439b1b66-6fbb-442c-aec8-beba4d2ddb75</vt:lpwstr>
  </property>
  <property fmtid="{D5CDD505-2E9C-101B-9397-08002B2CF9AE}" pid="9" name="MSIP_Label_fa6f01b5-c24b-4fa8-8e8f-cee31f47fe31_ContentBits">
    <vt:lpwstr>0</vt:lpwstr>
  </property>
</Properties>
</file>