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3A"/>
    <a:srgbClr val="000341"/>
    <a:srgbClr val="184786"/>
    <a:srgbClr val="BED5F4"/>
    <a:srgbClr val="FFA3A3"/>
    <a:srgbClr val="FBA919"/>
    <a:srgbClr val="B5B5B5"/>
    <a:srgbClr val="EC2227"/>
    <a:srgbClr val="BFBFBF"/>
    <a:srgbClr val="31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484DD-D39A-4619-8C7A-A4C57E2FBED2}" v="2" dt="2023-09-20T22:13:04.948"/>
  </p1510:revLst>
</p1510:revInfo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 autoAdjust="0"/>
    <p:restoredTop sz="85443" autoAdjust="0"/>
  </p:normalViewPr>
  <p:slideViewPr>
    <p:cSldViewPr snapToGrid="0">
      <p:cViewPr varScale="1">
        <p:scale>
          <a:sx n="99" d="100"/>
          <a:sy n="99" d="100"/>
        </p:scale>
        <p:origin x="10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ca, Mitra" userId="99e833a0-3c5d-478b-a41b-398204af92f8" providerId="ADAL" clId="{9CA484DD-D39A-4619-8C7A-A4C57E2FBED2}"/>
    <pc:docChg chg="custSel modSld">
      <pc:chgData name="Rocca, Mitra" userId="99e833a0-3c5d-478b-a41b-398204af92f8" providerId="ADAL" clId="{9CA484DD-D39A-4619-8C7A-A4C57E2FBED2}" dt="2023-09-20T22:15:08.563" v="118" actId="14100"/>
      <pc:docMkLst>
        <pc:docMk/>
      </pc:docMkLst>
      <pc:sldChg chg="modSp mod modNotesTx">
        <pc:chgData name="Rocca, Mitra" userId="99e833a0-3c5d-478b-a41b-398204af92f8" providerId="ADAL" clId="{9CA484DD-D39A-4619-8C7A-A4C57E2FBED2}" dt="2023-09-20T22:07:02.303" v="94" actId="6549"/>
        <pc:sldMkLst>
          <pc:docMk/>
          <pc:sldMk cId="275198885" sldId="256"/>
        </pc:sldMkLst>
        <pc:spChg chg="mod">
          <ac:chgData name="Rocca, Mitra" userId="99e833a0-3c5d-478b-a41b-398204af92f8" providerId="ADAL" clId="{9CA484DD-D39A-4619-8C7A-A4C57E2FBED2}" dt="2023-09-20T22:06:35.281" v="51" actId="20577"/>
          <ac:spMkLst>
            <pc:docMk/>
            <pc:sldMk cId="275198885" sldId="256"/>
            <ac:spMk id="2" creationId="{2C3DA61D-3F29-6880-4E6C-8C28EF014E42}"/>
          </ac:spMkLst>
        </pc:spChg>
        <pc:spChg chg="mod">
          <ac:chgData name="Rocca, Mitra" userId="99e833a0-3c5d-478b-a41b-398204af92f8" providerId="ADAL" clId="{9CA484DD-D39A-4619-8C7A-A4C57E2FBED2}" dt="2023-09-20T21:57:27.550" v="15" actId="14100"/>
          <ac:spMkLst>
            <pc:docMk/>
            <pc:sldMk cId="275198885" sldId="256"/>
            <ac:spMk id="3" creationId="{949FF87E-B391-76BD-36EA-718C51034E53}"/>
          </ac:spMkLst>
        </pc:spChg>
        <pc:spChg chg="mod">
          <ac:chgData name="Rocca, Mitra" userId="99e833a0-3c5d-478b-a41b-398204af92f8" providerId="ADAL" clId="{9CA484DD-D39A-4619-8C7A-A4C57E2FBED2}" dt="2023-09-20T21:58:03.354" v="32" actId="20577"/>
          <ac:spMkLst>
            <pc:docMk/>
            <pc:sldMk cId="275198885" sldId="256"/>
            <ac:spMk id="4" creationId="{91C3EB2E-182E-E8C6-F56E-5A97BE49009D}"/>
          </ac:spMkLst>
        </pc:spChg>
        <pc:spChg chg="mod">
          <ac:chgData name="Rocca, Mitra" userId="99e833a0-3c5d-478b-a41b-398204af92f8" providerId="ADAL" clId="{9CA484DD-D39A-4619-8C7A-A4C57E2FBED2}" dt="2023-09-20T22:00:59.381" v="47" actId="20577"/>
          <ac:spMkLst>
            <pc:docMk/>
            <pc:sldMk cId="275198885" sldId="256"/>
            <ac:spMk id="8" creationId="{96985944-4ECF-AC26-B5A1-EB7BACA30E6C}"/>
          </ac:spMkLst>
        </pc:spChg>
        <pc:spChg chg="mod">
          <ac:chgData name="Rocca, Mitra" userId="99e833a0-3c5d-478b-a41b-398204af92f8" providerId="ADAL" clId="{9CA484DD-D39A-4619-8C7A-A4C57E2FBED2}" dt="2023-09-20T22:07:02.303" v="94" actId="6549"/>
          <ac:spMkLst>
            <pc:docMk/>
            <pc:sldMk cId="275198885" sldId="256"/>
            <ac:spMk id="14" creationId="{DB25E3B5-523B-DD28-BD85-6635FC6B92CF}"/>
          </ac:spMkLst>
        </pc:spChg>
        <pc:spChg chg="mod">
          <ac:chgData name="Rocca, Mitra" userId="99e833a0-3c5d-478b-a41b-398204af92f8" providerId="ADAL" clId="{9CA484DD-D39A-4619-8C7A-A4C57E2FBED2}" dt="2023-09-20T21:59:07.162" v="37" actId="14100"/>
          <ac:spMkLst>
            <pc:docMk/>
            <pc:sldMk cId="275198885" sldId="256"/>
            <ac:spMk id="58" creationId="{02085D21-8233-09B4-1018-26FAE1CA2166}"/>
          </ac:spMkLst>
        </pc:spChg>
      </pc:sldChg>
      <pc:sldChg chg="addSp delSp modSp mod">
        <pc:chgData name="Rocca, Mitra" userId="99e833a0-3c5d-478b-a41b-398204af92f8" providerId="ADAL" clId="{9CA484DD-D39A-4619-8C7A-A4C57E2FBED2}" dt="2023-09-20T22:15:08.563" v="118" actId="14100"/>
        <pc:sldMkLst>
          <pc:docMk/>
          <pc:sldMk cId="557790530" sldId="287"/>
        </pc:sldMkLst>
        <pc:spChg chg="mod">
          <ac:chgData name="Rocca, Mitra" userId="99e833a0-3c5d-478b-a41b-398204af92f8" providerId="ADAL" clId="{9CA484DD-D39A-4619-8C7A-A4C57E2FBED2}" dt="2023-09-20T22:12:53.486" v="102" actId="1076"/>
          <ac:spMkLst>
            <pc:docMk/>
            <pc:sldMk cId="557790530" sldId="287"/>
            <ac:spMk id="3" creationId="{7CF5A6F5-E51C-D02E-239C-63BB4B5B0862}"/>
          </ac:spMkLst>
        </pc:spChg>
        <pc:spChg chg="mod">
          <ac:chgData name="Rocca, Mitra" userId="99e833a0-3c5d-478b-a41b-398204af92f8" providerId="ADAL" clId="{9CA484DD-D39A-4619-8C7A-A4C57E2FBED2}" dt="2023-09-20T22:15:08.563" v="118" actId="14100"/>
          <ac:spMkLst>
            <pc:docMk/>
            <pc:sldMk cId="557790530" sldId="287"/>
            <ac:spMk id="8" creationId="{D5A8D4B9-4C4A-07FD-241C-3EF71FF16790}"/>
          </ac:spMkLst>
        </pc:spChg>
        <pc:spChg chg="mod">
          <ac:chgData name="Rocca, Mitra" userId="99e833a0-3c5d-478b-a41b-398204af92f8" providerId="ADAL" clId="{9CA484DD-D39A-4619-8C7A-A4C57E2FBED2}" dt="2023-09-20T22:12:29.445" v="99" actId="1076"/>
          <ac:spMkLst>
            <pc:docMk/>
            <pc:sldMk cId="557790530" sldId="287"/>
            <ac:spMk id="20" creationId="{85231F71-8289-9BEA-56D5-25E9910A6EE3}"/>
          </ac:spMkLst>
        </pc:spChg>
        <pc:spChg chg="mod">
          <ac:chgData name="Rocca, Mitra" userId="99e833a0-3c5d-478b-a41b-398204af92f8" providerId="ADAL" clId="{9CA484DD-D39A-4619-8C7A-A4C57E2FBED2}" dt="2023-09-20T22:12:38.916" v="101" actId="1076"/>
          <ac:spMkLst>
            <pc:docMk/>
            <pc:sldMk cId="557790530" sldId="287"/>
            <ac:spMk id="27" creationId="{611FFCE5-9C97-D2A0-3980-B93263846007}"/>
          </ac:spMkLst>
        </pc:spChg>
        <pc:spChg chg="mod">
          <ac:chgData name="Rocca, Mitra" userId="99e833a0-3c5d-478b-a41b-398204af92f8" providerId="ADAL" clId="{9CA484DD-D39A-4619-8C7A-A4C57E2FBED2}" dt="2023-09-20T22:12:33.402" v="100" actId="1076"/>
          <ac:spMkLst>
            <pc:docMk/>
            <pc:sldMk cId="557790530" sldId="287"/>
            <ac:spMk id="60" creationId="{C63021D2-5132-CB4B-3C71-1E1CDC67AF4F}"/>
          </ac:spMkLst>
        </pc:spChg>
        <pc:cxnChg chg="mod">
          <ac:chgData name="Rocca, Mitra" userId="99e833a0-3c5d-478b-a41b-398204af92f8" providerId="ADAL" clId="{9CA484DD-D39A-4619-8C7A-A4C57E2FBED2}" dt="2023-09-20T22:12:29.445" v="99" actId="1076"/>
          <ac:cxnSpMkLst>
            <pc:docMk/>
            <pc:sldMk cId="557790530" sldId="287"/>
            <ac:cxnSpMk id="5" creationId="{DED9A9F7-90C2-7359-D9C1-1BA66D9EC8C6}"/>
          </ac:cxnSpMkLst>
        </pc:cxnChg>
        <pc:cxnChg chg="mod">
          <ac:chgData name="Rocca, Mitra" userId="99e833a0-3c5d-478b-a41b-398204af92f8" providerId="ADAL" clId="{9CA484DD-D39A-4619-8C7A-A4C57E2FBED2}" dt="2023-09-20T22:12:29.445" v="99" actId="1076"/>
          <ac:cxnSpMkLst>
            <pc:docMk/>
            <pc:sldMk cId="557790530" sldId="287"/>
            <ac:cxnSpMk id="7" creationId="{E596B6B6-4947-B637-807C-ADEB3F46F67D}"/>
          </ac:cxnSpMkLst>
        </pc:cxnChg>
        <pc:cxnChg chg="add mod">
          <ac:chgData name="Rocca, Mitra" userId="99e833a0-3c5d-478b-a41b-398204af92f8" providerId="ADAL" clId="{9CA484DD-D39A-4619-8C7A-A4C57E2FBED2}" dt="2023-09-20T22:14:10.008" v="111" actId="1037"/>
          <ac:cxnSpMkLst>
            <pc:docMk/>
            <pc:sldMk cId="557790530" sldId="287"/>
            <ac:cxnSpMk id="9" creationId="{BD1B7547-D9C4-E189-438C-213CBDA0F6F8}"/>
          </ac:cxnSpMkLst>
        </pc:cxnChg>
        <pc:cxnChg chg="add del mod">
          <ac:chgData name="Rocca, Mitra" userId="99e833a0-3c5d-478b-a41b-398204af92f8" providerId="ADAL" clId="{9CA484DD-D39A-4619-8C7A-A4C57E2FBED2}" dt="2023-09-20T22:13:48.876" v="109" actId="478"/>
          <ac:cxnSpMkLst>
            <pc:docMk/>
            <pc:sldMk cId="557790530" sldId="287"/>
            <ac:cxnSpMk id="22" creationId="{DDC97E55-D88E-B57B-EE02-D8B39CC4C9C2}"/>
          </ac:cxnSpMkLst>
        </pc:cxnChg>
        <pc:cxnChg chg="add mod">
          <ac:chgData name="Rocca, Mitra" userId="99e833a0-3c5d-478b-a41b-398204af92f8" providerId="ADAL" clId="{9CA484DD-D39A-4619-8C7A-A4C57E2FBED2}" dt="2023-09-20T22:14:32.601" v="113" actId="693"/>
          <ac:cxnSpMkLst>
            <pc:docMk/>
            <pc:sldMk cId="557790530" sldId="287"/>
            <ac:cxnSpMk id="24" creationId="{A1BB5251-BD35-E811-B32E-C0BD65C31985}"/>
          </ac:cxnSpMkLst>
        </pc:cxnChg>
        <pc:cxnChg chg="mod">
          <ac:chgData name="Rocca, Mitra" userId="99e833a0-3c5d-478b-a41b-398204af92f8" providerId="ADAL" clId="{9CA484DD-D39A-4619-8C7A-A4C57E2FBED2}" dt="2023-09-20T22:12:38.916" v="101" actId="1076"/>
          <ac:cxnSpMkLst>
            <pc:docMk/>
            <pc:sldMk cId="557790530" sldId="287"/>
            <ac:cxnSpMk id="54" creationId="{F8EAE526-CD60-FBAD-438E-D8D9A42E4271}"/>
          </ac:cxnSpMkLst>
        </pc:cxnChg>
        <pc:cxnChg chg="mod">
          <ac:chgData name="Rocca, Mitra" userId="99e833a0-3c5d-478b-a41b-398204af92f8" providerId="ADAL" clId="{9CA484DD-D39A-4619-8C7A-A4C57E2FBED2}" dt="2023-09-20T22:12:38.916" v="101" actId="1076"/>
          <ac:cxnSpMkLst>
            <pc:docMk/>
            <pc:sldMk cId="557790530" sldId="287"/>
            <ac:cxnSpMk id="83" creationId="{C038A1B7-C274-8E5B-0B96-57BB88C00A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 of AE details that flow into MedWatch contained in Clinical Research AE IG, but MedWatch has additional resources that would go into a MedWatch IG</a:t>
            </a:r>
          </a:p>
        </p:txBody>
      </p:sp>
    </p:spTree>
    <p:extLst>
      <p:ext uri="{BB962C8B-B14F-4D97-AF65-F5344CB8AC3E}">
        <p14:creationId xmlns:p14="http://schemas.microsoft.com/office/powerpoint/2010/main" val="12413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4 clinical research – difference in reporting is that non-serious are not reported, but SAE are still recorded in same process used pre-market</a:t>
            </a:r>
          </a:p>
          <a:p>
            <a:r>
              <a:rPr lang="en-US" dirty="0"/>
              <a:t>How do we capture this if our direct focus is not on post-market?</a:t>
            </a:r>
          </a:p>
          <a:p>
            <a:pPr lvl="1"/>
            <a:r>
              <a:rPr lang="en-US" dirty="0"/>
              <a:t>Describe scope in IG and document how it should be used</a:t>
            </a:r>
          </a:p>
          <a:p>
            <a:pPr lvl="1"/>
            <a:r>
              <a:rPr lang="en-US" dirty="0"/>
              <a:t>Keep track of stuff in Confluence</a:t>
            </a:r>
          </a:p>
        </p:txBody>
      </p:sp>
    </p:spTree>
    <p:extLst>
      <p:ext uri="{BB962C8B-B14F-4D97-AF65-F5344CB8AC3E}">
        <p14:creationId xmlns:p14="http://schemas.microsoft.com/office/powerpoint/2010/main" val="25608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3EB2E-182E-E8C6-F56E-5A97BE49009D}"/>
              </a:ext>
            </a:extLst>
          </p:cNvPr>
          <p:cNvSpPr/>
          <p:nvPr/>
        </p:nvSpPr>
        <p:spPr>
          <a:xfrm>
            <a:off x="756751" y="537537"/>
            <a:ext cx="1442536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an occurred AE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E3852-DA7F-57B3-B299-5FEA8688BABD}"/>
              </a:ext>
            </a:extLst>
          </p:cNvPr>
          <p:cNvSpPr/>
          <p:nvPr/>
        </p:nvSpPr>
        <p:spPr>
          <a:xfrm>
            <a:off x="965640" y="2640973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85944-4ECF-AC26-B5A1-EB7BACA30E6C}"/>
              </a:ext>
            </a:extLst>
          </p:cNvPr>
          <p:cNvSpPr/>
          <p:nvPr/>
        </p:nvSpPr>
        <p:spPr>
          <a:xfrm>
            <a:off x="894352" y="1755015"/>
            <a:ext cx="1173893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Clinical Investigator Reports the AE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1DD08D4-81B0-7B27-C7A5-CFB21C8DC943}"/>
              </a:ext>
            </a:extLst>
          </p:cNvPr>
          <p:cNvSpPr/>
          <p:nvPr/>
        </p:nvSpPr>
        <p:spPr>
          <a:xfrm>
            <a:off x="2455360" y="2139964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BCDAF-EDE2-F121-AFD2-1ACC7248E9AC}"/>
              </a:ext>
            </a:extLst>
          </p:cNvPr>
          <p:cNvSpPr/>
          <p:nvPr/>
        </p:nvSpPr>
        <p:spPr>
          <a:xfrm>
            <a:off x="2496854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00841-C388-5F15-8A85-E93F98E51819}"/>
              </a:ext>
            </a:extLst>
          </p:cNvPr>
          <p:cNvSpPr/>
          <p:nvPr/>
        </p:nvSpPr>
        <p:spPr>
          <a:xfrm>
            <a:off x="2257308" y="3522265"/>
            <a:ext cx="1518554" cy="76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Triage and Report SAE to Regulatory Authority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0D58167E-576A-E25D-05FA-2F8130122ABD}"/>
              </a:ext>
            </a:extLst>
          </p:cNvPr>
          <p:cNvSpPr/>
          <p:nvPr/>
        </p:nvSpPr>
        <p:spPr>
          <a:xfrm>
            <a:off x="4412351" y="3709519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57AE1-6BBB-3B96-AAA1-2B0C9054CA09}"/>
              </a:ext>
            </a:extLst>
          </p:cNvPr>
          <p:cNvSpPr/>
          <p:nvPr/>
        </p:nvSpPr>
        <p:spPr>
          <a:xfrm>
            <a:off x="276261" y="393549"/>
            <a:ext cx="514350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CC49A-A2EF-B080-FA9D-AB50707DC3C5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57970-C278-35AB-D0AA-D76F9B2F8D43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155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F20867-1BE7-ADAF-6A74-BCECBAD25A86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AF55F-5A9B-6FE0-1F02-86C07904C489}"/>
              </a:ext>
            </a:extLst>
          </p:cNvPr>
          <p:cNvSpPr txBox="1"/>
          <p:nvPr/>
        </p:nvSpPr>
        <p:spPr>
          <a:xfrm rot="16200000">
            <a:off x="120014" y="923774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Patient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B386AA-FA88-2969-90F1-35B9617E638C}"/>
              </a:ext>
            </a:extLst>
          </p:cNvPr>
          <p:cNvSpPr txBox="1"/>
          <p:nvPr/>
        </p:nvSpPr>
        <p:spPr>
          <a:xfrm rot="16200000">
            <a:off x="222831" y="236789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3111A-12A0-B75A-7E15-39030F5A1DBE}"/>
              </a:ext>
            </a:extLst>
          </p:cNvPr>
          <p:cNvSpPr txBox="1"/>
          <p:nvPr/>
        </p:nvSpPr>
        <p:spPr>
          <a:xfrm rot="16200000">
            <a:off x="96938" y="379063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Sponsor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79AA2-0B2C-7187-E9E8-AA6062D054F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78019" y="1014035"/>
            <a:ext cx="3280" cy="7409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F9896-FE42-4790-3D69-6D4DA33A22A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479990" y="2231513"/>
            <a:ext cx="1309" cy="40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779CDE-3580-5FE4-0CCD-D1F5C9AAA80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007059" y="2616461"/>
            <a:ext cx="4145" cy="19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9F3370-CCB9-7290-C11A-258AC2299AF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011204" y="3285092"/>
            <a:ext cx="5381" cy="237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610397-C7B7-0827-ADCD-4C586867403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775862" y="3902647"/>
            <a:ext cx="6364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A7A3A8-4ABB-5E9C-44D0-1D5604933B68}"/>
              </a:ext>
            </a:extLst>
          </p:cNvPr>
          <p:cNvCxnSpPr>
            <a:cxnSpLocks/>
            <a:stCxn id="13" idx="2"/>
            <a:endCxn id="59" idx="0"/>
          </p:cNvCxnSpPr>
          <p:nvPr/>
        </p:nvCxnSpPr>
        <p:spPr>
          <a:xfrm>
            <a:off x="4743427" y="4070238"/>
            <a:ext cx="6733" cy="6185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840339" y="1109860"/>
            <a:ext cx="3096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Pre-Market (clinical trial) Reporting of SAE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EHR (clinical investigator) to EDC/CTMS to Sponsor/FDA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EHR (clinical investigator) to Sponsor/FDA</a:t>
            </a:r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85F9E-7F8A-FCC8-B2D3-D66B80A3F63E}"/>
              </a:ext>
            </a:extLst>
          </p:cNvPr>
          <p:cNvSpPr txBox="1"/>
          <p:nvPr/>
        </p:nvSpPr>
        <p:spPr>
          <a:xfrm>
            <a:off x="2633147" y="254270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766C5C-69F8-AD52-90A3-C9B159A54751}"/>
              </a:ext>
            </a:extLst>
          </p:cNvPr>
          <p:cNvSpPr/>
          <p:nvPr/>
        </p:nvSpPr>
        <p:spPr>
          <a:xfrm>
            <a:off x="819701" y="3017672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2085D21-8233-09B4-1018-26FAE1CA2166}"/>
              </a:ext>
            </a:extLst>
          </p:cNvPr>
          <p:cNvSpPr/>
          <p:nvPr/>
        </p:nvSpPr>
        <p:spPr>
          <a:xfrm>
            <a:off x="3418039" y="3076653"/>
            <a:ext cx="1101496" cy="28394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EDC/CTMS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D3DB77-CEC4-9FD8-54AB-F49426A4EF1A}"/>
              </a:ext>
            </a:extLst>
          </p:cNvPr>
          <p:cNvSpPr/>
          <p:nvPr/>
        </p:nvSpPr>
        <p:spPr>
          <a:xfrm>
            <a:off x="4392808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417697" y="83920"/>
            <a:ext cx="486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Workflow for Clinical Research Adverse Event (Pre-Market)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A0064C-AED1-F199-BFBA-1E7433F0F7BC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F480BD-F378-78BC-16FB-C7A283B4B69A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5E3B5-523B-DD28-BD85-6635FC6B92CF}"/>
              </a:ext>
            </a:extLst>
          </p:cNvPr>
          <p:cNvSpPr txBox="1"/>
          <p:nvPr/>
        </p:nvSpPr>
        <p:spPr>
          <a:xfrm>
            <a:off x="5909878" y="3520776"/>
            <a:ext cx="29578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Adverse Event Clinical Research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9FF87E-B391-76BD-36EA-718C51034E53}"/>
              </a:ext>
            </a:extLst>
          </p:cNvPr>
          <p:cNvSpPr/>
          <p:nvPr/>
        </p:nvSpPr>
        <p:spPr>
          <a:xfrm>
            <a:off x="1039844" y="1178361"/>
            <a:ext cx="1027868" cy="305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on FHIR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7BFD2-6515-A842-8BDA-8BA7494AA53C}"/>
              </a:ext>
            </a:extLst>
          </p:cNvPr>
          <p:cNvSpPr/>
          <p:nvPr/>
        </p:nvSpPr>
        <p:spPr>
          <a:xfrm>
            <a:off x="4156158" y="2136645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EC7A0-0073-D484-0604-C9306DEE4F23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E7AC27-2735-1B6B-0AEF-019979C75A25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94340" y="2378213"/>
            <a:ext cx="461020" cy="501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948ED-079E-A0DB-0227-881DF09306DA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3558757" y="2374894"/>
            <a:ext cx="597401" cy="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917578" y="1809799"/>
            <a:ext cx="309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Post-Market Reporting of 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EHR (provider)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Manufacturer (via call center) to FDA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581873" y="84024"/>
            <a:ext cx="468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Workflow for Post Market Reporting of Adverse Event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97D91-A06F-2042-404D-528357C658FC}"/>
              </a:ext>
            </a:extLst>
          </p:cNvPr>
          <p:cNvSpPr/>
          <p:nvPr/>
        </p:nvSpPr>
        <p:spPr>
          <a:xfrm>
            <a:off x="996570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AE Occurs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D81DCE-89BD-7FA2-32F4-B5AAC401B981}"/>
              </a:ext>
            </a:extLst>
          </p:cNvPr>
          <p:cNvSpPr/>
          <p:nvPr/>
        </p:nvSpPr>
        <p:spPr>
          <a:xfrm>
            <a:off x="999056" y="2474278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4B628-42AB-4E04-BDDF-861D1FF4CE96}"/>
              </a:ext>
            </a:extLst>
          </p:cNvPr>
          <p:cNvSpPr/>
          <p:nvPr/>
        </p:nvSpPr>
        <p:spPr>
          <a:xfrm>
            <a:off x="2491196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Patient Reports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66454-C888-301C-33BD-AAB9BFF6F963}"/>
              </a:ext>
            </a:extLst>
          </p:cNvPr>
          <p:cNvSpPr/>
          <p:nvPr/>
        </p:nvSpPr>
        <p:spPr>
          <a:xfrm>
            <a:off x="851377" y="175501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Provider Reports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5231F71-8289-9BEA-56D5-25E9910A6EE3}"/>
              </a:ext>
            </a:extLst>
          </p:cNvPr>
          <p:cNvSpPr/>
          <p:nvPr/>
        </p:nvSpPr>
        <p:spPr>
          <a:xfrm>
            <a:off x="2509941" y="2125192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FFCE5-9C97-D2A0-3980-B93263846007}"/>
              </a:ext>
            </a:extLst>
          </p:cNvPr>
          <p:cNvSpPr/>
          <p:nvPr/>
        </p:nvSpPr>
        <p:spPr>
          <a:xfrm>
            <a:off x="2535047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9AE0909-85CE-E372-B649-8AFA6FBB9DD0}"/>
              </a:ext>
            </a:extLst>
          </p:cNvPr>
          <p:cNvSpPr/>
          <p:nvPr/>
        </p:nvSpPr>
        <p:spPr>
          <a:xfrm>
            <a:off x="4785441" y="576270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(3500B)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E1308835-FF29-487D-1D50-30FD7775DA28}"/>
              </a:ext>
            </a:extLst>
          </p:cNvPr>
          <p:cNvSpPr/>
          <p:nvPr/>
        </p:nvSpPr>
        <p:spPr>
          <a:xfrm>
            <a:off x="3368887" y="3720604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BAAB33-9E32-C531-3DA1-F0FEF3F882E4}"/>
              </a:ext>
            </a:extLst>
          </p:cNvPr>
          <p:cNvSpPr/>
          <p:nvPr/>
        </p:nvSpPr>
        <p:spPr>
          <a:xfrm>
            <a:off x="276261" y="393549"/>
            <a:ext cx="528927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FE4293-66C8-F16D-7F3D-632B86ECCF07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9A1C2-EF0C-2E35-7EA9-3690C0FA5FB0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318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8BAE8-9FA3-728C-E669-65CD5762E907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281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8C16EF-B971-E15A-61C3-9FFCE5C63DDC}"/>
              </a:ext>
            </a:extLst>
          </p:cNvPr>
          <p:cNvSpPr txBox="1"/>
          <p:nvPr/>
        </p:nvSpPr>
        <p:spPr>
          <a:xfrm rot="16200000">
            <a:off x="120014" y="923774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Patient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27935-0226-FB0D-CB05-14DD87C103BA}"/>
              </a:ext>
            </a:extLst>
          </p:cNvPr>
          <p:cNvSpPr txBox="1"/>
          <p:nvPr/>
        </p:nvSpPr>
        <p:spPr>
          <a:xfrm rot="16200000">
            <a:off x="-47273" y="236789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Site/Provider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E96A4E-21D9-36F1-8DF9-C1E0847006D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2025270" y="775786"/>
            <a:ext cx="4659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74B6E2-B3CA-932D-19A0-8921D75F343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1510088" y="1014035"/>
            <a:ext cx="832" cy="74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A82CEE-F67B-3CB1-77D4-C4ACADCC4994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510088" y="2231513"/>
            <a:ext cx="3318" cy="24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DB506-E8C2-C0FD-2177-E1F3FE5667E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3519896" y="769398"/>
            <a:ext cx="1265545" cy="6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AE526-CD60-FBAD-438E-D8D9A42E4271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3049397" y="2601689"/>
            <a:ext cx="12243" cy="20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16A60-7DD8-26FC-6A7D-16114BF12A90}"/>
              </a:ext>
            </a:extLst>
          </p:cNvPr>
          <p:cNvCxnSpPr>
            <a:cxnSpLocks/>
            <a:stCxn id="80" idx="3"/>
            <a:endCxn id="36" idx="1"/>
          </p:cNvCxnSpPr>
          <p:nvPr/>
        </p:nvCxnSpPr>
        <p:spPr>
          <a:xfrm flipV="1">
            <a:off x="2900224" y="3913732"/>
            <a:ext cx="468663" cy="3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17D341-AF1C-59F7-5030-2D95FA2FD266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>
            <a:off x="3699963" y="4081323"/>
            <a:ext cx="1442830" cy="6074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3021D2-5132-CB4B-3C71-1E1CDC67AF4F}"/>
              </a:ext>
            </a:extLst>
          </p:cNvPr>
          <p:cNvSpPr txBox="1"/>
          <p:nvPr/>
        </p:nvSpPr>
        <p:spPr>
          <a:xfrm>
            <a:off x="2673018" y="253399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89AF7C-EF14-B1CB-64AD-2FD6A793F193}"/>
              </a:ext>
            </a:extLst>
          </p:cNvPr>
          <p:cNvSpPr/>
          <p:nvPr/>
        </p:nvSpPr>
        <p:spPr>
          <a:xfrm>
            <a:off x="831390" y="2879134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EC190B-5CED-8A61-08E1-DECFE39604AF}"/>
              </a:ext>
            </a:extLst>
          </p:cNvPr>
          <p:cNvSpPr/>
          <p:nvPr/>
        </p:nvSpPr>
        <p:spPr>
          <a:xfrm>
            <a:off x="4785441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D2621D-1AA0-FC27-80CA-D730E4A304E1}"/>
              </a:ext>
            </a:extLst>
          </p:cNvPr>
          <p:cNvCxnSpPr>
            <a:cxnSpLocks/>
            <a:stCxn id="34" idx="2"/>
            <a:endCxn id="64" idx="0"/>
          </p:cNvCxnSpPr>
          <p:nvPr/>
        </p:nvCxnSpPr>
        <p:spPr>
          <a:xfrm>
            <a:off x="5116517" y="936989"/>
            <a:ext cx="26276" cy="375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5CD188-3F92-F03F-AD02-5CC01C0839BA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290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0E717C-0EC2-DE69-C369-8AA7DB2E780F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55CBF-F881-C5F2-B11A-2D175C8E3296}"/>
              </a:ext>
            </a:extLst>
          </p:cNvPr>
          <p:cNvSpPr txBox="1"/>
          <p:nvPr/>
        </p:nvSpPr>
        <p:spPr>
          <a:xfrm>
            <a:off x="5906351" y="401415"/>
            <a:ext cx="294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Consider in scope for Clinical Research AE IG so as not to prevent future IGs from building off the CR AE IG (reusability)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415646-C2AD-2062-BF6C-2BC2F28DEAEE}"/>
              </a:ext>
            </a:extLst>
          </p:cNvPr>
          <p:cNvSpPr txBox="1"/>
          <p:nvPr/>
        </p:nvSpPr>
        <p:spPr>
          <a:xfrm rot="16200000">
            <a:off x="-58495" y="378007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Manufacturer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15E5D8-F896-A10D-00B7-04A24EFD91A1}"/>
              </a:ext>
            </a:extLst>
          </p:cNvPr>
          <p:cNvSpPr/>
          <p:nvPr/>
        </p:nvSpPr>
        <p:spPr>
          <a:xfrm>
            <a:off x="1582803" y="367860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Call Center</a:t>
            </a:r>
          </a:p>
        </p:txBody>
      </p:sp>
      <p:sp>
        <p:nvSpPr>
          <p:cNvPr id="82" name="Flowchart: Document 81">
            <a:extLst>
              <a:ext uri="{FF2B5EF4-FFF2-40B4-BE49-F238E27FC236}">
                <a16:creationId xmlns:a16="http://schemas.microsoft.com/office/drawing/2014/main" id="{57CBC572-281E-89C9-97A3-DB5D5C3E3E46}"/>
              </a:ext>
            </a:extLst>
          </p:cNvPr>
          <p:cNvSpPr/>
          <p:nvPr/>
        </p:nvSpPr>
        <p:spPr>
          <a:xfrm>
            <a:off x="4176770" y="2855688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38A1B7-C274-8E5B-0B96-57BB88C00A04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3563747" y="3046843"/>
            <a:ext cx="613023" cy="19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8380E1-A619-CDEC-50B0-199F0DF00CB1}"/>
              </a:ext>
            </a:extLst>
          </p:cNvPr>
          <p:cNvCxnSpPr>
            <a:cxnSpLocks/>
            <a:stCxn id="82" idx="2"/>
            <a:endCxn id="64" idx="0"/>
          </p:cNvCxnSpPr>
          <p:nvPr/>
        </p:nvCxnSpPr>
        <p:spPr>
          <a:xfrm>
            <a:off x="4507846" y="3216407"/>
            <a:ext cx="634947" cy="1472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20C99C-B357-1C65-C80B-2E1F81C1ECEE}"/>
              </a:ext>
            </a:extLst>
          </p:cNvPr>
          <p:cNvSpPr txBox="1"/>
          <p:nvPr/>
        </p:nvSpPr>
        <p:spPr>
          <a:xfrm>
            <a:off x="6018109" y="3860638"/>
            <a:ext cx="295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CR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F5A6F5-E51C-D02E-239C-63BB4B5B0862}"/>
              </a:ext>
            </a:extLst>
          </p:cNvPr>
          <p:cNvSpPr/>
          <p:nvPr/>
        </p:nvSpPr>
        <p:spPr>
          <a:xfrm>
            <a:off x="2509941" y="1000248"/>
            <a:ext cx="1027868" cy="27285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FHIR 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D9A9F7-90C2-7359-D9C1-1BA66D9EC8C6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2027756" y="2363441"/>
            <a:ext cx="482185" cy="3490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F97436-A759-8924-339D-FD42C58E690E}"/>
              </a:ext>
            </a:extLst>
          </p:cNvPr>
          <p:cNvSpPr/>
          <p:nvPr/>
        </p:nvSpPr>
        <p:spPr>
          <a:xfrm>
            <a:off x="4013120" y="2138406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7CCE5-AD37-4651-1E2B-E0C71BF76B85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6B6B6-4947-B637-807C-ADEB3F46F67D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3613338" y="2363441"/>
            <a:ext cx="399782" cy="13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A8D4B9-4C4A-07FD-241C-3EF71FF16790}"/>
              </a:ext>
            </a:extLst>
          </p:cNvPr>
          <p:cNvSpPr/>
          <p:nvPr/>
        </p:nvSpPr>
        <p:spPr>
          <a:xfrm>
            <a:off x="3017742" y="3110939"/>
            <a:ext cx="1043840" cy="2733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EDC/CTMS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1B7547-D9C4-E189-438C-213CBDA0F6F8}"/>
              </a:ext>
            </a:extLst>
          </p:cNvPr>
          <p:cNvCxnSpPr>
            <a:cxnSpLocks/>
          </p:cNvCxnSpPr>
          <p:nvPr/>
        </p:nvCxnSpPr>
        <p:spPr>
          <a:xfrm>
            <a:off x="2218911" y="936989"/>
            <a:ext cx="14720" cy="27416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BB5251-BD35-E811-B32E-C0BD65C31985}"/>
              </a:ext>
            </a:extLst>
          </p:cNvPr>
          <p:cNvCxnSpPr>
            <a:cxnSpLocks/>
          </p:cNvCxnSpPr>
          <p:nvPr/>
        </p:nvCxnSpPr>
        <p:spPr>
          <a:xfrm>
            <a:off x="2207459" y="936989"/>
            <a:ext cx="2837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331</Words>
  <Application>Microsoft Office PowerPoint</Application>
  <PresentationFormat>On-screen Show (16:9)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Casagni</dc:creator>
  <cp:lastModifiedBy>Michelle Casagni</cp:lastModifiedBy>
  <cp:revision>31</cp:revision>
  <dcterms:modified xsi:type="dcterms:W3CDTF">2023-11-22T16:22:54Z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  <property fmtid="{D5CDD505-2E9C-101B-9397-08002B2CF9AE}" pid="3" name="MSIP_Label_fa6f01b5-c24b-4fa8-8e8f-cee31f47fe31_Enabled">
    <vt:lpwstr>true</vt:lpwstr>
  </property>
  <property fmtid="{D5CDD505-2E9C-101B-9397-08002B2CF9AE}" pid="4" name="MSIP_Label_fa6f01b5-c24b-4fa8-8e8f-cee31f47fe31_SetDate">
    <vt:lpwstr>2022-11-17T16:12:29Z</vt:lpwstr>
  </property>
  <property fmtid="{D5CDD505-2E9C-101B-9397-08002B2CF9AE}" pid="5" name="MSIP_Label_fa6f01b5-c24b-4fa8-8e8f-cee31f47fe31_Method">
    <vt:lpwstr>Privileged</vt:lpwstr>
  </property>
  <property fmtid="{D5CDD505-2E9C-101B-9397-08002B2CF9AE}" pid="6" name="MSIP_Label_fa6f01b5-c24b-4fa8-8e8f-cee31f47fe31_Name">
    <vt:lpwstr>fa6f01b5-c24b-4fa8-8e8f-cee31f47fe31</vt:lpwstr>
  </property>
  <property fmtid="{D5CDD505-2E9C-101B-9397-08002B2CF9AE}" pid="7" name="MSIP_Label_fa6f01b5-c24b-4fa8-8e8f-cee31f47fe31_SiteId">
    <vt:lpwstr>7a916015-20ae-4ad1-9170-eefd915e9272</vt:lpwstr>
  </property>
  <property fmtid="{D5CDD505-2E9C-101B-9397-08002B2CF9AE}" pid="8" name="MSIP_Label_fa6f01b5-c24b-4fa8-8e8f-cee31f47fe31_ActionId">
    <vt:lpwstr>439b1b66-6fbb-442c-aec8-beba4d2ddb75</vt:lpwstr>
  </property>
  <property fmtid="{D5CDD505-2E9C-101B-9397-08002B2CF9AE}" pid="9" name="MSIP_Label_fa6f01b5-c24b-4fa8-8e8f-cee31f47fe31_ContentBits">
    <vt:lpwstr>0</vt:lpwstr>
  </property>
</Properties>
</file>