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6"/>
  </p:notesMasterIdLst>
  <p:sldIdLst>
    <p:sldId id="259" r:id="rId3"/>
    <p:sldId id="2454" r:id="rId4"/>
    <p:sldId id="245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7FB07-E237-456B-A4F0-F2C4672E0DE9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F0BED-B13B-4D96-A074-5E77AD0A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2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1C4AD-94D7-443E-B114-F0C84C8F8D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36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533400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9832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/>
          <p:cNvSpPr>
            <a:spLocks/>
          </p:cNvSpPr>
          <p:nvPr/>
        </p:nvSpPr>
        <p:spPr bwMode="auto">
          <a:xfrm rot="420000" flipV="1">
            <a:off x="4220633" y="1108075"/>
            <a:ext cx="7010400" cy="4114800"/>
          </a:xfrm>
          <a:custGeom>
            <a:avLst/>
            <a:gdLst>
              <a:gd name="T0" fmla="*/ 0 w 5257800"/>
              <a:gd name="T1" fmla="*/ 0 h 4114800"/>
              <a:gd name="T2" fmla="*/ 5107772 w 5257800"/>
              <a:gd name="T3" fmla="*/ 0 h 4114800"/>
              <a:gd name="T4" fmla="*/ 5257800 w 5257800"/>
              <a:gd name="T5" fmla="*/ 150026 h 4114800"/>
              <a:gd name="T6" fmla="*/ 5257800 w 5257800"/>
              <a:gd name="T7" fmla="*/ 4114800 h 4114800"/>
              <a:gd name="T8" fmla="*/ 0 w 5257800"/>
              <a:gd name="T9" fmla="*/ 4114800 h 4114800"/>
              <a:gd name="T10" fmla="*/ 0 w 5257800"/>
              <a:gd name="T11" fmla="*/ 0 h 4114800"/>
              <a:gd name="T12" fmla="*/ 0 w 5257800"/>
              <a:gd name="T13" fmla="*/ 0 h 41148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57800"/>
              <a:gd name="T22" fmla="*/ 0 h 4114800"/>
              <a:gd name="T23" fmla="*/ 5257800 w 5257800"/>
              <a:gd name="T24" fmla="*/ 4114800 h 41148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rnd" cmpd="sng">
            <a:solidFill>
              <a:srgbClr val="C0C0C0"/>
            </a:solidFill>
            <a:prstDash val="solid"/>
            <a:round/>
            <a:headEnd/>
            <a:tailEnd/>
          </a:ln>
          <a:effectLst>
            <a:outerShdw dist="38500" dir="7500041" sx="98500" sy="100079" kx="99984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defTabSz="457189"/>
            <a:endParaRPr lang="en-US" sz="1800" dirty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6" name="Right Triangle 14"/>
          <p:cNvSpPr>
            <a:spLocks noChangeArrowheads="1"/>
          </p:cNvSpPr>
          <p:nvPr/>
        </p:nvSpPr>
        <p:spPr bwMode="auto">
          <a:xfrm rot="420000" flipV="1">
            <a:off x="10672236" y="5359403"/>
            <a:ext cx="207433" cy="155575"/>
          </a:xfrm>
          <a:prstGeom prst="rtTriangle">
            <a:avLst/>
          </a:prstGeom>
          <a:solidFill>
            <a:srgbClr val="FFFFFF"/>
          </a:solidFill>
          <a:ln w="12700">
            <a:solidFill>
              <a:srgbClr val="FFFFFF"/>
            </a:solidFill>
            <a:bevel/>
            <a:headEnd/>
            <a:tailEnd/>
          </a:ln>
          <a:effectLst>
            <a:outerShdw dist="6350" dir="12899787" algn="tl" rotWithShape="0">
              <a:srgbClr val="808080">
                <a:alpha val="46999"/>
              </a:srgbClr>
            </a:outerShdw>
          </a:effectLst>
        </p:spPr>
        <p:txBody>
          <a:bodyPr anchor="ctr"/>
          <a:lstStyle/>
          <a:p>
            <a:pPr algn="ctr" defTabSz="457189"/>
            <a:endParaRPr lang="en-US" sz="1800" dirty="0">
              <a:solidFill>
                <a:srgbClr val="FFFFFF"/>
              </a:solidFill>
              <a:latin typeface="Constantia" pitchFamily="18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189">
              <a:defRPr/>
            </a:pPr>
            <a:endParaRPr lang="en-US" sz="1800" dirty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5842000" y="6219828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189">
              <a:defRPr/>
            </a:pPr>
            <a:endParaRPr lang="en-US" sz="1800" dirty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9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1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7/25/2025</a:t>
            </a:fld>
            <a:endParaRPr lang="en-US" dirty="0">
              <a:latin typeface="Constantia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3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  <p:pic>
        <p:nvPicPr>
          <p:cNvPr id="12" name="Picture 9" descr="ESAC Inc Logo_July_20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8801" y="6096003"/>
            <a:ext cx="221826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686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7/25/2025</a:t>
            </a:fld>
            <a:endParaRPr lang="en-US" dirty="0">
              <a:latin typeface="Constantia"/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30546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7/25/2025</a:t>
            </a:fld>
            <a:endParaRPr lang="en-US" dirty="0">
              <a:latin typeface="Constantia"/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492877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14"/>
          <p:cNvSpPr>
            <a:spLocks noChangeArrowheads="1"/>
          </p:cNvSpPr>
          <p:nvPr/>
        </p:nvSpPr>
        <p:spPr bwMode="auto">
          <a:xfrm rot="420000" flipV="1">
            <a:off x="10672236" y="5359403"/>
            <a:ext cx="207433" cy="155575"/>
          </a:xfrm>
          <a:prstGeom prst="rtTriangle">
            <a:avLst/>
          </a:prstGeom>
          <a:solidFill>
            <a:srgbClr val="FFFFFF"/>
          </a:solidFill>
          <a:ln w="12700">
            <a:solidFill>
              <a:srgbClr val="FFFFFF"/>
            </a:solidFill>
            <a:bevel/>
            <a:headEnd/>
            <a:tailEnd/>
          </a:ln>
          <a:effectLst>
            <a:outerShdw dist="6350" dir="12899787" algn="tl" rotWithShape="0">
              <a:srgbClr val="808080">
                <a:alpha val="46999"/>
              </a:srgbClr>
            </a:outerShdw>
          </a:effectLst>
        </p:spPr>
        <p:txBody>
          <a:bodyPr anchor="ctr"/>
          <a:lstStyle/>
          <a:p>
            <a:pPr algn="ctr" defTabSz="457189"/>
            <a:endParaRPr lang="en-US" sz="1800" dirty="0">
              <a:solidFill>
                <a:srgbClr val="FFFFFF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3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FC8E-488B-CD4A-94DB-BD790A145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76CCD-B727-CB44-8E85-E50B5FEE3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DB6B9-244A-B046-B17D-7831C678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73EF4-25B8-3744-923B-14A26C47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A4778-E6E6-E947-96D8-33C41946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14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DD92-4CE1-2344-9484-0D8E621B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3FB29-D3FF-F84F-A5F2-A03041D48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14C45-0AF5-E44D-A193-A284CEA4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7E126-D720-7A4F-A95C-DE4D793C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1B5F0-995B-484B-A0DF-35B1E330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18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737B-94FD-6D40-9F5A-13D6F01C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586FC-3EF1-A741-A7B3-BBF8D425C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FA44-55E5-6049-B7BD-6DBD004F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B5063-8AB1-9B41-B87E-CEB2833D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CAB7C-A138-8A4A-B9F8-B2E4C507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99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79B8-87FB-C442-8276-50D5A0FD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1DF3-255A-3C41-89FC-3BC4BB71A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9A18C-A442-FF49-B758-D4D18F597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BFCB0-E40A-CD4B-92EE-1C9EB5F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41C6D-089D-2145-A74A-058163B9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87F29-820A-3442-96D3-429E454C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71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AA11-634C-EE48-9270-10DDE63D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B73CB-415C-D94B-92E1-2A401AD51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662BF-6A3A-2D4E-9D21-0D2088875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52EED-B967-814B-91A8-C3A0CA4AE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2140E-9FCC-F143-9F1C-56B48B2F2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A51C2-82E9-8A40-B5C8-45CFCC89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520B6-AAB6-9046-AB03-C2BA1756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7FA5D-A6B3-D745-9A52-41E8867C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2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F4F9-7424-E14D-9153-402BBBAE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3884F-E9CC-0A42-9FDB-01788BB3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F4B06-4F08-4944-8213-BC60E1F5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A21C6-399E-024A-A3DD-1E5E77CB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7/25/2025</a:t>
            </a:fld>
            <a:endParaRPr lang="en-US" dirty="0">
              <a:latin typeface="Constantia"/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00006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81678-8B75-994D-980F-7BB84E78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84CE8-C0F7-0043-BA53-8BEFB9DC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F0A79-08BB-384F-8B0D-97E45537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68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AA64-6B37-AD41-AF17-0C406C37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306EF-8301-8546-807A-2A60D605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56EA7-E57D-4446-A347-352F0AD23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B9DFB-12FC-5148-9E90-00497667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DB96D-8446-C448-98C4-4AD54F2F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7F68A-364D-014A-BDAF-5D10034C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66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B1CF-FA66-4048-B17B-F399C22E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03B30-CD7C-E04A-99A6-CD5F24A9D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010F3-FE83-B449-B996-5BAA3B662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B9C58-8C16-A94F-B039-36C8620A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28D6B-D8C5-E14D-B702-761A402B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0510D-AFE1-9748-9C03-438CC16A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50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6699-6067-8B45-A389-339F1445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63FEA-52B2-AB46-BCE4-DD57AD5DF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5704F-739A-4545-A1E6-D62E8578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2FBBF-EFD4-2842-AF33-D2F701C3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074E-1AB4-A046-AAC2-1AE3A5F2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582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A95F5-7C1C-C841-9DD5-F6912557E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5BB89-BC61-1548-A6FB-78B63B76B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7BC68-F41F-A84D-BE26-6A309A84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5BE2A-7ECD-5141-A75C-0087139A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6BB09-CCFE-0841-BF04-F639AB14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8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7/25/2025</a:t>
            </a:fld>
            <a:endParaRPr lang="en-US" dirty="0">
              <a:latin typeface="Constantia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04083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143000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7/25/2025</a:t>
            </a:fld>
            <a:endParaRPr lang="en-US" dirty="0">
              <a:latin typeface="Constantia"/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90746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1859760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7/25/2025</a:t>
            </a:fld>
            <a:endParaRPr lang="en-US" dirty="0">
              <a:latin typeface="Constantia"/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92526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400" b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7/25/2025</a:t>
            </a:fld>
            <a:endParaRPr lang="en-US" dirty="0">
              <a:latin typeface="Constantia"/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8368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7/25/2025</a:t>
            </a:fld>
            <a:endParaRPr lang="en-US" dirty="0">
              <a:latin typeface="Constantia"/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93854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7/25/2025</a:t>
            </a:fld>
            <a:endParaRPr lang="en-US" dirty="0">
              <a:latin typeface="Constantia"/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  <p:pic>
        <p:nvPicPr>
          <p:cNvPr id="6" name="Picture 9" descr="ESAC Inc Logo_July_20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8801" y="6096003"/>
            <a:ext cx="221826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253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7/25/2025</a:t>
            </a:fld>
            <a:endParaRPr lang="en-US" dirty="0">
              <a:latin typeface="Constantia"/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07780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457203"/>
            <a:ext cx="10972800" cy="53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295403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C5490"/>
                </a:solidFill>
              </a:defRPr>
            </a:lvl1pPr>
          </a:lstStyle>
          <a:p>
            <a:pPr defTabSz="457189"/>
            <a:fld id="{B0F76EF8-0209-C949-9DAA-A21557B1487A}" type="datetimeFigureOut">
              <a:rPr lang="en-US" smtClean="0"/>
              <a:pPr defTabSz="457189"/>
              <a:t>7/25/2025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3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 defTabSz="457189"/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3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C5490"/>
                </a:solidFill>
              </a:defRPr>
            </a:lvl1pPr>
          </a:lstStyle>
          <a:p>
            <a:pPr defTabSz="457189"/>
            <a:fld id="{1A984B47-0E05-734E-BA01-58F1CC94543B}" type="slidenum">
              <a:rPr lang="en-US" smtClean="0"/>
              <a:pPr defTabSz="457189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8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 baseline="0">
          <a:solidFill>
            <a:schemeClr val="tx2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273044" indent="-273044" algn="l" rtl="0" eaLnBrk="1" fontAlgn="base" hangingPunct="1">
        <a:spcBef>
          <a:spcPct val="20000"/>
        </a:spcBef>
        <a:spcAft>
          <a:spcPct val="0"/>
        </a:spcAft>
        <a:buClr>
          <a:srgbClr val="E68422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639747" indent="-2460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377" indent="-24605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187421" indent="-209545" algn="l" rtl="0" eaLnBrk="1" fontAlgn="base" hangingPunct="1">
        <a:spcBef>
          <a:spcPct val="20000"/>
        </a:spcBef>
        <a:spcAft>
          <a:spcPct val="0"/>
        </a:spcAft>
        <a:buClr>
          <a:srgbClr val="E68422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462051" indent="-209545" algn="l" rtl="0" eaLnBrk="1" fontAlgn="base" hangingPunct="1">
        <a:spcBef>
          <a:spcPct val="20000"/>
        </a:spcBef>
        <a:spcAft>
          <a:spcPct val="0"/>
        </a:spcAft>
        <a:buClr>
          <a:srgbClr val="846648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1737317" indent="-21030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192" indent="-182875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05" indent="-182875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18" indent="-182875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CA2D7-E446-EF4A-9AE1-BD8B28C4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0BC2A-EE83-AE4D-81F9-E833BFE43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4A099-2D63-6344-B7D9-12BB17147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B6B97-D1D7-444D-A37B-F21E0BA680D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5E2B-7202-9F41-A251-642A449D3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14F8A-82F3-4D42-9070-9D2FD1E7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FDDDDD-33A7-2BEC-FD95-76046287FE67}"/>
              </a:ext>
            </a:extLst>
          </p:cNvPr>
          <p:cNvSpPr/>
          <p:nvPr/>
        </p:nvSpPr>
        <p:spPr>
          <a:xfrm rot="16200000">
            <a:off x="289558" y="429770"/>
            <a:ext cx="1115571" cy="51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Source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F1615-3421-A0BF-B67F-0312C101F950}"/>
              </a:ext>
            </a:extLst>
          </p:cNvPr>
          <p:cNvSpPr/>
          <p:nvPr/>
        </p:nvSpPr>
        <p:spPr>
          <a:xfrm rot="16200000">
            <a:off x="-719725" y="2537743"/>
            <a:ext cx="3134128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Data Submitter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66E77-C8C7-0601-1BCB-2DCD72509E64}"/>
              </a:ext>
            </a:extLst>
          </p:cNvPr>
          <p:cNvSpPr/>
          <p:nvPr/>
        </p:nvSpPr>
        <p:spPr>
          <a:xfrm rot="16200000">
            <a:off x="54611" y="4902002"/>
            <a:ext cx="1585455" cy="51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Receiver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7B212D-68CD-4960-9599-0A1904E64B0A}"/>
              </a:ext>
            </a:extLst>
          </p:cNvPr>
          <p:cNvSpPr/>
          <p:nvPr/>
        </p:nvSpPr>
        <p:spPr>
          <a:xfrm rot="16200000">
            <a:off x="457731" y="6084341"/>
            <a:ext cx="779221" cy="51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Legend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8E3C14-5175-DFE3-F77B-F7C280EC03BC}"/>
              </a:ext>
            </a:extLst>
          </p:cNvPr>
          <p:cNvSpPr/>
          <p:nvPr/>
        </p:nvSpPr>
        <p:spPr>
          <a:xfrm>
            <a:off x="1103370" y="128014"/>
            <a:ext cx="10674101" cy="11094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53237A-96BF-0008-1A5B-5E09025B63B7}"/>
              </a:ext>
            </a:extLst>
          </p:cNvPr>
          <p:cNvSpPr/>
          <p:nvPr/>
        </p:nvSpPr>
        <p:spPr>
          <a:xfrm>
            <a:off x="1103370" y="1226711"/>
            <a:ext cx="10674101" cy="31385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8815F7-8A9C-7C9F-32AC-F693AE471088}"/>
              </a:ext>
            </a:extLst>
          </p:cNvPr>
          <p:cNvSpPr/>
          <p:nvPr/>
        </p:nvSpPr>
        <p:spPr>
          <a:xfrm>
            <a:off x="1109472" y="4360839"/>
            <a:ext cx="10667999" cy="15854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C5BE9B-F231-4674-AF44-8E2C5E711840}"/>
              </a:ext>
            </a:extLst>
          </p:cNvPr>
          <p:cNvSpPr/>
          <p:nvPr/>
        </p:nvSpPr>
        <p:spPr>
          <a:xfrm>
            <a:off x="1260819" y="414528"/>
            <a:ext cx="377952" cy="3779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7DF5679-B469-67DB-68C0-0EA619F26557}"/>
              </a:ext>
            </a:extLst>
          </p:cNvPr>
          <p:cNvSpPr/>
          <p:nvPr/>
        </p:nvSpPr>
        <p:spPr>
          <a:xfrm>
            <a:off x="2150829" y="262128"/>
            <a:ext cx="1792229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Notify of Encounter End Event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FEBAB1B-0744-3D0D-F424-F0E0C9CEE767}"/>
              </a:ext>
            </a:extLst>
          </p:cNvPr>
          <p:cNvSpPr/>
          <p:nvPr/>
        </p:nvSpPr>
        <p:spPr>
          <a:xfrm>
            <a:off x="4796943" y="262128"/>
            <a:ext cx="1792229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 Request for Cancer Data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FACC5B-8BBA-88F5-3270-E441A93B9AD5}"/>
              </a:ext>
            </a:extLst>
          </p:cNvPr>
          <p:cNvSpPr/>
          <p:nvPr/>
        </p:nvSpPr>
        <p:spPr>
          <a:xfrm>
            <a:off x="2147411" y="2042161"/>
            <a:ext cx="1804427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Notification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CD4A508-7C2F-E80C-C8F7-4936178B7D00}"/>
              </a:ext>
            </a:extLst>
          </p:cNvPr>
          <p:cNvSpPr/>
          <p:nvPr/>
        </p:nvSpPr>
        <p:spPr>
          <a:xfrm>
            <a:off x="4796943" y="1517904"/>
            <a:ext cx="1792229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Retrieve Cancer Data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8AF708B-8DB8-EBB5-B392-5D5AC90EEE2C}"/>
              </a:ext>
            </a:extLst>
          </p:cNvPr>
          <p:cNvSpPr/>
          <p:nvPr/>
        </p:nvSpPr>
        <p:spPr>
          <a:xfrm>
            <a:off x="7500571" y="3080587"/>
            <a:ext cx="1792229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Cancer Report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081CC77-0B36-9B07-3F19-59DEA5F9520B}"/>
              </a:ext>
            </a:extLst>
          </p:cNvPr>
          <p:cNvSpPr/>
          <p:nvPr/>
        </p:nvSpPr>
        <p:spPr>
          <a:xfrm>
            <a:off x="9773973" y="3080587"/>
            <a:ext cx="1792229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Cancer Report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3C54FB4-488F-7127-F7F2-BC52D2E91BDB}"/>
              </a:ext>
            </a:extLst>
          </p:cNvPr>
          <p:cNvSpPr/>
          <p:nvPr/>
        </p:nvSpPr>
        <p:spPr>
          <a:xfrm>
            <a:off x="9765194" y="4972922"/>
            <a:ext cx="1792229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 Cancer Report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511FFAD-65CA-98A2-BF91-18C3F6D8E67A}"/>
              </a:ext>
            </a:extLst>
          </p:cNvPr>
          <p:cNvSpPr/>
          <p:nvPr/>
        </p:nvSpPr>
        <p:spPr>
          <a:xfrm>
            <a:off x="7284123" y="4972922"/>
            <a:ext cx="1792229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Cancer Report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FE242A-4983-E559-5974-24D2B5E9BB33}"/>
              </a:ext>
            </a:extLst>
          </p:cNvPr>
          <p:cNvSpPr/>
          <p:nvPr/>
        </p:nvSpPr>
        <p:spPr>
          <a:xfrm>
            <a:off x="4815245" y="4972922"/>
            <a:ext cx="1792229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Cancer Report</a:t>
            </a:r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E279B555-0872-30A0-CE0B-BF7FF46A65B2}"/>
              </a:ext>
            </a:extLst>
          </p:cNvPr>
          <p:cNvSpPr/>
          <p:nvPr/>
        </p:nvSpPr>
        <p:spPr>
          <a:xfrm>
            <a:off x="2861009" y="4997306"/>
            <a:ext cx="708668" cy="633984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7D6106-7419-EF03-B8E1-41542D46DC94}"/>
              </a:ext>
            </a:extLst>
          </p:cNvPr>
          <p:cNvSpPr/>
          <p:nvPr/>
        </p:nvSpPr>
        <p:spPr>
          <a:xfrm>
            <a:off x="1103370" y="5950764"/>
            <a:ext cx="10667999" cy="7792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921289-72A2-AC58-ADDA-F400C1000BE1}"/>
              </a:ext>
            </a:extLst>
          </p:cNvPr>
          <p:cNvSpPr/>
          <p:nvPr/>
        </p:nvSpPr>
        <p:spPr>
          <a:xfrm>
            <a:off x="1463040" y="6066380"/>
            <a:ext cx="377952" cy="3779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8E2096-FE62-CA3C-E1D2-F526AD823D23}"/>
              </a:ext>
            </a:extLst>
          </p:cNvPr>
          <p:cNvSpPr txBox="1"/>
          <p:nvPr/>
        </p:nvSpPr>
        <p:spPr>
          <a:xfrm>
            <a:off x="1164542" y="6448800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Workflow</a:t>
            </a:r>
          </a:p>
        </p:txBody>
      </p:sp>
      <p:sp>
        <p:nvSpPr>
          <p:cNvPr id="29" name="Donut 28">
            <a:extLst>
              <a:ext uri="{FF2B5EF4-FFF2-40B4-BE49-F238E27FC236}">
                <a16:creationId xmlns:a16="http://schemas.microsoft.com/office/drawing/2014/main" id="{3786F60B-041C-D56F-2985-10338F0A1134}"/>
              </a:ext>
            </a:extLst>
          </p:cNvPr>
          <p:cNvSpPr/>
          <p:nvPr/>
        </p:nvSpPr>
        <p:spPr>
          <a:xfrm>
            <a:off x="2473007" y="6066380"/>
            <a:ext cx="512066" cy="377952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F4C9CD-C5C3-74C6-12F3-72A1F8574C24}"/>
              </a:ext>
            </a:extLst>
          </p:cNvPr>
          <p:cNvSpPr txBox="1"/>
          <p:nvPr/>
        </p:nvSpPr>
        <p:spPr>
          <a:xfrm>
            <a:off x="2270993" y="6448800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Workflow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739E31-99ED-9CE1-BC21-DD3F7D6602A9}"/>
              </a:ext>
            </a:extLst>
          </p:cNvPr>
          <p:cNvCxnSpPr>
            <a:stCxn id="12" idx="6"/>
            <a:endCxn id="14" idx="1"/>
          </p:cNvCxnSpPr>
          <p:nvPr/>
        </p:nvCxnSpPr>
        <p:spPr>
          <a:xfrm>
            <a:off x="1638771" y="603504"/>
            <a:ext cx="512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2B60A0-94F2-2B7A-C5DC-1D11B159F7E8}"/>
              </a:ext>
            </a:extLst>
          </p:cNvPr>
          <p:cNvCxnSpPr>
            <a:cxnSpLocks/>
          </p:cNvCxnSpPr>
          <p:nvPr/>
        </p:nvCxnSpPr>
        <p:spPr>
          <a:xfrm>
            <a:off x="3633221" y="6255356"/>
            <a:ext cx="512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F8CC8CF-13AB-8B21-26BF-C673B0CA5AD1}"/>
              </a:ext>
            </a:extLst>
          </p:cNvPr>
          <p:cNvSpPr txBox="1"/>
          <p:nvPr/>
        </p:nvSpPr>
        <p:spPr>
          <a:xfrm>
            <a:off x="3514274" y="6448801"/>
            <a:ext cx="726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Workflow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E45372-AD44-213C-9CA2-52EB02166093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3046944" y="944880"/>
            <a:ext cx="2681" cy="109728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0192228-7A8E-5640-F343-D4F757959D58}"/>
              </a:ext>
            </a:extLst>
          </p:cNvPr>
          <p:cNvSpPr/>
          <p:nvPr/>
        </p:nvSpPr>
        <p:spPr>
          <a:xfrm>
            <a:off x="4801908" y="6081796"/>
            <a:ext cx="1536774" cy="347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85102-C9FC-713C-5CB8-5D6D429B94F5}"/>
              </a:ext>
            </a:extLst>
          </p:cNvPr>
          <p:cNvSpPr txBox="1"/>
          <p:nvPr/>
        </p:nvSpPr>
        <p:spPr>
          <a:xfrm>
            <a:off x="5280283" y="64488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F99F110D-4864-345A-90CF-31D8FC881BCC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3951838" y="603504"/>
            <a:ext cx="845105" cy="17800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5910B5C-13F7-8056-C067-35FB517C50DC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693058" y="944880"/>
            <a:ext cx="0" cy="57302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EF2D0D-FC50-01BD-F0F1-ED3E2CE8D6C6}"/>
              </a:ext>
            </a:extLst>
          </p:cNvPr>
          <p:cNvCxnSpPr>
            <a:cxnSpLocks/>
          </p:cNvCxnSpPr>
          <p:nvPr/>
        </p:nvCxnSpPr>
        <p:spPr>
          <a:xfrm>
            <a:off x="5686143" y="2200656"/>
            <a:ext cx="0" cy="414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3A65EDFE-A946-F9DE-DD4E-4F75F2A1007D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6719339" y="3421835"/>
            <a:ext cx="781232" cy="12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6A61F6B-E4CA-30AE-21F4-8BEBCD752308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9292800" y="3421963"/>
            <a:ext cx="48117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842491B-AD98-C4A2-1CF9-F1963D4CDED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10661309" y="3763339"/>
            <a:ext cx="8779" cy="120958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D99F5EF-B169-BFD9-9402-E3970C8FC8DD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9076352" y="5310505"/>
            <a:ext cx="676649" cy="37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22D8ACB-40FA-C244-7877-B142A3C65E89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flipH="1">
            <a:off x="6607474" y="5314298"/>
            <a:ext cx="6766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30279B7-3C17-7743-F911-D250DB5E2981}"/>
              </a:ext>
            </a:extLst>
          </p:cNvPr>
          <p:cNvCxnSpPr>
            <a:cxnSpLocks/>
            <a:stCxn id="24" idx="1"/>
            <a:endCxn id="25" idx="6"/>
          </p:cNvCxnSpPr>
          <p:nvPr/>
        </p:nvCxnSpPr>
        <p:spPr>
          <a:xfrm flipH="1">
            <a:off x="3569677" y="5314298"/>
            <a:ext cx="1245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6F97958-B321-554B-CF80-5550F59A9307}"/>
              </a:ext>
            </a:extLst>
          </p:cNvPr>
          <p:cNvSpPr txBox="1"/>
          <p:nvPr/>
        </p:nvSpPr>
        <p:spPr>
          <a:xfrm>
            <a:off x="3055723" y="1554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FF27895-43C7-4FA8-4770-71AEB75499C0}"/>
              </a:ext>
            </a:extLst>
          </p:cNvPr>
          <p:cNvSpPr txBox="1"/>
          <p:nvPr/>
        </p:nvSpPr>
        <p:spPr>
          <a:xfrm>
            <a:off x="1712389" y="275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E1C907-C4DD-4C48-6555-271970C954B9}"/>
              </a:ext>
            </a:extLst>
          </p:cNvPr>
          <p:cNvSpPr txBox="1"/>
          <p:nvPr/>
        </p:nvSpPr>
        <p:spPr>
          <a:xfrm>
            <a:off x="4114382" y="1385921"/>
            <a:ext cx="24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35526B-71B8-34D7-729B-12B1B80D119F}"/>
              </a:ext>
            </a:extLst>
          </p:cNvPr>
          <p:cNvSpPr txBox="1"/>
          <p:nvPr/>
        </p:nvSpPr>
        <p:spPr>
          <a:xfrm>
            <a:off x="5710598" y="1165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7BFA215-1E59-7D54-10B2-68B941583ED7}"/>
              </a:ext>
            </a:extLst>
          </p:cNvPr>
          <p:cNvSpPr txBox="1"/>
          <p:nvPr/>
        </p:nvSpPr>
        <p:spPr>
          <a:xfrm>
            <a:off x="5710598" y="2198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356D19A-E4D5-C3FF-7734-B09EAB42262C}"/>
              </a:ext>
            </a:extLst>
          </p:cNvPr>
          <p:cNvSpPr txBox="1"/>
          <p:nvPr/>
        </p:nvSpPr>
        <p:spPr>
          <a:xfrm>
            <a:off x="6832250" y="2933221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CD3B82-71E8-C977-39E4-2174D4BD02DC}"/>
              </a:ext>
            </a:extLst>
          </p:cNvPr>
          <p:cNvSpPr txBox="1"/>
          <p:nvPr/>
        </p:nvSpPr>
        <p:spPr>
          <a:xfrm>
            <a:off x="9373762" y="29736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16F85DE-D72A-0BF9-CD8F-402DE1EC2DB2}"/>
              </a:ext>
            </a:extLst>
          </p:cNvPr>
          <p:cNvSpPr txBox="1"/>
          <p:nvPr/>
        </p:nvSpPr>
        <p:spPr>
          <a:xfrm>
            <a:off x="10771250" y="4496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ECD54B-6831-94AD-8072-5C6EE86370FD}"/>
              </a:ext>
            </a:extLst>
          </p:cNvPr>
          <p:cNvSpPr txBox="1"/>
          <p:nvPr/>
        </p:nvSpPr>
        <p:spPr>
          <a:xfrm>
            <a:off x="9280641" y="4872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9F3068-0E52-5032-EE14-100A1F936D53}"/>
              </a:ext>
            </a:extLst>
          </p:cNvPr>
          <p:cNvSpPr txBox="1"/>
          <p:nvPr/>
        </p:nvSpPr>
        <p:spPr>
          <a:xfrm>
            <a:off x="6783146" y="48532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7F23D62-621D-B46F-B1AC-962DC8FC09C5}"/>
              </a:ext>
            </a:extLst>
          </p:cNvPr>
          <p:cNvSpPr txBox="1"/>
          <p:nvPr/>
        </p:nvSpPr>
        <p:spPr>
          <a:xfrm>
            <a:off x="3974322" y="49093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CDADEF5-1E74-AD6F-E5B1-6EADCBF14B8D}"/>
              </a:ext>
            </a:extLst>
          </p:cNvPr>
          <p:cNvSpPr/>
          <p:nvPr/>
        </p:nvSpPr>
        <p:spPr>
          <a:xfrm>
            <a:off x="4666776" y="2591367"/>
            <a:ext cx="2052563" cy="166093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based on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Knowledge Artifact for Reportability and Timing</a:t>
            </a:r>
          </a:p>
        </p:txBody>
      </p:sp>
      <p:cxnSp>
        <p:nvCxnSpPr>
          <p:cNvPr id="11" name="Elbow Connector 43">
            <a:extLst>
              <a:ext uri="{FF2B5EF4-FFF2-40B4-BE49-F238E27FC236}">
                <a16:creationId xmlns:a16="http://schemas.microsoft.com/office/drawing/2014/main" id="{67B2159F-5271-DB7E-04C0-2B721A49369C}"/>
              </a:ext>
            </a:extLst>
          </p:cNvPr>
          <p:cNvCxnSpPr>
            <a:cxnSpLocks/>
            <a:stCxn id="3" idx="1"/>
            <a:endCxn id="25" idx="0"/>
          </p:cNvCxnSpPr>
          <p:nvPr/>
        </p:nvCxnSpPr>
        <p:spPr>
          <a:xfrm rot="10800000" flipV="1">
            <a:off x="3215344" y="3421834"/>
            <a:ext cx="1451433" cy="1575471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EF0F6E5-E83D-2C41-4CFC-DD0D9F189AFB}"/>
              </a:ext>
            </a:extLst>
          </p:cNvPr>
          <p:cNvSpPr txBox="1"/>
          <p:nvPr/>
        </p:nvSpPr>
        <p:spPr>
          <a:xfrm>
            <a:off x="3224121" y="3207163"/>
            <a:ext cx="1550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Meet Criteria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4F2122-B062-98A5-4015-B1F4BB6030D8}"/>
              </a:ext>
            </a:extLst>
          </p:cNvPr>
          <p:cNvSpPr txBox="1"/>
          <p:nvPr/>
        </p:nvSpPr>
        <p:spPr>
          <a:xfrm>
            <a:off x="6623225" y="3183271"/>
            <a:ext cx="936219" cy="24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Meets Criteria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ECAA97-4C41-82AA-F939-EA43836B127F}"/>
              </a:ext>
            </a:extLst>
          </p:cNvPr>
          <p:cNvSpPr txBox="1"/>
          <p:nvPr/>
        </p:nvSpPr>
        <p:spPr>
          <a:xfrm>
            <a:off x="3690869" y="297137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6b</a:t>
            </a:r>
          </a:p>
        </p:txBody>
      </p:sp>
    </p:spTree>
    <p:extLst>
      <p:ext uri="{BB962C8B-B14F-4D97-AF65-F5344CB8AC3E}">
        <p14:creationId xmlns:p14="http://schemas.microsoft.com/office/powerpoint/2010/main" val="355043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70A2071-BEB2-A0DC-123C-233F02E523C8}"/>
              </a:ext>
            </a:extLst>
          </p:cNvPr>
          <p:cNvSpPr/>
          <p:nvPr/>
        </p:nvSpPr>
        <p:spPr>
          <a:xfrm>
            <a:off x="1494624" y="899406"/>
            <a:ext cx="4067606" cy="47231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5DE9D72-EC99-6647-B73A-F5375063F5F8}"/>
              </a:ext>
            </a:extLst>
          </p:cNvPr>
          <p:cNvCxnSpPr>
            <a:cxnSpLocks/>
          </p:cNvCxnSpPr>
          <p:nvPr/>
        </p:nvCxnSpPr>
        <p:spPr>
          <a:xfrm>
            <a:off x="5412394" y="4436043"/>
            <a:ext cx="156736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311F26A-3EA9-4276-983E-AC73E6C1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274" y="10971"/>
            <a:ext cx="8229600" cy="53339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MedMorph Actors and Systems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EB3F32-3591-7A41-A2F9-324E31B80C29}"/>
              </a:ext>
            </a:extLst>
          </p:cNvPr>
          <p:cNvSpPr/>
          <p:nvPr/>
        </p:nvSpPr>
        <p:spPr>
          <a:xfrm>
            <a:off x="3572182" y="970871"/>
            <a:ext cx="1811459" cy="1069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Source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(e.g., EHR, HIE)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3" name="Picture 11">
            <a:extLst>
              <a:ext uri="{FF2B5EF4-FFF2-40B4-BE49-F238E27FC236}">
                <a16:creationId xmlns:a16="http://schemas.microsoft.com/office/drawing/2014/main" id="{360FF655-C32A-0A40-8C63-6C93DFFC4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267" y="1159554"/>
            <a:ext cx="1017213" cy="6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EFA2044-EDB0-9942-8BB2-FEB6F5A3C57A}"/>
              </a:ext>
            </a:extLst>
          </p:cNvPr>
          <p:cNvSpPr/>
          <p:nvPr/>
        </p:nvSpPr>
        <p:spPr>
          <a:xfrm>
            <a:off x="3605304" y="3784150"/>
            <a:ext cx="1811459" cy="14644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Submitter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FC16F-0B84-9848-B7CA-94F63BF57BE7}"/>
              </a:ext>
            </a:extLst>
          </p:cNvPr>
          <p:cNvSpPr/>
          <p:nvPr/>
        </p:nvSpPr>
        <p:spPr>
          <a:xfrm>
            <a:off x="6979762" y="4346267"/>
            <a:ext cx="1352925" cy="8418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Trusted Third Party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538E9-2646-A747-B04E-9BE6FDC8E143}"/>
              </a:ext>
            </a:extLst>
          </p:cNvPr>
          <p:cNvSpPr txBox="1"/>
          <p:nvPr/>
        </p:nvSpPr>
        <p:spPr>
          <a:xfrm>
            <a:off x="1918466" y="1856887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Provider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9C20FF-6D39-CC4E-A2AF-D5479DF1173E}"/>
              </a:ext>
            </a:extLst>
          </p:cNvPr>
          <p:cNvSpPr/>
          <p:nvPr/>
        </p:nvSpPr>
        <p:spPr>
          <a:xfrm>
            <a:off x="9582493" y="2733135"/>
            <a:ext cx="1282018" cy="26766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Receiver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(e.g., Central Cancer Registry)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9BAF63-CC92-4E4B-85C7-70BFDED2D900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2818480" y="1500948"/>
            <a:ext cx="753702" cy="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943A4E-8DD9-744F-96A1-5AD630599D06}"/>
              </a:ext>
            </a:extLst>
          </p:cNvPr>
          <p:cNvSpPr txBox="1"/>
          <p:nvPr/>
        </p:nvSpPr>
        <p:spPr>
          <a:xfrm>
            <a:off x="2911794" y="1025365"/>
            <a:ext cx="65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Updates/Sign off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166045-49C2-FD4F-9998-22C5BE37017E}"/>
              </a:ext>
            </a:extLst>
          </p:cNvPr>
          <p:cNvCxnSpPr>
            <a:cxnSpLocks/>
          </p:cNvCxnSpPr>
          <p:nvPr/>
        </p:nvCxnSpPr>
        <p:spPr>
          <a:xfrm>
            <a:off x="4066853" y="2049518"/>
            <a:ext cx="0" cy="172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E83879-DF92-2E4F-9351-EF0FAF87E04E}"/>
              </a:ext>
            </a:extLst>
          </p:cNvPr>
          <p:cNvCxnSpPr>
            <a:cxnSpLocks/>
          </p:cNvCxnSpPr>
          <p:nvPr/>
        </p:nvCxnSpPr>
        <p:spPr>
          <a:xfrm flipH="1" flipV="1">
            <a:off x="4411872" y="2040535"/>
            <a:ext cx="9284" cy="175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D1B7F814-98DF-7546-B7C9-73CB3D4B1A93}"/>
              </a:ext>
            </a:extLst>
          </p:cNvPr>
          <p:cNvCxnSpPr>
            <a:cxnSpLocks/>
          </p:cNvCxnSpPr>
          <p:nvPr/>
        </p:nvCxnSpPr>
        <p:spPr>
          <a:xfrm rot="10800000">
            <a:off x="5412394" y="4863734"/>
            <a:ext cx="1567368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3E30D16-E5F0-1049-A518-29146A5A9F28}"/>
              </a:ext>
            </a:extLst>
          </p:cNvPr>
          <p:cNvCxnSpPr>
            <a:cxnSpLocks/>
          </p:cNvCxnSpPr>
          <p:nvPr/>
        </p:nvCxnSpPr>
        <p:spPr>
          <a:xfrm>
            <a:off x="5415459" y="3838366"/>
            <a:ext cx="4167034" cy="18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16AAEAD-8C76-C24E-8FC1-E64861A88E24}"/>
              </a:ext>
            </a:extLst>
          </p:cNvPr>
          <p:cNvSpPr txBox="1"/>
          <p:nvPr/>
        </p:nvSpPr>
        <p:spPr>
          <a:xfrm>
            <a:off x="8068770" y="3625811"/>
            <a:ext cx="763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Report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FFC0F9-98B0-C844-82E8-29C65787D214}"/>
              </a:ext>
            </a:extLst>
          </p:cNvPr>
          <p:cNvCxnSpPr>
            <a:cxnSpLocks/>
          </p:cNvCxnSpPr>
          <p:nvPr/>
        </p:nvCxnSpPr>
        <p:spPr>
          <a:xfrm flipV="1">
            <a:off x="5258238" y="2049518"/>
            <a:ext cx="0" cy="172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65030E9-9F76-914A-9F80-3AB57A7A6B81}"/>
              </a:ext>
            </a:extLst>
          </p:cNvPr>
          <p:cNvSpPr txBox="1"/>
          <p:nvPr/>
        </p:nvSpPr>
        <p:spPr>
          <a:xfrm rot="5400000">
            <a:off x="4917579" y="257894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Report Response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FB32AC-CFB2-5F4C-AD69-3D98FBB5A874}"/>
              </a:ext>
            </a:extLst>
          </p:cNvPr>
          <p:cNvSpPr/>
          <p:nvPr/>
        </p:nvSpPr>
        <p:spPr>
          <a:xfrm>
            <a:off x="6181388" y="3883840"/>
            <a:ext cx="9845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Report Response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0C44516-1333-C74F-AB2C-1B26BC9384A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412394" y="4071484"/>
            <a:ext cx="4170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D90C882-34CC-3F47-876A-15C116BC5317}"/>
              </a:ext>
            </a:extLst>
          </p:cNvPr>
          <p:cNvCxnSpPr>
            <a:cxnSpLocks/>
          </p:cNvCxnSpPr>
          <p:nvPr/>
        </p:nvCxnSpPr>
        <p:spPr>
          <a:xfrm>
            <a:off x="8332687" y="4555722"/>
            <a:ext cx="124980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C81F428-310E-AF4A-9068-660BAC14F2C7}"/>
              </a:ext>
            </a:extLst>
          </p:cNvPr>
          <p:cNvCxnSpPr>
            <a:cxnSpLocks/>
          </p:cNvCxnSpPr>
          <p:nvPr/>
        </p:nvCxnSpPr>
        <p:spPr>
          <a:xfrm>
            <a:off x="8323132" y="5043543"/>
            <a:ext cx="1259361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6291C53-6A51-C74F-B1B9-009CE93394AE}"/>
              </a:ext>
            </a:extLst>
          </p:cNvPr>
          <p:cNvSpPr txBox="1"/>
          <p:nvPr/>
        </p:nvSpPr>
        <p:spPr>
          <a:xfrm>
            <a:off x="2802310" y="5353797"/>
            <a:ext cx="2110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Source Organization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ACA3521-AF2A-9A48-86E9-4C978C80A086}"/>
              </a:ext>
            </a:extLst>
          </p:cNvPr>
          <p:cNvSpPr txBox="1"/>
          <p:nvPr/>
        </p:nvSpPr>
        <p:spPr>
          <a:xfrm>
            <a:off x="5829074" y="1449529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F9C6038-CE81-3C49-96FD-829F02A462F8}"/>
              </a:ext>
            </a:extLst>
          </p:cNvPr>
          <p:cNvCxnSpPr>
            <a:cxnSpLocks/>
          </p:cNvCxnSpPr>
          <p:nvPr/>
        </p:nvCxnSpPr>
        <p:spPr>
          <a:xfrm flipH="1" flipV="1">
            <a:off x="3676476" y="2040535"/>
            <a:ext cx="18748" cy="173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D45DA31-413F-7D41-BF43-F0B606725107}"/>
              </a:ext>
            </a:extLst>
          </p:cNvPr>
          <p:cNvSpPr txBox="1"/>
          <p:nvPr/>
        </p:nvSpPr>
        <p:spPr>
          <a:xfrm>
            <a:off x="7624195" y="3051166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99AB7E-52C1-484F-8893-C2E26E197E13}"/>
              </a:ext>
            </a:extLst>
          </p:cNvPr>
          <p:cNvSpPr txBox="1"/>
          <p:nvPr/>
        </p:nvSpPr>
        <p:spPr>
          <a:xfrm>
            <a:off x="7185504" y="23913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79586C5-E22C-7C40-BE34-C6DEB3655BF3}"/>
              </a:ext>
            </a:extLst>
          </p:cNvPr>
          <p:cNvSpPr txBox="1"/>
          <p:nvPr/>
        </p:nvSpPr>
        <p:spPr>
          <a:xfrm rot="5400000">
            <a:off x="3775541" y="2910581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Notification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A7E785B-6B1C-0644-A214-1BC97314A49E}"/>
              </a:ext>
            </a:extLst>
          </p:cNvPr>
          <p:cNvSpPr txBox="1"/>
          <p:nvPr/>
        </p:nvSpPr>
        <p:spPr>
          <a:xfrm rot="5400000">
            <a:off x="3160185" y="2663026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Notification Creation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5ADA42E-91BC-5440-972E-11728429AC3C}"/>
              </a:ext>
            </a:extLst>
          </p:cNvPr>
          <p:cNvCxnSpPr>
            <a:cxnSpLocks/>
          </p:cNvCxnSpPr>
          <p:nvPr/>
        </p:nvCxnSpPr>
        <p:spPr>
          <a:xfrm flipV="1">
            <a:off x="4844411" y="2049518"/>
            <a:ext cx="0" cy="17270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07AEBA68-C2D2-F24C-A7B3-0DAE745C0C23}"/>
              </a:ext>
            </a:extLst>
          </p:cNvPr>
          <p:cNvSpPr txBox="1"/>
          <p:nvPr/>
        </p:nvSpPr>
        <p:spPr>
          <a:xfrm rot="5400000">
            <a:off x="4289051" y="2905966"/>
            <a:ext cx="1279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Queries Response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2A1A0F3-EBEF-E647-9DC0-13FC459781FC}"/>
              </a:ext>
            </a:extLst>
          </p:cNvPr>
          <p:cNvSpPr txBox="1"/>
          <p:nvPr/>
        </p:nvSpPr>
        <p:spPr>
          <a:xfrm>
            <a:off x="6142230" y="4219934"/>
            <a:ext cx="763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Report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422C1B7-5C06-5A44-8F35-93B734569014}"/>
              </a:ext>
            </a:extLst>
          </p:cNvPr>
          <p:cNvSpPr/>
          <p:nvPr/>
        </p:nvSpPr>
        <p:spPr>
          <a:xfrm>
            <a:off x="5602719" y="4545356"/>
            <a:ext cx="730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Report Response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F16BB7C-C251-974F-B68D-64C03FA2869A}"/>
              </a:ext>
            </a:extLst>
          </p:cNvPr>
          <p:cNvSpPr txBox="1"/>
          <p:nvPr/>
        </p:nvSpPr>
        <p:spPr>
          <a:xfrm>
            <a:off x="8889392" y="4258517"/>
            <a:ext cx="555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Report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5B5B967-83C4-BD45-9D71-9FB8C9C17328}"/>
              </a:ext>
            </a:extLst>
          </p:cNvPr>
          <p:cNvSpPr/>
          <p:nvPr/>
        </p:nvSpPr>
        <p:spPr>
          <a:xfrm>
            <a:off x="8441356" y="4743974"/>
            <a:ext cx="103321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Report Response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E7C149A-B6A9-5FCD-C84B-D3D6AE8B6103}"/>
              </a:ext>
            </a:extLst>
          </p:cNvPr>
          <p:cNvSpPr/>
          <p:nvPr/>
        </p:nvSpPr>
        <p:spPr>
          <a:xfrm>
            <a:off x="7577263" y="3685129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7DC1085-BAD0-3ACD-C85C-34DDE78540AD}"/>
              </a:ext>
            </a:extLst>
          </p:cNvPr>
          <p:cNvSpPr/>
          <p:nvPr/>
        </p:nvSpPr>
        <p:spPr>
          <a:xfrm>
            <a:off x="7168035" y="3927845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9F911B4-9A3C-31A6-A55E-B8C329236D1B}"/>
              </a:ext>
            </a:extLst>
          </p:cNvPr>
          <p:cNvSpPr/>
          <p:nvPr/>
        </p:nvSpPr>
        <p:spPr>
          <a:xfrm>
            <a:off x="8557561" y="4404397"/>
            <a:ext cx="640402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25359E3-2C95-9C43-DB79-DA6AA38CFB7D}"/>
              </a:ext>
            </a:extLst>
          </p:cNvPr>
          <p:cNvSpPr/>
          <p:nvPr/>
        </p:nvSpPr>
        <p:spPr>
          <a:xfrm>
            <a:off x="8715581" y="4924030"/>
            <a:ext cx="590837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F7C622E-F90D-5DFC-6067-8D8B1EE5634D}"/>
              </a:ext>
            </a:extLst>
          </p:cNvPr>
          <p:cNvSpPr/>
          <p:nvPr/>
        </p:nvSpPr>
        <p:spPr>
          <a:xfrm>
            <a:off x="6174034" y="4738594"/>
            <a:ext cx="614510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C43997B-41B2-1CB9-8E76-F99D1210A83C}"/>
              </a:ext>
            </a:extLst>
          </p:cNvPr>
          <p:cNvSpPr/>
          <p:nvPr/>
        </p:nvSpPr>
        <p:spPr>
          <a:xfrm>
            <a:off x="5678549" y="4312811"/>
            <a:ext cx="599411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6D0A25-3CA8-0F84-4F0C-303E8E6F6625}"/>
              </a:ext>
            </a:extLst>
          </p:cNvPr>
          <p:cNvSpPr/>
          <p:nvPr/>
        </p:nvSpPr>
        <p:spPr>
          <a:xfrm>
            <a:off x="5008300" y="3339249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5CE636C-EFBD-54D7-CB87-6217893187B6}"/>
              </a:ext>
            </a:extLst>
          </p:cNvPr>
          <p:cNvSpPr/>
          <p:nvPr/>
        </p:nvSpPr>
        <p:spPr>
          <a:xfrm>
            <a:off x="4601820" y="2146963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23E9A3C-FE6E-AE59-2B2C-C380B051736A}"/>
              </a:ext>
            </a:extLst>
          </p:cNvPr>
          <p:cNvSpPr/>
          <p:nvPr/>
        </p:nvSpPr>
        <p:spPr>
          <a:xfrm>
            <a:off x="4209147" y="3301771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2EACD01-A612-329A-1B89-5E870C1D2221}"/>
              </a:ext>
            </a:extLst>
          </p:cNvPr>
          <p:cNvSpPr/>
          <p:nvPr/>
        </p:nvSpPr>
        <p:spPr>
          <a:xfrm>
            <a:off x="3820097" y="2116874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D2F6A1F-A63E-FEDA-29F2-DAA28453724D}"/>
              </a:ext>
            </a:extLst>
          </p:cNvPr>
          <p:cNvSpPr/>
          <p:nvPr/>
        </p:nvSpPr>
        <p:spPr>
          <a:xfrm>
            <a:off x="3460989" y="3311440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FFF2915-1D58-14D7-E57D-DF964288D61D}"/>
              </a:ext>
            </a:extLst>
          </p:cNvPr>
          <p:cNvSpPr/>
          <p:nvPr/>
        </p:nvSpPr>
        <p:spPr>
          <a:xfrm>
            <a:off x="2920700" y="1364764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4920D-4504-FDF9-BE9C-498374A53A73}"/>
              </a:ext>
            </a:extLst>
          </p:cNvPr>
          <p:cNvSpPr txBox="1"/>
          <p:nvPr/>
        </p:nvSpPr>
        <p:spPr>
          <a:xfrm rot="5400000">
            <a:off x="4098770" y="2847677"/>
            <a:ext cx="8354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Queries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8D2D7E3-B0F4-21D3-54CD-C84A746DDE10}"/>
              </a:ext>
            </a:extLst>
          </p:cNvPr>
          <p:cNvSpPr/>
          <p:nvPr/>
        </p:nvSpPr>
        <p:spPr>
          <a:xfrm>
            <a:off x="9349144" y="2506784"/>
            <a:ext cx="1810916" cy="32427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5DADEAE-43FF-E3FB-0081-13A9D0F1C08B}"/>
              </a:ext>
            </a:extLst>
          </p:cNvPr>
          <p:cNvSpPr txBox="1"/>
          <p:nvPr/>
        </p:nvSpPr>
        <p:spPr>
          <a:xfrm>
            <a:off x="9517419" y="5508291"/>
            <a:ext cx="1596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Receiver Organization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9F270F2-2D90-D45E-E589-313704797D49}"/>
              </a:ext>
            </a:extLst>
          </p:cNvPr>
          <p:cNvSpPr/>
          <p:nvPr/>
        </p:nvSpPr>
        <p:spPr>
          <a:xfrm flipH="1">
            <a:off x="6857961" y="4246563"/>
            <a:ext cx="1624271" cy="129868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0CA4F43-4C85-E5F3-D2A0-A93BB8AC7851}"/>
              </a:ext>
            </a:extLst>
          </p:cNvPr>
          <p:cNvSpPr txBox="1"/>
          <p:nvPr/>
        </p:nvSpPr>
        <p:spPr>
          <a:xfrm>
            <a:off x="7080544" y="5249978"/>
            <a:ext cx="1182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Trusted Third Party</a:t>
            </a:r>
          </a:p>
        </p:txBody>
      </p:sp>
    </p:spTree>
    <p:extLst>
      <p:ext uri="{BB962C8B-B14F-4D97-AF65-F5344CB8AC3E}">
        <p14:creationId xmlns:p14="http://schemas.microsoft.com/office/powerpoint/2010/main" val="292295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76DF-275A-1E42-91BC-BDF76941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284" y="304801"/>
            <a:ext cx="8229600" cy="533395"/>
          </a:xfrm>
        </p:spPr>
        <p:txBody>
          <a:bodyPr>
            <a:noAutofit/>
          </a:bodyPr>
          <a:lstStyle/>
          <a:p>
            <a:r>
              <a:rPr lang="en-US" sz="2400" dirty="0"/>
              <a:t>Cancer Actors and Systems Interaction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E145-6378-FE4B-91A4-DCD682520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295401"/>
            <a:ext cx="8763000" cy="4389437"/>
          </a:xfrm>
        </p:spPr>
        <p:txBody>
          <a:bodyPr/>
          <a:lstStyle/>
          <a:p>
            <a:r>
              <a:rPr lang="en-US" sz="1200" b="1" u="sng" dirty="0">
                <a:latin typeface="+mj-lt"/>
              </a:rPr>
              <a:t>Step 1: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The Data Submitter creates a notification (e.g., subscription, CDS hook, v2 message) in the Data Source’s FHIR server so that it can be notified when specific events occur in the clinical workflow. </a:t>
            </a:r>
          </a:p>
          <a:p>
            <a:r>
              <a:rPr lang="en-US" sz="1200" b="1" u="sng" dirty="0">
                <a:latin typeface="+mj-lt"/>
              </a:rPr>
              <a:t>Step 2: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The Provider, as part of its clinical workflow, update the patient’s data in the Data Source.</a:t>
            </a:r>
          </a:p>
          <a:p>
            <a:r>
              <a:rPr lang="en-US" sz="1200" b="1" u="sng" dirty="0">
                <a:latin typeface="+mj-lt"/>
              </a:rPr>
              <a:t>Step 3: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The Data Source notifies the Data Submitter based on notifications created in Step 1.</a:t>
            </a:r>
          </a:p>
          <a:p>
            <a:r>
              <a:rPr lang="en-US" sz="1200" b="1" u="sng" dirty="0">
                <a:latin typeface="+mj-lt"/>
              </a:rPr>
              <a:t>Step 4: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The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Data Submitter queries the Data Source for patient’s data.</a:t>
            </a:r>
          </a:p>
          <a:p>
            <a:r>
              <a:rPr lang="en-US" sz="1200" b="1" u="sng" dirty="0">
                <a:latin typeface="+mj-lt"/>
              </a:rPr>
              <a:t>Step 5: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The Data Submitter receives the response from the Data Source with the patient’s data.</a:t>
            </a:r>
          </a:p>
          <a:p>
            <a:r>
              <a:rPr lang="en-US" sz="1200" b="1" u="sng" dirty="0">
                <a:latin typeface="+mj-lt"/>
              </a:rPr>
              <a:t>Step 6: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The Data Submitter submits the created report to the Data Receiver (e.g., Central Cancer Registry (CCR)).</a:t>
            </a:r>
          </a:p>
          <a:p>
            <a:r>
              <a:rPr lang="en-US" sz="1200" b="1" i="1" u="sng" dirty="0">
                <a:latin typeface="+mj-lt"/>
              </a:rPr>
              <a:t>Steps 6a and 6b:</a:t>
            </a:r>
            <a:r>
              <a:rPr lang="en-US" sz="1200" b="1" i="1" dirty="0">
                <a:latin typeface="+mj-lt"/>
              </a:rPr>
              <a:t> </a:t>
            </a:r>
            <a:r>
              <a:rPr lang="en-US" sz="1200" i="1" dirty="0">
                <a:latin typeface="+mj-lt"/>
              </a:rPr>
              <a:t>Optionally, the Data Submitter submits the created report to the Trusted Third Party (TTP) which then sends it to the Data Receiver.</a:t>
            </a:r>
            <a:endParaRPr lang="en-US" sz="1200" dirty="0">
              <a:latin typeface="+mj-lt"/>
            </a:endParaRPr>
          </a:p>
          <a:p>
            <a:r>
              <a:rPr lang="en-US" sz="1200" b="1" u="sng" dirty="0">
                <a:latin typeface="+mj-lt"/>
              </a:rPr>
              <a:t>Step 7: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The Data Receiver submits a response back to the Data Submitter based on the submitted report. The Response transaction can be synchronous or asynchronous (after a period of time).</a:t>
            </a:r>
          </a:p>
          <a:p>
            <a:r>
              <a:rPr lang="en-US" sz="1200" b="1" i="1" u="sng" dirty="0">
                <a:latin typeface="+mj-lt"/>
              </a:rPr>
              <a:t>Steps 7a and 7b:</a:t>
            </a:r>
            <a:r>
              <a:rPr lang="en-US" sz="1200" i="1" dirty="0">
                <a:latin typeface="+mj-lt"/>
              </a:rPr>
              <a:t> Optionally, the TTP  receives the submitted response from the Data Receiver and forwards the response to the Data Submitter.</a:t>
            </a:r>
          </a:p>
          <a:p>
            <a:r>
              <a:rPr lang="en-US" sz="1200" b="1" u="sng" dirty="0">
                <a:latin typeface="+mj-lt"/>
              </a:rPr>
              <a:t>Step 8: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The Data Submitter writes back the response from the Data Receiver to the Data Source as appropriate.</a:t>
            </a:r>
          </a:p>
          <a:p>
            <a:pPr lvl="1"/>
            <a:endParaRPr lang="en-US" sz="1000" dirty="0">
              <a:latin typeface="+mj-lt"/>
            </a:endParaRPr>
          </a:p>
          <a:p>
            <a:pPr lvl="1"/>
            <a:endParaRPr lang="en-US" sz="1000" dirty="0">
              <a:latin typeface="+mj-lt"/>
            </a:endParaRPr>
          </a:p>
          <a:p>
            <a:pPr lvl="1"/>
            <a:endParaRPr lang="en-US" sz="1000" dirty="0">
              <a:latin typeface="+mj-lt"/>
            </a:endParaRPr>
          </a:p>
          <a:p>
            <a:pPr lvl="1"/>
            <a:endParaRPr lang="en-US" sz="1000" dirty="0">
              <a:latin typeface="+mj-lt"/>
            </a:endParaRPr>
          </a:p>
          <a:p>
            <a:pPr lvl="1"/>
            <a:endParaRPr lang="en-US" sz="1000" dirty="0">
              <a:latin typeface="+mj-lt"/>
            </a:endParaRPr>
          </a:p>
          <a:p>
            <a:pPr lvl="1"/>
            <a:endParaRPr lang="en-US" sz="1000" dirty="0">
              <a:latin typeface="+mj-lt"/>
            </a:endParaRPr>
          </a:p>
          <a:p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6454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AC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409</Words>
  <Application>Microsoft Office PowerPoint</Application>
  <PresentationFormat>Widescreen</PresentationFormat>
  <Paragraphs>83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Constantia</vt:lpstr>
      <vt:lpstr>Wingdings 2</vt:lpstr>
      <vt:lpstr>ESAC Theme</vt:lpstr>
      <vt:lpstr>1_Office Theme</vt:lpstr>
      <vt:lpstr>PowerPoint Presentation</vt:lpstr>
      <vt:lpstr>MedMorph Actors and Systems</vt:lpstr>
      <vt:lpstr>Cancer Actors and Systems Interaction Descriptions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Becky Angeles</dc:creator>
  <cp:lastModifiedBy>Becky Angeles</cp:lastModifiedBy>
  <cp:revision>4</cp:revision>
  <dcterms:created xsi:type="dcterms:W3CDTF">2025-07-25T18:43:49Z</dcterms:created>
  <dcterms:modified xsi:type="dcterms:W3CDTF">2025-07-25T19:29:22Z</dcterms:modified>
</cp:coreProperties>
</file>