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4" r:id="rId2"/>
  </p:sldMasterIdLst>
  <p:notesMasterIdLst>
    <p:notesMasterId r:id="rId10"/>
  </p:notesMasterIdLst>
  <p:sldIdLst>
    <p:sldId id="2456" r:id="rId3"/>
    <p:sldId id="2458" r:id="rId4"/>
    <p:sldId id="2457" r:id="rId5"/>
    <p:sldId id="259" r:id="rId6"/>
    <p:sldId id="2454" r:id="rId7"/>
    <p:sldId id="2455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2122" autoAdjust="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97FB07-E237-456B-A4F0-F2C4672E0DE9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3F0BED-B13B-4D96-A074-5E77AD0A6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5214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The descriptions for each step in the above diagram include: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dirty="0"/>
              <a:t>Step 1: The Data Submitter creates a notification (e.g., subscription, CDS Hook, v2 message) in the Data Source’s so that it can be notified when specific events occur in clinical workflows.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dirty="0"/>
              <a:t>Step 2: Providers as part of their clinical workflows update the data in the Data Source’s patient chart.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dirty="0"/>
              <a:t>Step 3: The Data Source notifies the Data Submitter based on notifications created in Step 1.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dirty="0"/>
              <a:t>Step 4: The Data Submitter queries the Data Source for patient’s data. 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dirty="0"/>
              <a:t>Step 4a: Data Submitter receives the response from the Data Source with the patient’s data.</a:t>
            </a:r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dirty="0"/>
              <a:t>Step 5: The Data Submitter evaluates the changes to determine if a report needs to be generated.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dirty="0"/>
              <a:t>Step 6: The Data Submitter submits the created report to the Data Receiver.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3F0BED-B13B-4D96-A074-5E77AD0A6EE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9265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BD5492-9A09-B345-2AF0-82A6C44967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F8A69D6-F9BB-55E4-432F-B5D802D00EA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0F23842-0A7A-BE3C-CC98-E4CC094283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The descriptions for each step in the above diagram include: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dirty="0"/>
              <a:t>Step 1: The Data Submitter creates a notification (e.g., subscription, CDS hook, v2 message) in the Data Source’s FHIR server so that it can be notified when specific events occur in the clinical workflow. 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dirty="0"/>
              <a:t>Step 2: The Provider, as part of its clinical workflow, update the patient’s data in the Data Source.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dirty="0"/>
              <a:t>Step 3: The Data Source notifies the Data Submitter based on notifications created in Step 1.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dirty="0"/>
              <a:t>Step 4: The Data Submitter queries the Data Source for the patient’s data.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dirty="0"/>
              <a:t>Step 4a: The Data Submitter receives the response from the Data Source with the patient’s data.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dirty="0"/>
              <a:t>Step 5: The Data Submitter evaluates the data and creates the report if criteria is met.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dirty="0"/>
              <a:t>Step 6: When a report is generated, the Data Submitter submits the created report to the Data Receiver.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89E906-8094-DDBF-7F04-40806743FDD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3F0BED-B13B-4D96-A074-5E77AD0A6EE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2723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The descriptions for each step in the above diagram include: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Step 1: A Provider as part of their clinical workflow updates the data in the Data Source’s patient chart.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Step 2: The Data Submitter which is part of the Data Source evaluates the data to determine if a report needs to be generated.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Step 3: When a report is created, the Data Submitter submits the report to the Data Receiver.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3F0BED-B13B-4D96-A074-5E77AD0A6EE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6734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FF1C4AD-94D7-443E-B114-F0C84C8F8D8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693639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B5BCFED-F310-6345-AB19-EBBEF8BF5E9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943782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533400"/>
          </a:xfrm>
        </p:spPr>
        <p:txBody>
          <a:bodyPr/>
          <a:lstStyle>
            <a:lvl1pPr>
              <a:defRPr sz="32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098322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and Round Single Corner Rectangle 13"/>
          <p:cNvSpPr>
            <a:spLocks/>
          </p:cNvSpPr>
          <p:nvPr/>
        </p:nvSpPr>
        <p:spPr bwMode="auto">
          <a:xfrm rot="420000" flipV="1">
            <a:off x="4220633" y="1108075"/>
            <a:ext cx="7010400" cy="4114800"/>
          </a:xfrm>
          <a:custGeom>
            <a:avLst/>
            <a:gdLst>
              <a:gd name="T0" fmla="*/ 0 w 5257800"/>
              <a:gd name="T1" fmla="*/ 0 h 4114800"/>
              <a:gd name="T2" fmla="*/ 5107772 w 5257800"/>
              <a:gd name="T3" fmla="*/ 0 h 4114800"/>
              <a:gd name="T4" fmla="*/ 5257800 w 5257800"/>
              <a:gd name="T5" fmla="*/ 150026 h 4114800"/>
              <a:gd name="T6" fmla="*/ 5257800 w 5257800"/>
              <a:gd name="T7" fmla="*/ 4114800 h 4114800"/>
              <a:gd name="T8" fmla="*/ 0 w 5257800"/>
              <a:gd name="T9" fmla="*/ 4114800 h 4114800"/>
              <a:gd name="T10" fmla="*/ 0 w 5257800"/>
              <a:gd name="T11" fmla="*/ 0 h 4114800"/>
              <a:gd name="T12" fmla="*/ 0 w 5257800"/>
              <a:gd name="T13" fmla="*/ 0 h 411480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5257800"/>
              <a:gd name="T22" fmla="*/ 0 h 4114800"/>
              <a:gd name="T23" fmla="*/ 5257800 w 5257800"/>
              <a:gd name="T24" fmla="*/ 4114800 h 411480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5257800" h="4114800">
                <a:moveTo>
                  <a:pt x="0" y="0"/>
                </a:moveTo>
                <a:lnTo>
                  <a:pt x="5107774" y="0"/>
                </a:lnTo>
                <a:lnTo>
                  <a:pt x="5257800" y="150026"/>
                </a:lnTo>
                <a:lnTo>
                  <a:pt x="5257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3175" cap="rnd" cmpd="sng">
            <a:solidFill>
              <a:srgbClr val="C0C0C0"/>
            </a:solidFill>
            <a:prstDash val="solid"/>
            <a:round/>
            <a:headEnd/>
            <a:tailEnd/>
          </a:ln>
          <a:effectLst>
            <a:outerShdw dist="38500" dir="7500041" sx="98500" sy="100079" kx="99984" algn="tl" rotWithShape="0">
              <a:srgbClr val="000000">
                <a:alpha val="25000"/>
              </a:srgbClr>
            </a:outerShdw>
          </a:effectLst>
        </p:spPr>
        <p:txBody>
          <a:bodyPr anchor="ctr"/>
          <a:lstStyle/>
          <a:p>
            <a:pPr defTabSz="457189"/>
            <a:endParaRPr lang="en-US" sz="1800" dirty="0">
              <a:solidFill>
                <a:prstClr val="black"/>
              </a:solidFill>
              <a:latin typeface="Constantia"/>
            </a:endParaRPr>
          </a:p>
        </p:txBody>
      </p:sp>
      <p:sp>
        <p:nvSpPr>
          <p:cNvPr id="6" name="Right Triangle 14"/>
          <p:cNvSpPr>
            <a:spLocks noChangeArrowheads="1"/>
          </p:cNvSpPr>
          <p:nvPr/>
        </p:nvSpPr>
        <p:spPr bwMode="auto">
          <a:xfrm rot="420000" flipV="1">
            <a:off x="10672236" y="5359403"/>
            <a:ext cx="207433" cy="155575"/>
          </a:xfrm>
          <a:prstGeom prst="rtTriangle">
            <a:avLst/>
          </a:prstGeom>
          <a:solidFill>
            <a:srgbClr val="FFFFFF"/>
          </a:solidFill>
          <a:ln w="12700">
            <a:solidFill>
              <a:srgbClr val="FFFFFF"/>
            </a:solidFill>
            <a:bevel/>
            <a:headEnd/>
            <a:tailEnd/>
          </a:ln>
          <a:effectLst>
            <a:outerShdw dist="6350" dir="12899787" algn="tl" rotWithShape="0">
              <a:srgbClr val="808080">
                <a:alpha val="46999"/>
              </a:srgbClr>
            </a:outerShdw>
          </a:effectLst>
        </p:spPr>
        <p:txBody>
          <a:bodyPr anchor="ctr"/>
          <a:lstStyle/>
          <a:p>
            <a:pPr algn="ctr" defTabSz="457189"/>
            <a:endParaRPr lang="en-US" sz="1800" dirty="0">
              <a:solidFill>
                <a:srgbClr val="FFFFFF"/>
              </a:solidFill>
              <a:latin typeface="Constantia" pitchFamily="18" charset="0"/>
            </a:endParaRPr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457189">
              <a:defRPr/>
            </a:pPr>
            <a:endParaRPr lang="en-US" sz="1800" dirty="0">
              <a:solidFill>
                <a:prstClr val="black"/>
              </a:solidFill>
              <a:latin typeface="Constantia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 flipV="1">
            <a:off x="5842000" y="6219828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457189">
              <a:defRPr/>
            </a:pPr>
            <a:endParaRPr lang="en-US" sz="1800" dirty="0">
              <a:solidFill>
                <a:prstClr val="black"/>
              </a:solidFill>
              <a:latin typeface="Constanti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176999"/>
            <a:ext cx="2950464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/>
          <a:lstStyle>
            <a:lvl1pPr marL="0" indent="0" algn="l">
              <a:spcBef>
                <a:spcPts val="251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dirty="0"/>
              <a:t>Drag picture to placeholder or click icon to add</a:t>
            </a:r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0F76EF8-0209-C949-9DAA-A21557B1487A}" type="datetimeFigureOut">
              <a:rPr lang="en-US" smtClean="0">
                <a:latin typeface="Constantia"/>
              </a:rPr>
              <a:pPr/>
              <a:t>9/10/2025</a:t>
            </a:fld>
            <a:endParaRPr lang="en-US" dirty="0">
              <a:latin typeface="Constantia"/>
            </a:endParaRPr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solidFill>
                <a:srgbClr val="2F5897">
                  <a:shade val="90000"/>
                </a:srgbClr>
              </a:solidFill>
            </a:endParaRPr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69600" y="6356353"/>
            <a:ext cx="812800" cy="365125"/>
          </a:xfrm>
        </p:spPr>
        <p:txBody>
          <a:bodyPr/>
          <a:lstStyle>
            <a:lvl1pPr>
              <a:defRPr/>
            </a:lvl1pPr>
          </a:lstStyle>
          <a:p>
            <a:fld id="{1A984B47-0E05-734E-BA01-58F1CC94543B}" type="slidenum">
              <a:rPr lang="en-US" smtClean="0">
                <a:latin typeface="Constantia"/>
              </a:rPr>
              <a:pPr/>
              <a:t>‹#›</a:t>
            </a:fld>
            <a:endParaRPr lang="en-US" dirty="0">
              <a:latin typeface="Constantia"/>
            </a:endParaRPr>
          </a:p>
        </p:txBody>
      </p:sp>
      <p:pic>
        <p:nvPicPr>
          <p:cNvPr id="12" name="Picture 9" descr="ESAC Inc Logo_July_201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448801" y="6096003"/>
            <a:ext cx="2218267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66868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0F76EF8-0209-C949-9DAA-A21557B1487A}" type="datetimeFigureOut">
              <a:rPr lang="en-US" smtClean="0">
                <a:latin typeface="Constantia"/>
              </a:rPr>
              <a:pPr/>
              <a:t>9/10/2025</a:t>
            </a:fld>
            <a:endParaRPr lang="en-US" dirty="0">
              <a:latin typeface="Constantia"/>
            </a:endParaRPr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solidFill>
                <a:srgbClr val="2F5897">
                  <a:shade val="90000"/>
                </a:srgbClr>
              </a:solidFill>
            </a:endParaRP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984B47-0E05-734E-BA01-58F1CC94543B}" type="slidenum">
              <a:rPr lang="en-US" smtClean="0">
                <a:latin typeface="Constantia"/>
              </a:rPr>
              <a:pPr/>
              <a:t>‹#›</a:t>
            </a:fld>
            <a:endParaRPr lang="en-US" dirty="0">
              <a:latin typeface="Constantia"/>
            </a:endParaRPr>
          </a:p>
        </p:txBody>
      </p:sp>
    </p:spTree>
    <p:extLst>
      <p:ext uri="{BB962C8B-B14F-4D97-AF65-F5344CB8AC3E}">
        <p14:creationId xmlns:p14="http://schemas.microsoft.com/office/powerpoint/2010/main" val="13054626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0F76EF8-0209-C949-9DAA-A21557B1487A}" type="datetimeFigureOut">
              <a:rPr lang="en-US" smtClean="0">
                <a:latin typeface="Constantia"/>
              </a:rPr>
              <a:pPr/>
              <a:t>9/10/2025</a:t>
            </a:fld>
            <a:endParaRPr lang="en-US" dirty="0">
              <a:latin typeface="Constantia"/>
            </a:endParaRPr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solidFill>
                <a:srgbClr val="2F5897">
                  <a:shade val="90000"/>
                </a:srgbClr>
              </a:solidFill>
            </a:endParaRP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984B47-0E05-734E-BA01-58F1CC94543B}" type="slidenum">
              <a:rPr lang="en-US" smtClean="0">
                <a:latin typeface="Constantia"/>
              </a:rPr>
              <a:pPr/>
              <a:t>‹#›</a:t>
            </a:fld>
            <a:endParaRPr lang="en-US" dirty="0">
              <a:latin typeface="Constantia"/>
            </a:endParaRPr>
          </a:p>
        </p:txBody>
      </p:sp>
    </p:spTree>
    <p:extLst>
      <p:ext uri="{BB962C8B-B14F-4D97-AF65-F5344CB8AC3E}">
        <p14:creationId xmlns:p14="http://schemas.microsoft.com/office/powerpoint/2010/main" val="4928774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ight Triangle 14"/>
          <p:cNvSpPr>
            <a:spLocks noChangeArrowheads="1"/>
          </p:cNvSpPr>
          <p:nvPr/>
        </p:nvSpPr>
        <p:spPr bwMode="auto">
          <a:xfrm rot="420000" flipV="1">
            <a:off x="10672236" y="5359403"/>
            <a:ext cx="207433" cy="155575"/>
          </a:xfrm>
          <a:prstGeom prst="rtTriangle">
            <a:avLst/>
          </a:prstGeom>
          <a:solidFill>
            <a:srgbClr val="FFFFFF"/>
          </a:solidFill>
          <a:ln w="12700">
            <a:solidFill>
              <a:srgbClr val="FFFFFF"/>
            </a:solidFill>
            <a:bevel/>
            <a:headEnd/>
            <a:tailEnd/>
          </a:ln>
          <a:effectLst>
            <a:outerShdw dist="6350" dir="12899787" algn="tl" rotWithShape="0">
              <a:srgbClr val="808080">
                <a:alpha val="46999"/>
              </a:srgbClr>
            </a:outerShdw>
          </a:effectLst>
        </p:spPr>
        <p:txBody>
          <a:bodyPr anchor="ctr"/>
          <a:lstStyle/>
          <a:p>
            <a:pPr algn="ctr" defTabSz="457189"/>
            <a:endParaRPr lang="en-US" sz="1800" dirty="0">
              <a:solidFill>
                <a:srgbClr val="FFFFFF"/>
              </a:solidFill>
              <a:latin typeface="Constant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07354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5FC8E-488B-CD4A-94DB-BD790A1453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176CCD-B727-CB44-8E85-E50B5FEE30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0DB6B9-244A-B046-B17D-7831C6783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B6B97-D1D7-444D-A37B-F21E0BA680D2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A73EF4-25B8-3744-923B-14A26C47A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7A4778-E6E6-E947-96D8-33C41946D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EACB8-E9AE-354B-A140-3CC76DD19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9140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4DD92-4CE1-2344-9484-0D8E621B2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43FB29-D3FF-F84F-A5F2-A03041D480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C14C45-0AF5-E44D-A193-A284CEA4D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B6B97-D1D7-444D-A37B-F21E0BA680D2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57E126-D720-7A4F-A95C-DE4D793C7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41B5F0-995B-484B-A0DF-35B1E330B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EACB8-E9AE-354B-A140-3CC76DD19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2182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C737B-94FD-6D40-9F5A-13D6F01CD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6586FC-3EF1-A741-A7B3-BBF8D425C8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ECFA44-55E5-6049-B7BD-6DBD004F9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B6B97-D1D7-444D-A37B-F21E0BA680D2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1B5063-8AB1-9B41-B87E-CEB2833DF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3CAB7C-A138-8A4A-B9F8-B2E4C507D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EACB8-E9AE-354B-A140-3CC76DD19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4995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479B8-87FB-C442-8276-50D5A0FD8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0F1DF3-255A-3C41-89FC-3BC4BB71A2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99A18C-A442-FF49-B758-D4D18F5977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ABFCB0-E40A-CD4B-92EE-1C9EB5FB1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B6B97-D1D7-444D-A37B-F21E0BA680D2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041C6D-089D-2145-A74A-058163B9B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F87F29-820A-3442-96D3-429E454C6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EACB8-E9AE-354B-A140-3CC76DD19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2710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1AA11-634C-EE48-9270-10DDE63D2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7B73CB-415C-D94B-92E1-2A401AD51D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9662BF-6A3A-2D4E-9D21-0D2088875D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652EED-B967-814B-91A8-C3A0CA4AE5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A2140E-9FCC-F143-9F1C-56B48B2F26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AA51C2-82E9-8A40-B5C8-45CFCC896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B6B97-D1D7-444D-A37B-F21E0BA680D2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2520B6-AAB6-9046-AB03-C2BA17569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F7FA5D-A6B3-D745-9A52-41E8867C0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EACB8-E9AE-354B-A140-3CC76DD19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95220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BF4F9-7424-E14D-9153-402BBBAE3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43884F-E9CC-0A42-9FDB-01788BB38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B6B97-D1D7-444D-A37B-F21E0BA680D2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7F4B06-4F08-4944-8213-BC60E1F58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5A21C6-399E-024A-A3DD-1E5E77CB5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EACB8-E9AE-354B-A140-3CC76DD19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396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0F76EF8-0209-C949-9DAA-A21557B1487A}" type="datetimeFigureOut">
              <a:rPr lang="en-US" smtClean="0">
                <a:latin typeface="Constantia"/>
              </a:rPr>
              <a:pPr/>
              <a:t>9/10/2025</a:t>
            </a:fld>
            <a:endParaRPr lang="en-US" dirty="0">
              <a:latin typeface="Constantia"/>
            </a:endParaRPr>
          </a:p>
        </p:txBody>
      </p:sp>
      <p:sp>
        <p:nvSpPr>
          <p:cNvPr id="4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solidFill>
                <a:srgbClr val="2F5897">
                  <a:shade val="90000"/>
                </a:srgbClr>
              </a:solidFill>
            </a:endParaRPr>
          </a:p>
        </p:txBody>
      </p:sp>
      <p:sp>
        <p:nvSpPr>
          <p:cNvPr id="5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984B47-0E05-734E-BA01-58F1CC94543B}" type="slidenum">
              <a:rPr lang="en-US" smtClean="0">
                <a:latin typeface="Constantia"/>
              </a:rPr>
              <a:pPr/>
              <a:t>‹#›</a:t>
            </a:fld>
            <a:endParaRPr lang="en-US" dirty="0">
              <a:latin typeface="Constantia"/>
            </a:endParaRPr>
          </a:p>
        </p:txBody>
      </p:sp>
    </p:spTree>
    <p:extLst>
      <p:ext uri="{BB962C8B-B14F-4D97-AF65-F5344CB8AC3E}">
        <p14:creationId xmlns:p14="http://schemas.microsoft.com/office/powerpoint/2010/main" val="10000687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A81678-8B75-994D-980F-7BB84E78F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B6B97-D1D7-444D-A37B-F21E0BA680D2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F84CE8-C0F7-0043-BA53-8BEFB9DCB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CF0A79-08BB-384F-8B0D-97E455374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EACB8-E9AE-354B-A140-3CC76DD19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26882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4AA64-6B37-AD41-AF17-0C406C37F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0306EF-8301-8546-807A-2A60D6050F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656EA7-E57D-4446-A347-352F0AD23A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AB9DFB-12FC-5148-9E90-00497667E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B6B97-D1D7-444D-A37B-F21E0BA680D2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6DB96D-8446-C448-98C4-4AD54F2F7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57F68A-364D-014A-BDAF-5D10034C4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EACB8-E9AE-354B-A140-3CC76DD19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3663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8B1CF-FA66-4048-B17B-F399C22E5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403B30-CD7C-E04A-99A6-CD5F24A9DB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C010F3-FE83-B449-B996-5BAA3B662D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EB9C58-8C16-A94F-B039-36C8620A3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B6B97-D1D7-444D-A37B-F21E0BA680D2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728D6B-D8C5-E14D-B702-761A402B7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20510D-AFE1-9748-9C03-438CC16AE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EACB8-E9AE-354B-A140-3CC76DD19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25051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A6699-6067-8B45-A389-339F14459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C63FEA-52B2-AB46-BCE4-DD57AD5DF0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45704F-739A-4545-A1E6-D62E8578C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B6B97-D1D7-444D-A37B-F21E0BA680D2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02FBBF-EFD4-2842-AF33-D2F701C3E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28074E-1AB4-A046-AAC2-1AE3A5F2C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EACB8-E9AE-354B-A140-3CC76DD19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05827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0A95F5-7C1C-C841-9DD5-F6912557EE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75BB89-BC61-1548-A6FB-78B63B76BB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F7BC68-F41F-A84D-BE26-6A309A849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B6B97-D1D7-444D-A37B-F21E0BA680D2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B5BE2A-7ECD-5141-A75C-0087139A6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46BB09-CCFE-0841-BF04-F639AB149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EACB8-E9AE-354B-A140-3CC76DD19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681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 baseline="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0F76EF8-0209-C949-9DAA-A21557B1487A}" type="datetimeFigureOut">
              <a:rPr lang="en-US" smtClean="0">
                <a:latin typeface="Constantia"/>
              </a:rPr>
              <a:pPr/>
              <a:t>9/10/2025</a:t>
            </a:fld>
            <a:endParaRPr lang="en-US" dirty="0">
              <a:latin typeface="Constantia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solidFill>
                <a:srgbClr val="2F5897">
                  <a:shade val="90000"/>
                </a:srgb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984B47-0E05-734E-BA01-58F1CC94543B}" type="slidenum">
              <a:rPr lang="en-US" smtClean="0">
                <a:latin typeface="Constantia"/>
              </a:rPr>
              <a:pPr/>
              <a:t>‹#›</a:t>
            </a:fld>
            <a:endParaRPr lang="en-US" dirty="0">
              <a:latin typeface="Constantia"/>
            </a:endParaRPr>
          </a:p>
        </p:txBody>
      </p:sp>
    </p:spTree>
    <p:extLst>
      <p:ext uri="{BB962C8B-B14F-4D97-AF65-F5344CB8AC3E}">
        <p14:creationId xmlns:p14="http://schemas.microsoft.com/office/powerpoint/2010/main" val="1040832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1143000"/>
          </a:xfrm>
        </p:spPr>
        <p:txBody>
          <a:bodyPr>
            <a:normAutofit/>
          </a:bodyPr>
          <a:lstStyle>
            <a:lvl1pPr>
              <a:defRPr sz="32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0F76EF8-0209-C949-9DAA-A21557B1487A}" type="datetimeFigureOut">
              <a:rPr lang="en-US" smtClean="0">
                <a:latin typeface="Constantia"/>
              </a:rPr>
              <a:pPr/>
              <a:t>9/10/2025</a:t>
            </a:fld>
            <a:endParaRPr lang="en-US" dirty="0">
              <a:latin typeface="Constantia"/>
            </a:endParaRPr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solidFill>
                <a:srgbClr val="2F5897">
                  <a:shade val="90000"/>
                </a:srgbClr>
              </a:solidFill>
            </a:endParaRPr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984B47-0E05-734E-BA01-58F1CC94543B}" type="slidenum">
              <a:rPr lang="en-US" smtClean="0">
                <a:latin typeface="Constantia"/>
              </a:rPr>
              <a:pPr/>
              <a:t>‹#›</a:t>
            </a:fld>
            <a:endParaRPr lang="en-US" dirty="0">
              <a:latin typeface="Constantia"/>
            </a:endParaRPr>
          </a:p>
        </p:txBody>
      </p:sp>
    </p:spTree>
    <p:extLst>
      <p:ext uri="{BB962C8B-B14F-4D97-AF65-F5344CB8AC3E}">
        <p14:creationId xmlns:p14="http://schemas.microsoft.com/office/powerpoint/2010/main" val="907467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10972800" cy="1143000"/>
          </a:xfrm>
        </p:spPr>
        <p:txBody>
          <a:bodyPr>
            <a:normAutofit/>
          </a:bodyPr>
          <a:lstStyle>
            <a:lvl1pPr>
              <a:defRPr sz="32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9" y="1859760"/>
            <a:ext cx="5389033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514600"/>
            <a:ext cx="538903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0F76EF8-0209-C949-9DAA-A21557B1487A}" type="datetimeFigureOut">
              <a:rPr lang="en-US" smtClean="0">
                <a:latin typeface="Constantia"/>
              </a:rPr>
              <a:pPr/>
              <a:t>9/10/2025</a:t>
            </a:fld>
            <a:endParaRPr lang="en-US" dirty="0">
              <a:latin typeface="Constantia"/>
            </a:endParaRPr>
          </a:p>
        </p:txBody>
      </p:sp>
      <p:sp>
        <p:nvSpPr>
          <p:cNvPr id="8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solidFill>
                <a:srgbClr val="2F5897">
                  <a:shade val="90000"/>
                </a:srgbClr>
              </a:solidFill>
            </a:endParaRPr>
          </a:p>
        </p:txBody>
      </p:sp>
      <p:sp>
        <p:nvSpPr>
          <p:cNvPr id="9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984B47-0E05-734E-BA01-58F1CC94543B}" type="slidenum">
              <a:rPr lang="en-US" smtClean="0">
                <a:latin typeface="Constantia"/>
              </a:rPr>
              <a:pPr/>
              <a:t>‹#›</a:t>
            </a:fld>
            <a:endParaRPr lang="en-US" dirty="0">
              <a:latin typeface="Constantia"/>
            </a:endParaRPr>
          </a:p>
        </p:txBody>
      </p:sp>
    </p:spTree>
    <p:extLst>
      <p:ext uri="{BB962C8B-B14F-4D97-AF65-F5344CB8AC3E}">
        <p14:creationId xmlns:p14="http://schemas.microsoft.com/office/powerpoint/2010/main" val="3925265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10744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400" b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0F76EF8-0209-C949-9DAA-A21557B1487A}" type="datetimeFigureOut">
              <a:rPr lang="en-US" smtClean="0">
                <a:latin typeface="Constantia"/>
              </a:rPr>
              <a:pPr/>
              <a:t>9/10/2025</a:t>
            </a:fld>
            <a:endParaRPr lang="en-US" dirty="0">
              <a:latin typeface="Constantia"/>
            </a:endParaRPr>
          </a:p>
        </p:txBody>
      </p:sp>
      <p:sp>
        <p:nvSpPr>
          <p:cNvPr id="4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solidFill>
                <a:srgbClr val="2F5897">
                  <a:shade val="90000"/>
                </a:srgbClr>
              </a:solidFill>
            </a:endParaRPr>
          </a:p>
        </p:txBody>
      </p:sp>
      <p:sp>
        <p:nvSpPr>
          <p:cNvPr id="5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984B47-0E05-734E-BA01-58F1CC94543B}" type="slidenum">
              <a:rPr lang="en-US" smtClean="0">
                <a:latin typeface="Constantia"/>
              </a:rPr>
              <a:pPr/>
              <a:t>‹#›</a:t>
            </a:fld>
            <a:endParaRPr lang="en-US" dirty="0">
              <a:latin typeface="Constantia"/>
            </a:endParaRPr>
          </a:p>
        </p:txBody>
      </p:sp>
    </p:spTree>
    <p:extLst>
      <p:ext uri="{BB962C8B-B14F-4D97-AF65-F5344CB8AC3E}">
        <p14:creationId xmlns:p14="http://schemas.microsoft.com/office/powerpoint/2010/main" val="83688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0F76EF8-0209-C949-9DAA-A21557B1487A}" type="datetimeFigureOut">
              <a:rPr lang="en-US" smtClean="0">
                <a:latin typeface="Constantia"/>
              </a:rPr>
              <a:pPr/>
              <a:t>9/10/2025</a:t>
            </a:fld>
            <a:endParaRPr lang="en-US" dirty="0">
              <a:latin typeface="Constantia"/>
            </a:endParaRPr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solidFill>
                <a:srgbClr val="2F5897">
                  <a:shade val="90000"/>
                </a:srgbClr>
              </a:solidFill>
            </a:endParaRPr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984B47-0E05-734E-BA01-58F1CC94543B}" type="slidenum">
              <a:rPr lang="en-US" smtClean="0">
                <a:latin typeface="Constantia"/>
              </a:rPr>
              <a:pPr/>
              <a:t>‹#›</a:t>
            </a:fld>
            <a:endParaRPr lang="en-US" dirty="0">
              <a:latin typeface="Constantia"/>
            </a:endParaRPr>
          </a:p>
        </p:txBody>
      </p:sp>
    </p:spTree>
    <p:extLst>
      <p:ext uri="{BB962C8B-B14F-4D97-AF65-F5344CB8AC3E}">
        <p14:creationId xmlns:p14="http://schemas.microsoft.com/office/powerpoint/2010/main" val="1938540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0F76EF8-0209-C949-9DAA-A21557B1487A}" type="datetimeFigureOut">
              <a:rPr lang="en-US" smtClean="0">
                <a:latin typeface="Constantia"/>
              </a:rPr>
              <a:pPr/>
              <a:t>9/10/2025</a:t>
            </a:fld>
            <a:endParaRPr lang="en-US" dirty="0">
              <a:latin typeface="Constantia"/>
            </a:endParaRPr>
          </a:p>
        </p:txBody>
      </p:sp>
      <p:sp>
        <p:nvSpPr>
          <p:cNvPr id="4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solidFill>
                <a:srgbClr val="2F5897">
                  <a:shade val="90000"/>
                </a:srgbClr>
              </a:solidFill>
            </a:endParaRPr>
          </a:p>
        </p:txBody>
      </p:sp>
      <p:sp>
        <p:nvSpPr>
          <p:cNvPr id="5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984B47-0E05-734E-BA01-58F1CC94543B}" type="slidenum">
              <a:rPr lang="en-US" smtClean="0">
                <a:latin typeface="Constantia"/>
              </a:rPr>
              <a:pPr/>
              <a:t>‹#›</a:t>
            </a:fld>
            <a:endParaRPr lang="en-US" dirty="0">
              <a:latin typeface="Constantia"/>
            </a:endParaRPr>
          </a:p>
        </p:txBody>
      </p:sp>
      <p:pic>
        <p:nvPicPr>
          <p:cNvPr id="6" name="Picture 9" descr="ESAC Inc Logo_July_201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448801" y="6096003"/>
            <a:ext cx="2218267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62539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0F76EF8-0209-C949-9DAA-A21557B1487A}" type="datetimeFigureOut">
              <a:rPr lang="en-US" smtClean="0">
                <a:latin typeface="Constantia"/>
              </a:rPr>
              <a:pPr/>
              <a:t>9/10/2025</a:t>
            </a:fld>
            <a:endParaRPr lang="en-US" dirty="0">
              <a:latin typeface="Constantia"/>
            </a:endParaRPr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solidFill>
                <a:srgbClr val="2F5897">
                  <a:shade val="90000"/>
                </a:srgbClr>
              </a:solidFill>
            </a:endParaRPr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984B47-0E05-734E-BA01-58F1CC94543B}" type="slidenum">
              <a:rPr lang="en-US" smtClean="0">
                <a:latin typeface="Constantia"/>
              </a:rPr>
              <a:pPr/>
              <a:t>‹#›</a:t>
            </a:fld>
            <a:endParaRPr lang="en-US" dirty="0">
              <a:latin typeface="Constantia"/>
            </a:endParaRPr>
          </a:p>
        </p:txBody>
      </p:sp>
    </p:spTree>
    <p:extLst>
      <p:ext uri="{BB962C8B-B14F-4D97-AF65-F5344CB8AC3E}">
        <p14:creationId xmlns:p14="http://schemas.microsoft.com/office/powerpoint/2010/main" val="1077802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Title Placeholder 8"/>
          <p:cNvSpPr>
            <a:spLocks noGrp="1"/>
          </p:cNvSpPr>
          <p:nvPr>
            <p:ph type="title"/>
          </p:nvPr>
        </p:nvSpPr>
        <p:spPr bwMode="auto">
          <a:xfrm>
            <a:off x="609600" y="457203"/>
            <a:ext cx="10972800" cy="5333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9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609600" y="1295403"/>
            <a:ext cx="10972800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2C5490"/>
                </a:solidFill>
              </a:defRPr>
            </a:lvl1pPr>
          </a:lstStyle>
          <a:p>
            <a:pPr defTabSz="457189"/>
            <a:fld id="{B0F76EF8-0209-C949-9DAA-A21557B1487A}" type="datetimeFigureOut">
              <a:rPr lang="en-US" smtClean="0"/>
              <a:pPr defTabSz="457189"/>
              <a:t>9/10/2025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556000" y="6356353"/>
            <a:ext cx="4470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</a:lstStyle>
          <a:p>
            <a:pPr defTabSz="457189"/>
            <a:endParaRPr lang="en-US" dirty="0">
              <a:solidFill>
                <a:srgbClr val="2F5897">
                  <a:shade val="90000"/>
                </a:srgbClr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566400" y="6356353"/>
            <a:ext cx="1016000" cy="365125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2C5490"/>
                </a:solidFill>
              </a:defRPr>
            </a:lvl1pPr>
          </a:lstStyle>
          <a:p>
            <a:pPr defTabSz="457189"/>
            <a:fld id="{1A984B47-0E05-734E-BA01-58F1CC94543B}" type="slidenum">
              <a:rPr lang="en-US" smtClean="0"/>
              <a:pPr defTabSz="457189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383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kern="1200" baseline="0">
          <a:solidFill>
            <a:schemeClr val="tx2"/>
          </a:solidFill>
          <a:latin typeface="Arial" pitchFamily="34" charset="0"/>
          <a:ea typeface="ＭＳ Ｐゴシック" charset="0"/>
          <a:cs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5pPr>
      <a:lvl6pPr marL="457189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6pPr>
      <a:lvl7pPr marL="914377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7pPr>
      <a:lvl8pPr marL="1371566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8pPr>
      <a:lvl9pPr marL="1828754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9pPr>
    </p:titleStyle>
    <p:bodyStyle>
      <a:lvl1pPr marL="273044" indent="-273044" algn="l" rtl="0" eaLnBrk="1" fontAlgn="base" hangingPunct="1">
        <a:spcBef>
          <a:spcPct val="20000"/>
        </a:spcBef>
        <a:spcAft>
          <a:spcPct val="0"/>
        </a:spcAft>
        <a:buClr>
          <a:srgbClr val="E68422"/>
        </a:buClr>
        <a:buSzPct val="95000"/>
        <a:buFont typeface="Wingdings 2" pitchFamily="18" charset="2"/>
        <a:buChar char=""/>
        <a:defRPr sz="2600" kern="1200">
          <a:solidFill>
            <a:schemeClr val="tx1"/>
          </a:solidFill>
          <a:latin typeface="Arial" pitchFamily="34" charset="0"/>
          <a:ea typeface="ＭＳ Ｐゴシック" charset="0"/>
          <a:cs typeface="Arial" pitchFamily="34" charset="0"/>
        </a:defRPr>
      </a:lvl1pPr>
      <a:lvl2pPr marL="639747" indent="-246057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914377" indent="-246057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itchFamily="18" charset="2"/>
        <a:buChar char=""/>
        <a:defRPr sz="21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187421" indent="-209545" algn="l" rtl="0" eaLnBrk="1" fontAlgn="base" hangingPunct="1">
        <a:spcBef>
          <a:spcPct val="20000"/>
        </a:spcBef>
        <a:spcAft>
          <a:spcPct val="0"/>
        </a:spcAft>
        <a:buClr>
          <a:srgbClr val="E68422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4pPr>
      <a:lvl5pPr marL="1462051" indent="-209545" algn="l" rtl="0" eaLnBrk="1" fontAlgn="base" hangingPunct="1">
        <a:spcBef>
          <a:spcPct val="20000"/>
        </a:spcBef>
        <a:spcAft>
          <a:spcPct val="0"/>
        </a:spcAft>
        <a:buClr>
          <a:srgbClr val="846648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5pPr>
      <a:lvl6pPr marL="1737317" indent="-210307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192" indent="-182875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05" indent="-182875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18" indent="-182875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0CA2D7-E446-EF4A-9AE1-BD8B28C4F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20BC2A-EE83-AE4D-81F9-E833BFE434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E4A099-2D63-6344-B7D9-12BB17147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6B6B97-D1D7-444D-A37B-F21E0BA680D2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045E2B-7202-9F41-A251-642A449D3D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414F8A-82F3-4D42-9070-9D2FD1E753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BEACB8-E9AE-354B-A140-3CC76DD19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408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68576F1-7148-6A75-32D5-EF1DF65B1316}"/>
              </a:ext>
            </a:extLst>
          </p:cNvPr>
          <p:cNvSpPr/>
          <p:nvPr/>
        </p:nvSpPr>
        <p:spPr>
          <a:xfrm>
            <a:off x="1494624" y="871803"/>
            <a:ext cx="4067606" cy="4587406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42B5F1A-67B6-7934-8218-40099A45AD7E}"/>
              </a:ext>
            </a:extLst>
          </p:cNvPr>
          <p:cNvSpPr/>
          <p:nvPr/>
        </p:nvSpPr>
        <p:spPr>
          <a:xfrm>
            <a:off x="3572182" y="943268"/>
            <a:ext cx="1811459" cy="10696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Data Source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(e.g., Healthcare Facility, HIE)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</a:t>
            </a:r>
          </a:p>
        </p:txBody>
      </p:sp>
      <p:pic>
        <p:nvPicPr>
          <p:cNvPr id="6" name="Picture 11">
            <a:extLst>
              <a:ext uri="{FF2B5EF4-FFF2-40B4-BE49-F238E27FC236}">
                <a16:creationId xmlns:a16="http://schemas.microsoft.com/office/drawing/2014/main" id="{B11287FC-09C5-FAD6-65E0-A6EB39F179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1267" y="1131951"/>
            <a:ext cx="1017213" cy="68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066B9FC-188E-5A29-FEF2-ECB692473E3E}"/>
              </a:ext>
            </a:extLst>
          </p:cNvPr>
          <p:cNvSpPr/>
          <p:nvPr/>
        </p:nvSpPr>
        <p:spPr>
          <a:xfrm>
            <a:off x="3605304" y="3756547"/>
            <a:ext cx="1811459" cy="146446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2880" rtlCol="0" anchor="t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Data Submitter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861A66-2E37-2475-0D46-969AC968A59D}"/>
              </a:ext>
            </a:extLst>
          </p:cNvPr>
          <p:cNvSpPr txBox="1"/>
          <p:nvPr/>
        </p:nvSpPr>
        <p:spPr>
          <a:xfrm>
            <a:off x="1918466" y="1829284"/>
            <a:ext cx="58702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Provider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4A93BCE-C37E-BA58-0AB8-6C78CEE07245}"/>
              </a:ext>
            </a:extLst>
          </p:cNvPr>
          <p:cNvSpPr/>
          <p:nvPr/>
        </p:nvSpPr>
        <p:spPr>
          <a:xfrm>
            <a:off x="7216081" y="1987728"/>
            <a:ext cx="1282018" cy="267669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Data Receiver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(e.g.,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RESP-NET Site)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0674A4F-DD4D-2B53-4F91-94F9283E27FA}"/>
              </a:ext>
            </a:extLst>
          </p:cNvPr>
          <p:cNvCxnSpPr>
            <a:cxnSpLocks/>
            <a:stCxn id="6" idx="3"/>
            <a:endCxn id="5" idx="1"/>
          </p:cNvCxnSpPr>
          <p:nvPr/>
        </p:nvCxnSpPr>
        <p:spPr>
          <a:xfrm>
            <a:off x="2818480" y="1473345"/>
            <a:ext cx="753702" cy="4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CC27550-3E1F-1A2B-B06B-704417C6B2CD}"/>
              </a:ext>
            </a:extLst>
          </p:cNvPr>
          <p:cNvSpPr txBox="1"/>
          <p:nvPr/>
        </p:nvSpPr>
        <p:spPr>
          <a:xfrm>
            <a:off x="2911794" y="997762"/>
            <a:ext cx="657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Updates/Sign off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FD1495D-0081-F40F-55C2-E2B4B9A3782A}"/>
              </a:ext>
            </a:extLst>
          </p:cNvPr>
          <p:cNvCxnSpPr>
            <a:cxnSpLocks/>
          </p:cNvCxnSpPr>
          <p:nvPr/>
        </p:nvCxnSpPr>
        <p:spPr>
          <a:xfrm>
            <a:off x="4066853" y="2021915"/>
            <a:ext cx="0" cy="1727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CC7A75B-74E0-6005-043C-B87ACA695146}"/>
              </a:ext>
            </a:extLst>
          </p:cNvPr>
          <p:cNvCxnSpPr>
            <a:cxnSpLocks/>
          </p:cNvCxnSpPr>
          <p:nvPr/>
        </p:nvCxnSpPr>
        <p:spPr>
          <a:xfrm flipH="1" flipV="1">
            <a:off x="4411872" y="2012932"/>
            <a:ext cx="9284" cy="1751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2F63327-A24C-90FD-6863-FF8E67A8464F}"/>
              </a:ext>
            </a:extLst>
          </p:cNvPr>
          <p:cNvCxnSpPr>
            <a:cxnSpLocks/>
          </p:cNvCxnSpPr>
          <p:nvPr/>
        </p:nvCxnSpPr>
        <p:spPr>
          <a:xfrm>
            <a:off x="5415459" y="4458463"/>
            <a:ext cx="18006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ABADAD3-A5B0-C13D-DC8F-92B73B6D60C3}"/>
              </a:ext>
            </a:extLst>
          </p:cNvPr>
          <p:cNvSpPr txBox="1"/>
          <p:nvPr/>
        </p:nvSpPr>
        <p:spPr>
          <a:xfrm>
            <a:off x="6244482" y="4245908"/>
            <a:ext cx="7633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Report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59C4513-9AAD-C132-A98F-A0CC1E0B71CD}"/>
              </a:ext>
            </a:extLst>
          </p:cNvPr>
          <p:cNvSpPr txBox="1"/>
          <p:nvPr/>
        </p:nvSpPr>
        <p:spPr>
          <a:xfrm>
            <a:off x="2042689" y="5228377"/>
            <a:ext cx="21105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Data Source Organization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7AB5861-DB3F-E8AD-6DA7-EDB91FA063D9}"/>
              </a:ext>
            </a:extLst>
          </p:cNvPr>
          <p:cNvCxnSpPr>
            <a:cxnSpLocks/>
          </p:cNvCxnSpPr>
          <p:nvPr/>
        </p:nvCxnSpPr>
        <p:spPr>
          <a:xfrm flipV="1">
            <a:off x="3676476" y="2012932"/>
            <a:ext cx="0" cy="1699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B014656-3F10-9A4C-9C3D-AB2C3E41218A}"/>
              </a:ext>
            </a:extLst>
          </p:cNvPr>
          <p:cNvSpPr txBox="1"/>
          <p:nvPr/>
        </p:nvSpPr>
        <p:spPr>
          <a:xfrm rot="5400000">
            <a:off x="3762717" y="2882978"/>
            <a:ext cx="78098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Notification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43D75A0-8F8C-EEC7-7AF8-B88D8EE2EA89}"/>
              </a:ext>
            </a:extLst>
          </p:cNvPr>
          <p:cNvSpPr txBox="1"/>
          <p:nvPr/>
        </p:nvSpPr>
        <p:spPr>
          <a:xfrm rot="5400000">
            <a:off x="3160185" y="2635423"/>
            <a:ext cx="118814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Notification Creation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24D3964-E2FF-9301-2939-898594046131}"/>
              </a:ext>
            </a:extLst>
          </p:cNvPr>
          <p:cNvCxnSpPr>
            <a:cxnSpLocks/>
          </p:cNvCxnSpPr>
          <p:nvPr/>
        </p:nvCxnSpPr>
        <p:spPr>
          <a:xfrm flipV="1">
            <a:off x="4844411" y="2021915"/>
            <a:ext cx="0" cy="1727012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FB15255-FCA0-5F18-8712-E1302720069F}"/>
              </a:ext>
            </a:extLst>
          </p:cNvPr>
          <p:cNvSpPr txBox="1"/>
          <p:nvPr/>
        </p:nvSpPr>
        <p:spPr>
          <a:xfrm rot="5400000">
            <a:off x="4289051" y="2878363"/>
            <a:ext cx="127996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Data Queries Response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D255AA1-0EB2-B1FB-7D72-BC2BE5446A21}"/>
              </a:ext>
            </a:extLst>
          </p:cNvPr>
          <p:cNvSpPr/>
          <p:nvPr/>
        </p:nvSpPr>
        <p:spPr>
          <a:xfrm>
            <a:off x="5752975" y="4305226"/>
            <a:ext cx="485778" cy="26412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6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E2390E7-C6B5-407A-3EAB-ECBDF86683BE}"/>
              </a:ext>
            </a:extLst>
          </p:cNvPr>
          <p:cNvSpPr/>
          <p:nvPr/>
        </p:nvSpPr>
        <p:spPr>
          <a:xfrm>
            <a:off x="4601820" y="2119360"/>
            <a:ext cx="485778" cy="26412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4a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8F2E610-59B3-3088-B4F2-82F915C0CA6F}"/>
              </a:ext>
            </a:extLst>
          </p:cNvPr>
          <p:cNvSpPr/>
          <p:nvPr/>
        </p:nvSpPr>
        <p:spPr>
          <a:xfrm>
            <a:off x="4209147" y="3274168"/>
            <a:ext cx="485778" cy="26412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4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B62B0CC-8C11-BD2D-FBD3-CC3704F34D7E}"/>
              </a:ext>
            </a:extLst>
          </p:cNvPr>
          <p:cNvSpPr/>
          <p:nvPr/>
        </p:nvSpPr>
        <p:spPr>
          <a:xfrm>
            <a:off x="3820097" y="2089271"/>
            <a:ext cx="485778" cy="26412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3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36F0833-C791-1110-0AD6-2CC0F3CF064F}"/>
              </a:ext>
            </a:extLst>
          </p:cNvPr>
          <p:cNvSpPr/>
          <p:nvPr/>
        </p:nvSpPr>
        <p:spPr>
          <a:xfrm>
            <a:off x="3460989" y="3283837"/>
            <a:ext cx="485778" cy="26412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9ADC089C-DD3B-4C02-0C9B-7964072FBBFA}"/>
              </a:ext>
            </a:extLst>
          </p:cNvPr>
          <p:cNvSpPr/>
          <p:nvPr/>
        </p:nvSpPr>
        <p:spPr>
          <a:xfrm>
            <a:off x="2920700" y="1337161"/>
            <a:ext cx="485778" cy="26412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13791B3-9C0D-A9EB-0A3A-C4F8B73E75B9}"/>
              </a:ext>
            </a:extLst>
          </p:cNvPr>
          <p:cNvSpPr txBox="1"/>
          <p:nvPr/>
        </p:nvSpPr>
        <p:spPr>
          <a:xfrm rot="5400000">
            <a:off x="4098770" y="2820074"/>
            <a:ext cx="83548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Data Queries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B343517-5DC1-5E27-D6A0-44F96F21BCE3}"/>
              </a:ext>
            </a:extLst>
          </p:cNvPr>
          <p:cNvSpPr/>
          <p:nvPr/>
        </p:nvSpPr>
        <p:spPr>
          <a:xfrm>
            <a:off x="6964024" y="1761377"/>
            <a:ext cx="1810916" cy="3242754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20B6375-D98D-6E19-309B-CD790AE8671B}"/>
              </a:ext>
            </a:extLst>
          </p:cNvPr>
          <p:cNvSpPr txBox="1"/>
          <p:nvPr/>
        </p:nvSpPr>
        <p:spPr>
          <a:xfrm>
            <a:off x="7132299" y="4762884"/>
            <a:ext cx="15967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Data Receiver Organization</a:t>
            </a:r>
          </a:p>
        </p:txBody>
      </p:sp>
      <p:sp>
        <p:nvSpPr>
          <p:cNvPr id="31" name="Curved Left Arrow 3">
            <a:extLst>
              <a:ext uri="{FF2B5EF4-FFF2-40B4-BE49-F238E27FC236}">
                <a16:creationId xmlns:a16="http://schemas.microsoft.com/office/drawing/2014/main" id="{81FF7CFF-03F7-31B8-A2C2-21F533B53C10}"/>
              </a:ext>
            </a:extLst>
          </p:cNvPr>
          <p:cNvSpPr/>
          <p:nvPr/>
        </p:nvSpPr>
        <p:spPr>
          <a:xfrm>
            <a:off x="4206006" y="4316274"/>
            <a:ext cx="412521" cy="458124"/>
          </a:xfrm>
          <a:prstGeom prst="curvedLef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tantia"/>
              <a:ea typeface="+mn-ea"/>
              <a:cs typeface="+mn-cs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9BD0C91-D05B-D4F1-805E-9176FEE9EB1C}"/>
              </a:ext>
            </a:extLst>
          </p:cNvPr>
          <p:cNvSpPr/>
          <p:nvPr/>
        </p:nvSpPr>
        <p:spPr>
          <a:xfrm>
            <a:off x="4583867" y="4554191"/>
            <a:ext cx="485778" cy="26412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5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5FF164C-E7FA-550D-64A3-AFA83BF997E2}"/>
              </a:ext>
            </a:extLst>
          </p:cNvPr>
          <p:cNvSpPr txBox="1"/>
          <p:nvPr/>
        </p:nvSpPr>
        <p:spPr>
          <a:xfrm>
            <a:off x="3789710" y="4381859"/>
            <a:ext cx="763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Evaluate/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Create</a:t>
            </a:r>
          </a:p>
        </p:txBody>
      </p:sp>
    </p:spTree>
    <p:extLst>
      <p:ext uri="{BB962C8B-B14F-4D97-AF65-F5344CB8AC3E}">
        <p14:creationId xmlns:p14="http://schemas.microsoft.com/office/powerpoint/2010/main" val="835100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30B344-5C02-B0C0-C9D5-8D3CC15C36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8BF6B7C8-6D9E-7643-4CAB-30CAC4A1DDF5}"/>
              </a:ext>
            </a:extLst>
          </p:cNvPr>
          <p:cNvGrpSpPr/>
          <p:nvPr/>
        </p:nvGrpSpPr>
        <p:grpSpPr>
          <a:xfrm>
            <a:off x="1494624" y="871803"/>
            <a:ext cx="7280316" cy="4854246"/>
            <a:chOff x="1494624" y="871803"/>
            <a:chExt cx="7280316" cy="485424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63553DB-9C6E-CAB2-C65D-AF30686D38BA}"/>
                </a:ext>
              </a:extLst>
            </p:cNvPr>
            <p:cNvSpPr/>
            <p:nvPr/>
          </p:nvSpPr>
          <p:spPr>
            <a:xfrm>
              <a:off x="1494624" y="871803"/>
              <a:ext cx="4067606" cy="485424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A1104F2-CD59-6A7C-22FB-CAD6BAE81ED9}"/>
                </a:ext>
              </a:extLst>
            </p:cNvPr>
            <p:cNvSpPr/>
            <p:nvPr/>
          </p:nvSpPr>
          <p:spPr>
            <a:xfrm>
              <a:off x="3572181" y="943268"/>
              <a:ext cx="1828800" cy="109728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Data Source 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(e.g., EHR, HIE)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 </a:t>
              </a:r>
            </a:p>
          </p:txBody>
        </p:sp>
        <p:pic>
          <p:nvPicPr>
            <p:cNvPr id="6" name="Picture 11">
              <a:extLst>
                <a:ext uri="{FF2B5EF4-FFF2-40B4-BE49-F238E27FC236}">
                  <a16:creationId xmlns:a16="http://schemas.microsoft.com/office/drawing/2014/main" id="{FAF7D169-BCDA-C630-E7AE-788477D461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01267" y="1131951"/>
              <a:ext cx="1017213" cy="682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A456BDE-68E9-0B24-2EA4-3BC21C0EF139}"/>
                </a:ext>
              </a:extLst>
            </p:cNvPr>
            <p:cNvSpPr/>
            <p:nvPr/>
          </p:nvSpPr>
          <p:spPr>
            <a:xfrm>
              <a:off x="3605303" y="3756546"/>
              <a:ext cx="1828800" cy="109728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ctr" anchorCtr="0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Data Submitter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7230CD3-16F8-2CBA-71AD-C6EEB0622794}"/>
                </a:ext>
              </a:extLst>
            </p:cNvPr>
            <p:cNvSpPr txBox="1"/>
            <p:nvPr/>
          </p:nvSpPr>
          <p:spPr>
            <a:xfrm>
              <a:off x="1918466" y="1829284"/>
              <a:ext cx="58702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Provider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860D8D4-954D-1CF5-CD49-BDC77F8F4AB8}"/>
                </a:ext>
              </a:extLst>
            </p:cNvPr>
            <p:cNvSpPr/>
            <p:nvPr/>
          </p:nvSpPr>
          <p:spPr>
            <a:xfrm>
              <a:off x="7216081" y="1987728"/>
              <a:ext cx="1282018" cy="267669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Data Receiver 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(e.g., </a:t>
              </a:r>
              <a:r>
                <a:rPr lang="en-US" sz="1400" dirty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Central Cancer Registry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)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endParaRP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57E122BD-FDD9-6FFA-449C-E2EBFC2D9748}"/>
                </a:ext>
              </a:extLst>
            </p:cNvPr>
            <p:cNvCxnSpPr>
              <a:cxnSpLocks/>
              <a:stCxn id="6" idx="3"/>
              <a:endCxn id="5" idx="1"/>
            </p:cNvCxnSpPr>
            <p:nvPr/>
          </p:nvCxnSpPr>
          <p:spPr>
            <a:xfrm>
              <a:off x="2818480" y="1473345"/>
              <a:ext cx="753701" cy="185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B7A977F-1814-8C93-AB69-F949BD0EB651}"/>
                </a:ext>
              </a:extLst>
            </p:cNvPr>
            <p:cNvSpPr txBox="1"/>
            <p:nvPr/>
          </p:nvSpPr>
          <p:spPr>
            <a:xfrm>
              <a:off x="2911794" y="997762"/>
              <a:ext cx="6578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Updates/Sign off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B8DB711B-C033-C4A6-D40B-C23F42F2E212}"/>
                </a:ext>
              </a:extLst>
            </p:cNvPr>
            <p:cNvCxnSpPr>
              <a:cxnSpLocks/>
            </p:cNvCxnSpPr>
            <p:nvPr/>
          </p:nvCxnSpPr>
          <p:spPr>
            <a:xfrm>
              <a:off x="4066853" y="2021915"/>
              <a:ext cx="0" cy="17270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7AECF793-0742-BEC9-33D4-301C36BC533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11872" y="2012932"/>
              <a:ext cx="9284" cy="175145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05206891-968C-90B9-EDBC-C12D09BB4065}"/>
                </a:ext>
              </a:extLst>
            </p:cNvPr>
            <p:cNvCxnSpPr>
              <a:cxnSpLocks/>
            </p:cNvCxnSpPr>
            <p:nvPr/>
          </p:nvCxnSpPr>
          <p:spPr>
            <a:xfrm>
              <a:off x="5415459" y="4458463"/>
              <a:ext cx="180062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F166236-6901-9C03-39FF-C0C60220A141}"/>
                </a:ext>
              </a:extLst>
            </p:cNvPr>
            <p:cNvSpPr txBox="1"/>
            <p:nvPr/>
          </p:nvSpPr>
          <p:spPr>
            <a:xfrm>
              <a:off x="6244482" y="4245908"/>
              <a:ext cx="76337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Report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B576910-05E4-66B6-4D9B-34F7CF653156}"/>
                </a:ext>
              </a:extLst>
            </p:cNvPr>
            <p:cNvSpPr txBox="1"/>
            <p:nvPr/>
          </p:nvSpPr>
          <p:spPr>
            <a:xfrm>
              <a:off x="1836247" y="5484168"/>
              <a:ext cx="211052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Data Source Organization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BC76E028-F479-0DFA-6CC3-5AA74A8304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76476" y="2012932"/>
              <a:ext cx="0" cy="16996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1B4220E-D3C8-8723-CF83-442E60819D22}"/>
                </a:ext>
              </a:extLst>
            </p:cNvPr>
            <p:cNvSpPr txBox="1"/>
            <p:nvPr/>
          </p:nvSpPr>
          <p:spPr>
            <a:xfrm rot="5400000">
              <a:off x="3762717" y="2882978"/>
              <a:ext cx="780983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1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Notification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F2B99CE-7C0C-88CD-2615-BD09044B8000}"/>
                </a:ext>
              </a:extLst>
            </p:cNvPr>
            <p:cNvSpPr txBox="1"/>
            <p:nvPr/>
          </p:nvSpPr>
          <p:spPr>
            <a:xfrm rot="5400000">
              <a:off x="3160185" y="2635423"/>
              <a:ext cx="118814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1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Notification Creation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D606A31B-7589-5156-96B7-0973756BA2E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44411" y="2021915"/>
              <a:ext cx="0" cy="1727012"/>
            </a:xfrm>
            <a:prstGeom prst="straightConnector1">
              <a:avLst/>
            </a:prstGeom>
            <a:ln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12DD364-F327-2FED-C7D8-38FF24AAE828}"/>
                </a:ext>
              </a:extLst>
            </p:cNvPr>
            <p:cNvSpPr txBox="1"/>
            <p:nvPr/>
          </p:nvSpPr>
          <p:spPr>
            <a:xfrm rot="5400000">
              <a:off x="4289051" y="2878363"/>
              <a:ext cx="127996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1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Data Queries Response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5C2697D9-C750-481E-8A3F-446F63F833BE}"/>
                </a:ext>
              </a:extLst>
            </p:cNvPr>
            <p:cNvSpPr/>
            <p:nvPr/>
          </p:nvSpPr>
          <p:spPr>
            <a:xfrm>
              <a:off x="5752975" y="4305226"/>
              <a:ext cx="485778" cy="264127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6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E4460F71-1AEE-27B0-2152-02B5E7ED71A7}"/>
                </a:ext>
              </a:extLst>
            </p:cNvPr>
            <p:cNvSpPr/>
            <p:nvPr/>
          </p:nvSpPr>
          <p:spPr>
            <a:xfrm>
              <a:off x="4601820" y="2119360"/>
              <a:ext cx="485778" cy="264127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4a</a:t>
              </a: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9586BCB-7D85-0739-E097-5042D55B3808}"/>
                </a:ext>
              </a:extLst>
            </p:cNvPr>
            <p:cNvSpPr/>
            <p:nvPr/>
          </p:nvSpPr>
          <p:spPr>
            <a:xfrm>
              <a:off x="4209147" y="3274168"/>
              <a:ext cx="485778" cy="264127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EBCB66BC-78AA-C23D-B5D5-18B56828AAE5}"/>
                </a:ext>
              </a:extLst>
            </p:cNvPr>
            <p:cNvSpPr/>
            <p:nvPr/>
          </p:nvSpPr>
          <p:spPr>
            <a:xfrm>
              <a:off x="3820097" y="2089271"/>
              <a:ext cx="485778" cy="264127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6DD42B71-A516-2562-2F7E-666E136CD8BB}"/>
                </a:ext>
              </a:extLst>
            </p:cNvPr>
            <p:cNvSpPr/>
            <p:nvPr/>
          </p:nvSpPr>
          <p:spPr>
            <a:xfrm>
              <a:off x="3460989" y="3283837"/>
              <a:ext cx="485778" cy="264127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CBCD45DD-7AB5-51B4-5317-E762564A8845}"/>
                </a:ext>
              </a:extLst>
            </p:cNvPr>
            <p:cNvSpPr/>
            <p:nvPr/>
          </p:nvSpPr>
          <p:spPr>
            <a:xfrm>
              <a:off x="2920700" y="1337161"/>
              <a:ext cx="485778" cy="264127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5FDFD5D-D375-9626-87FA-81B8D0619614}"/>
                </a:ext>
              </a:extLst>
            </p:cNvPr>
            <p:cNvSpPr txBox="1"/>
            <p:nvPr/>
          </p:nvSpPr>
          <p:spPr>
            <a:xfrm rot="5400000">
              <a:off x="4098770" y="2820074"/>
              <a:ext cx="83548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1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Data Queries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90BFAD77-E439-9DD2-9723-4BBDFEB9ED9B}"/>
                </a:ext>
              </a:extLst>
            </p:cNvPr>
            <p:cNvSpPr/>
            <p:nvPr/>
          </p:nvSpPr>
          <p:spPr>
            <a:xfrm>
              <a:off x="6964024" y="1761377"/>
              <a:ext cx="1810916" cy="3242754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0DC81E4A-5DCD-CCDF-2B0E-350978D47679}"/>
                </a:ext>
              </a:extLst>
            </p:cNvPr>
            <p:cNvSpPr txBox="1"/>
            <p:nvPr/>
          </p:nvSpPr>
          <p:spPr>
            <a:xfrm>
              <a:off x="7132299" y="4762884"/>
              <a:ext cx="159678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Data Receiver Organization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2084574-2899-DDC9-CAE4-1AA9618A4C5B}"/>
                </a:ext>
              </a:extLst>
            </p:cNvPr>
            <p:cNvSpPr txBox="1"/>
            <p:nvPr/>
          </p:nvSpPr>
          <p:spPr>
            <a:xfrm>
              <a:off x="3305175" y="4908497"/>
              <a:ext cx="1000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Evaluate Data /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Create Report</a:t>
              </a:r>
            </a:p>
          </p:txBody>
        </p:sp>
        <p:cxnSp>
          <p:nvCxnSpPr>
            <p:cNvPr id="3" name="Connector: Elbow 2">
              <a:extLst>
                <a:ext uri="{FF2B5EF4-FFF2-40B4-BE49-F238E27FC236}">
                  <a16:creationId xmlns:a16="http://schemas.microsoft.com/office/drawing/2014/main" id="{2ACBCCC2-3471-4FBB-47FF-D759A49F9B89}"/>
                </a:ext>
              </a:extLst>
            </p:cNvPr>
            <p:cNvCxnSpPr>
              <a:cxnSpLocks/>
            </p:cNvCxnSpPr>
            <p:nvPr/>
          </p:nvCxnSpPr>
          <p:spPr>
            <a:xfrm>
              <a:off x="4261092" y="4859058"/>
              <a:ext cx="564267" cy="12700"/>
            </a:xfrm>
            <a:prstGeom prst="bentConnector4">
              <a:avLst>
                <a:gd name="adj1" fmla="val -14635"/>
                <a:gd name="adj2" fmla="val 450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AAB2D476-0F8E-9865-E12A-F6D2D6C8EF79}"/>
                </a:ext>
              </a:extLst>
            </p:cNvPr>
            <p:cNvSpPr/>
            <p:nvPr/>
          </p:nvSpPr>
          <p:spPr>
            <a:xfrm>
              <a:off x="4582470" y="4998528"/>
              <a:ext cx="485778" cy="264127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60909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8F129DA2-A0D2-5C58-3938-BDF7E7BD11E3}"/>
              </a:ext>
            </a:extLst>
          </p:cNvPr>
          <p:cNvGrpSpPr/>
          <p:nvPr/>
        </p:nvGrpSpPr>
        <p:grpSpPr>
          <a:xfrm>
            <a:off x="1567071" y="910440"/>
            <a:ext cx="7280317" cy="4587406"/>
            <a:chOff x="1567071" y="910440"/>
            <a:chExt cx="7280317" cy="4587406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B213321C-B915-7050-17D5-DDD9757B9328}"/>
                </a:ext>
              </a:extLst>
            </p:cNvPr>
            <p:cNvSpPr/>
            <p:nvPr/>
          </p:nvSpPr>
          <p:spPr>
            <a:xfrm>
              <a:off x="1567071" y="910440"/>
              <a:ext cx="4479307" cy="458740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A57CC71-B787-3001-9299-AEE495EAD8DB}"/>
                </a:ext>
              </a:extLst>
            </p:cNvPr>
            <p:cNvSpPr/>
            <p:nvPr/>
          </p:nvSpPr>
          <p:spPr>
            <a:xfrm>
              <a:off x="3476932" y="981904"/>
              <a:ext cx="2355078" cy="4050443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097280" rtlCol="0" anchor="t" anchorCtr="0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Data Source 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(e.g., EHR, HIE)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 </a:t>
              </a:r>
            </a:p>
          </p:txBody>
        </p:sp>
        <p:pic>
          <p:nvPicPr>
            <p:cNvPr id="5" name="Picture 11">
              <a:extLst>
                <a:ext uri="{FF2B5EF4-FFF2-40B4-BE49-F238E27FC236}">
                  <a16:creationId xmlns:a16="http://schemas.microsoft.com/office/drawing/2014/main" id="{1ECC4400-A842-BB98-02D7-0C46632743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02265" y="1170588"/>
              <a:ext cx="1017213" cy="682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6C29396-F580-31B3-A650-80CBD1ADF5E6}"/>
                </a:ext>
              </a:extLst>
            </p:cNvPr>
            <p:cNvSpPr txBox="1"/>
            <p:nvPr/>
          </p:nvSpPr>
          <p:spPr>
            <a:xfrm>
              <a:off x="1726177" y="1882187"/>
              <a:ext cx="58702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Provider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D50D788-5EAD-2ABF-9BEA-CA09CBA2774B}"/>
                </a:ext>
              </a:extLst>
            </p:cNvPr>
            <p:cNvSpPr/>
            <p:nvPr/>
          </p:nvSpPr>
          <p:spPr>
            <a:xfrm>
              <a:off x="7288529" y="2026365"/>
              <a:ext cx="1282018" cy="267669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Data Receiver 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(e.g., 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Central Cancer Registry)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0F0F627-0B16-D7E7-F17D-AA1B14DA61F9}"/>
                </a:ext>
              </a:extLst>
            </p:cNvPr>
            <p:cNvSpPr txBox="1"/>
            <p:nvPr/>
          </p:nvSpPr>
          <p:spPr>
            <a:xfrm>
              <a:off x="2848026" y="1005893"/>
              <a:ext cx="6578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Updates / Signs Off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C8777291-AA0E-D62E-2066-F614B7CFFA54}"/>
                </a:ext>
              </a:extLst>
            </p:cNvPr>
            <p:cNvCxnSpPr>
              <a:cxnSpLocks/>
            </p:cNvCxnSpPr>
            <p:nvPr/>
          </p:nvCxnSpPr>
          <p:spPr>
            <a:xfrm>
              <a:off x="5832010" y="3711964"/>
              <a:ext cx="145651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6D5D73D-B021-F2A4-59F8-02554129EC74}"/>
                </a:ext>
              </a:extLst>
            </p:cNvPr>
            <p:cNvSpPr txBox="1"/>
            <p:nvPr/>
          </p:nvSpPr>
          <p:spPr>
            <a:xfrm>
              <a:off x="6546740" y="3491720"/>
              <a:ext cx="76337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Report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A8CDC52-B8BD-528B-93A0-8875A837DFCF}"/>
                </a:ext>
              </a:extLst>
            </p:cNvPr>
            <p:cNvSpPr txBox="1"/>
            <p:nvPr/>
          </p:nvSpPr>
          <p:spPr>
            <a:xfrm>
              <a:off x="2115137" y="5267014"/>
              <a:ext cx="211052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Data Source Organization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267A9AA-65BF-A00D-B250-E9A1F684D976}"/>
                </a:ext>
              </a:extLst>
            </p:cNvPr>
            <p:cNvSpPr/>
            <p:nvPr/>
          </p:nvSpPr>
          <p:spPr>
            <a:xfrm>
              <a:off x="6081680" y="3570375"/>
              <a:ext cx="485778" cy="264127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FC4300B-A5D8-5E42-DBFA-AC4A34E24E79}"/>
                </a:ext>
              </a:extLst>
            </p:cNvPr>
            <p:cNvSpPr/>
            <p:nvPr/>
          </p:nvSpPr>
          <p:spPr>
            <a:xfrm>
              <a:off x="7036472" y="1800014"/>
              <a:ext cx="1810916" cy="3242754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D12F5D1-2642-F1A8-2903-2518B2BDF224}"/>
                </a:ext>
              </a:extLst>
            </p:cNvPr>
            <p:cNvSpPr txBox="1"/>
            <p:nvPr/>
          </p:nvSpPr>
          <p:spPr>
            <a:xfrm>
              <a:off x="7204747" y="4801521"/>
              <a:ext cx="159678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Data Receiver Organization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E67E349B-3DA0-DE1B-9C71-0716CF2D19D4}"/>
                </a:ext>
              </a:extLst>
            </p:cNvPr>
            <p:cNvCxnSpPr>
              <a:cxnSpLocks/>
            </p:cNvCxnSpPr>
            <p:nvPr/>
          </p:nvCxnSpPr>
          <p:spPr>
            <a:xfrm>
              <a:off x="2723230" y="1473345"/>
              <a:ext cx="753702" cy="47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017B59A-045F-9AE1-8347-561295A77BCE}"/>
                </a:ext>
              </a:extLst>
            </p:cNvPr>
            <p:cNvSpPr txBox="1"/>
            <p:nvPr/>
          </p:nvSpPr>
          <p:spPr>
            <a:xfrm>
              <a:off x="3452465" y="4222004"/>
              <a:ext cx="9689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Evaluate Data /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Create Report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B534F8F3-9410-ED14-2777-847E613FA0FE}"/>
                </a:ext>
              </a:extLst>
            </p:cNvPr>
            <p:cNvSpPr/>
            <p:nvPr/>
          </p:nvSpPr>
          <p:spPr>
            <a:xfrm>
              <a:off x="2857192" y="1355193"/>
              <a:ext cx="485778" cy="264127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B90B5513-F5F7-8ACA-1A3C-0B869472C40E}"/>
                </a:ext>
              </a:extLst>
            </p:cNvPr>
            <p:cNvSpPr/>
            <p:nvPr/>
          </p:nvSpPr>
          <p:spPr>
            <a:xfrm>
              <a:off x="3768703" y="3058496"/>
              <a:ext cx="1828800" cy="109728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ctr" anchorCtr="0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Data Submitter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endParaRPr>
            </a:p>
          </p:txBody>
        </p:sp>
        <p:cxnSp>
          <p:nvCxnSpPr>
            <p:cNvPr id="24" name="Connector: Elbow 23">
              <a:extLst>
                <a:ext uri="{FF2B5EF4-FFF2-40B4-BE49-F238E27FC236}">
                  <a16:creationId xmlns:a16="http://schemas.microsoft.com/office/drawing/2014/main" id="{070AE038-0757-0776-1FD4-4F22652CC771}"/>
                </a:ext>
              </a:extLst>
            </p:cNvPr>
            <p:cNvCxnSpPr>
              <a:cxnSpLocks/>
            </p:cNvCxnSpPr>
            <p:nvPr/>
          </p:nvCxnSpPr>
          <p:spPr>
            <a:xfrm>
              <a:off x="4400969" y="4143076"/>
              <a:ext cx="564267" cy="12700"/>
            </a:xfrm>
            <a:prstGeom prst="bentConnector4">
              <a:avLst>
                <a:gd name="adj1" fmla="val -14635"/>
                <a:gd name="adj2" fmla="val 450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B2231D43-C271-E148-B3ED-662285DE16C3}"/>
                </a:ext>
              </a:extLst>
            </p:cNvPr>
            <p:cNvSpPr/>
            <p:nvPr/>
          </p:nvSpPr>
          <p:spPr>
            <a:xfrm>
              <a:off x="4715274" y="4329934"/>
              <a:ext cx="485778" cy="264127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73027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BFDDDDD-33A7-2BEC-FD95-76046287FE67}"/>
              </a:ext>
            </a:extLst>
          </p:cNvPr>
          <p:cNvSpPr/>
          <p:nvPr/>
        </p:nvSpPr>
        <p:spPr>
          <a:xfrm rot="16200000">
            <a:off x="289558" y="429770"/>
            <a:ext cx="1115571" cy="512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Source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3EF1615-3421-A0BF-B67F-0312C101F950}"/>
              </a:ext>
            </a:extLst>
          </p:cNvPr>
          <p:cNvSpPr/>
          <p:nvPr/>
        </p:nvSpPr>
        <p:spPr>
          <a:xfrm rot="16200000">
            <a:off x="-719725" y="2537743"/>
            <a:ext cx="3134128" cy="512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prstClr val="white"/>
                </a:solidFill>
                <a:latin typeface="Calibri" panose="020F0502020204030204"/>
              </a:rPr>
              <a:t>Data Submitter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6266E77-C8C7-0601-1BCB-2DCD72509E64}"/>
              </a:ext>
            </a:extLst>
          </p:cNvPr>
          <p:cNvSpPr/>
          <p:nvPr/>
        </p:nvSpPr>
        <p:spPr>
          <a:xfrm rot="16200000">
            <a:off x="54611" y="4902002"/>
            <a:ext cx="1585455" cy="512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Receiver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67B212D-68CD-4960-9599-0A1904E64B0A}"/>
              </a:ext>
            </a:extLst>
          </p:cNvPr>
          <p:cNvSpPr/>
          <p:nvPr/>
        </p:nvSpPr>
        <p:spPr>
          <a:xfrm rot="16200000">
            <a:off x="457731" y="6084341"/>
            <a:ext cx="779221" cy="512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Legend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48E3C14-5175-DFE3-F77B-F7C280EC03BC}"/>
              </a:ext>
            </a:extLst>
          </p:cNvPr>
          <p:cNvSpPr/>
          <p:nvPr/>
        </p:nvSpPr>
        <p:spPr>
          <a:xfrm>
            <a:off x="1103370" y="128014"/>
            <a:ext cx="10674101" cy="110947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B53237A-96BF-0008-1A5B-5E09025B63B7}"/>
              </a:ext>
            </a:extLst>
          </p:cNvPr>
          <p:cNvSpPr/>
          <p:nvPr/>
        </p:nvSpPr>
        <p:spPr>
          <a:xfrm>
            <a:off x="1103370" y="1226711"/>
            <a:ext cx="10674101" cy="313859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D8815F7-8A9C-7C9F-32AC-F693AE471088}"/>
              </a:ext>
            </a:extLst>
          </p:cNvPr>
          <p:cNvSpPr/>
          <p:nvPr/>
        </p:nvSpPr>
        <p:spPr>
          <a:xfrm>
            <a:off x="1109472" y="4360839"/>
            <a:ext cx="10667999" cy="158545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2C5BE9B-F231-4674-AF44-8E2C5E711840}"/>
              </a:ext>
            </a:extLst>
          </p:cNvPr>
          <p:cNvSpPr/>
          <p:nvPr/>
        </p:nvSpPr>
        <p:spPr>
          <a:xfrm>
            <a:off x="1260819" y="414528"/>
            <a:ext cx="377952" cy="37795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17DF5679-B469-67DB-68C0-0EA619F26557}"/>
              </a:ext>
            </a:extLst>
          </p:cNvPr>
          <p:cNvSpPr/>
          <p:nvPr/>
        </p:nvSpPr>
        <p:spPr>
          <a:xfrm>
            <a:off x="2150829" y="262128"/>
            <a:ext cx="1792229" cy="6827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Notify of Encounter End Event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CFEBAB1B-0744-3D0D-F424-F0E0C9CEE767}"/>
              </a:ext>
            </a:extLst>
          </p:cNvPr>
          <p:cNvSpPr/>
          <p:nvPr/>
        </p:nvSpPr>
        <p:spPr>
          <a:xfrm>
            <a:off x="4796943" y="262128"/>
            <a:ext cx="1792229" cy="6827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Receive Request for Cancer Data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13FACC5B-8BBA-88F5-3270-E441A93B9AD5}"/>
              </a:ext>
            </a:extLst>
          </p:cNvPr>
          <p:cNvSpPr/>
          <p:nvPr/>
        </p:nvSpPr>
        <p:spPr>
          <a:xfrm>
            <a:off x="2147411" y="2042161"/>
            <a:ext cx="1804427" cy="6827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Process Notification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4CD4A508-7C2F-E80C-C8F7-4936178B7D00}"/>
              </a:ext>
            </a:extLst>
          </p:cNvPr>
          <p:cNvSpPr/>
          <p:nvPr/>
        </p:nvSpPr>
        <p:spPr>
          <a:xfrm>
            <a:off x="4796943" y="1517904"/>
            <a:ext cx="1792229" cy="6827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Retrieve Cancer Data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08AF708B-8DB8-EBB5-B392-5D5AC90EEE2C}"/>
              </a:ext>
            </a:extLst>
          </p:cNvPr>
          <p:cNvSpPr/>
          <p:nvPr/>
        </p:nvSpPr>
        <p:spPr>
          <a:xfrm>
            <a:off x="7500571" y="3080587"/>
            <a:ext cx="1792229" cy="6827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Create Cancer Report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F081CC77-0B36-9B07-3F19-59DEA5F9520B}"/>
              </a:ext>
            </a:extLst>
          </p:cNvPr>
          <p:cNvSpPr/>
          <p:nvPr/>
        </p:nvSpPr>
        <p:spPr>
          <a:xfrm>
            <a:off x="9773973" y="3080587"/>
            <a:ext cx="1792229" cy="6827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Submit Cancer Report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D3C54FB4-488F-7127-F7F2-BC52D2E91BDB}"/>
              </a:ext>
            </a:extLst>
          </p:cNvPr>
          <p:cNvSpPr/>
          <p:nvPr/>
        </p:nvSpPr>
        <p:spPr>
          <a:xfrm>
            <a:off x="9765194" y="4972922"/>
            <a:ext cx="1792229" cy="6827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Receive Cancer Report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B511FFAD-65CA-98A2-BF91-18C3F6D8E67A}"/>
              </a:ext>
            </a:extLst>
          </p:cNvPr>
          <p:cNvSpPr/>
          <p:nvPr/>
        </p:nvSpPr>
        <p:spPr>
          <a:xfrm>
            <a:off x="7284123" y="4972922"/>
            <a:ext cx="1792229" cy="6827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Validate Cancer Report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E1FE242A-4983-E559-5974-24D2B5E9BB33}"/>
              </a:ext>
            </a:extLst>
          </p:cNvPr>
          <p:cNvSpPr/>
          <p:nvPr/>
        </p:nvSpPr>
        <p:spPr>
          <a:xfrm>
            <a:off x="4815245" y="4972922"/>
            <a:ext cx="1792229" cy="6827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Store Cancer Report</a:t>
            </a:r>
          </a:p>
        </p:txBody>
      </p:sp>
      <p:sp>
        <p:nvSpPr>
          <p:cNvPr id="25" name="Donut 24">
            <a:extLst>
              <a:ext uri="{FF2B5EF4-FFF2-40B4-BE49-F238E27FC236}">
                <a16:creationId xmlns:a16="http://schemas.microsoft.com/office/drawing/2014/main" id="{E279B555-0872-30A0-CE0B-BF7FF46A65B2}"/>
              </a:ext>
            </a:extLst>
          </p:cNvPr>
          <p:cNvSpPr/>
          <p:nvPr/>
        </p:nvSpPr>
        <p:spPr>
          <a:xfrm>
            <a:off x="2861009" y="4997306"/>
            <a:ext cx="708668" cy="633984"/>
          </a:xfrm>
          <a:prstGeom prst="donu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F7D6106-7419-EF03-B8E1-41542D46DC94}"/>
              </a:ext>
            </a:extLst>
          </p:cNvPr>
          <p:cNvSpPr/>
          <p:nvPr/>
        </p:nvSpPr>
        <p:spPr>
          <a:xfrm>
            <a:off x="1103370" y="5950764"/>
            <a:ext cx="10667999" cy="77921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5B921289-72A2-AC58-ADDA-F400C1000BE1}"/>
              </a:ext>
            </a:extLst>
          </p:cNvPr>
          <p:cNvSpPr/>
          <p:nvPr/>
        </p:nvSpPr>
        <p:spPr>
          <a:xfrm>
            <a:off x="1463040" y="6066380"/>
            <a:ext cx="377952" cy="37795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B8E2096-FE62-CA3C-E1D2-F526AD823D23}"/>
              </a:ext>
            </a:extLst>
          </p:cNvPr>
          <p:cNvSpPr txBox="1"/>
          <p:nvPr/>
        </p:nvSpPr>
        <p:spPr>
          <a:xfrm>
            <a:off x="1164542" y="6448800"/>
            <a:ext cx="9749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Start Workflow</a:t>
            </a:r>
          </a:p>
        </p:txBody>
      </p:sp>
      <p:sp>
        <p:nvSpPr>
          <p:cNvPr id="29" name="Donut 28">
            <a:extLst>
              <a:ext uri="{FF2B5EF4-FFF2-40B4-BE49-F238E27FC236}">
                <a16:creationId xmlns:a16="http://schemas.microsoft.com/office/drawing/2014/main" id="{3786F60B-041C-D56F-2985-10338F0A1134}"/>
              </a:ext>
            </a:extLst>
          </p:cNvPr>
          <p:cNvSpPr/>
          <p:nvPr/>
        </p:nvSpPr>
        <p:spPr>
          <a:xfrm>
            <a:off x="2473007" y="6066380"/>
            <a:ext cx="512066" cy="377952"/>
          </a:xfrm>
          <a:prstGeom prst="donu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BF4C9CD-C5C3-74C6-12F3-72A1F8574C24}"/>
              </a:ext>
            </a:extLst>
          </p:cNvPr>
          <p:cNvSpPr txBox="1"/>
          <p:nvPr/>
        </p:nvSpPr>
        <p:spPr>
          <a:xfrm>
            <a:off x="2270993" y="6448800"/>
            <a:ext cx="9204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End Workflow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0739E31-99ED-9CE1-BC21-DD3F7D6602A9}"/>
              </a:ext>
            </a:extLst>
          </p:cNvPr>
          <p:cNvCxnSpPr>
            <a:stCxn id="12" idx="6"/>
            <a:endCxn id="14" idx="1"/>
          </p:cNvCxnSpPr>
          <p:nvPr/>
        </p:nvCxnSpPr>
        <p:spPr>
          <a:xfrm>
            <a:off x="1638771" y="603504"/>
            <a:ext cx="51205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82B60A0-94F2-2B7A-C5DC-1D11B159F7E8}"/>
              </a:ext>
            </a:extLst>
          </p:cNvPr>
          <p:cNvCxnSpPr>
            <a:cxnSpLocks/>
          </p:cNvCxnSpPr>
          <p:nvPr/>
        </p:nvCxnSpPr>
        <p:spPr>
          <a:xfrm>
            <a:off x="3633221" y="6255356"/>
            <a:ext cx="51205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3F8CC8CF-13AB-8B21-26BF-C673B0CA5AD1}"/>
              </a:ext>
            </a:extLst>
          </p:cNvPr>
          <p:cNvSpPr txBox="1"/>
          <p:nvPr/>
        </p:nvSpPr>
        <p:spPr>
          <a:xfrm>
            <a:off x="3514274" y="6448801"/>
            <a:ext cx="7261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Workflow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CE45372-AD44-213C-9CA2-52EB02166093}"/>
              </a:ext>
            </a:extLst>
          </p:cNvPr>
          <p:cNvCxnSpPr>
            <a:cxnSpLocks/>
            <a:stCxn id="14" idx="2"/>
            <a:endCxn id="16" idx="0"/>
          </p:cNvCxnSpPr>
          <p:nvPr/>
        </p:nvCxnSpPr>
        <p:spPr>
          <a:xfrm>
            <a:off x="3046944" y="944880"/>
            <a:ext cx="2681" cy="1097281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80192228-7A8E-5640-F343-D4F757959D58}"/>
              </a:ext>
            </a:extLst>
          </p:cNvPr>
          <p:cNvSpPr/>
          <p:nvPr/>
        </p:nvSpPr>
        <p:spPr>
          <a:xfrm>
            <a:off x="4801908" y="6081796"/>
            <a:ext cx="1536774" cy="3471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2185102-C9FC-713C-5CB8-5D6D429B94F5}"/>
              </a:ext>
            </a:extLst>
          </p:cNvPr>
          <p:cNvSpPr txBox="1"/>
          <p:nvPr/>
        </p:nvSpPr>
        <p:spPr>
          <a:xfrm>
            <a:off x="5280283" y="6448800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Task</a:t>
            </a:r>
          </a:p>
        </p:txBody>
      </p:sp>
      <p:cxnSp>
        <p:nvCxnSpPr>
          <p:cNvPr id="44" name="Elbow Connector 43">
            <a:extLst>
              <a:ext uri="{FF2B5EF4-FFF2-40B4-BE49-F238E27FC236}">
                <a16:creationId xmlns:a16="http://schemas.microsoft.com/office/drawing/2014/main" id="{F99F110D-4864-345A-90CF-31D8FC881BCC}"/>
              </a:ext>
            </a:extLst>
          </p:cNvPr>
          <p:cNvCxnSpPr>
            <a:cxnSpLocks/>
            <a:stCxn id="16" idx="3"/>
            <a:endCxn id="15" idx="1"/>
          </p:cNvCxnSpPr>
          <p:nvPr/>
        </p:nvCxnSpPr>
        <p:spPr>
          <a:xfrm flipV="1">
            <a:off x="3951838" y="603504"/>
            <a:ext cx="845105" cy="1780033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B5910B5C-13F7-8056-C067-35FB517C50DC}"/>
              </a:ext>
            </a:extLst>
          </p:cNvPr>
          <p:cNvCxnSpPr>
            <a:cxnSpLocks/>
            <a:stCxn id="15" idx="2"/>
            <a:endCxn id="17" idx="0"/>
          </p:cNvCxnSpPr>
          <p:nvPr/>
        </p:nvCxnSpPr>
        <p:spPr>
          <a:xfrm>
            <a:off x="5693058" y="944880"/>
            <a:ext cx="0" cy="573024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5CEF2D0D-FC50-01BD-F0F1-ED3E2CE8D6C6}"/>
              </a:ext>
            </a:extLst>
          </p:cNvPr>
          <p:cNvCxnSpPr>
            <a:cxnSpLocks/>
          </p:cNvCxnSpPr>
          <p:nvPr/>
        </p:nvCxnSpPr>
        <p:spPr>
          <a:xfrm>
            <a:off x="5686143" y="2200656"/>
            <a:ext cx="0" cy="41452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>
            <a:extLst>
              <a:ext uri="{FF2B5EF4-FFF2-40B4-BE49-F238E27FC236}">
                <a16:creationId xmlns:a16="http://schemas.microsoft.com/office/drawing/2014/main" id="{3A65EDFE-A946-F9DE-DD4E-4F75F2A1007D}"/>
              </a:ext>
            </a:extLst>
          </p:cNvPr>
          <p:cNvCxnSpPr>
            <a:cxnSpLocks/>
            <a:stCxn id="3" idx="3"/>
            <a:endCxn id="19" idx="1"/>
          </p:cNvCxnSpPr>
          <p:nvPr/>
        </p:nvCxnSpPr>
        <p:spPr>
          <a:xfrm>
            <a:off x="6719339" y="3421835"/>
            <a:ext cx="781232" cy="128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B6A61F6B-E4CA-30AE-21F4-8BEBCD752308}"/>
              </a:ext>
            </a:extLst>
          </p:cNvPr>
          <p:cNvCxnSpPr>
            <a:cxnSpLocks/>
            <a:stCxn id="19" idx="3"/>
            <a:endCxn id="20" idx="1"/>
          </p:cNvCxnSpPr>
          <p:nvPr/>
        </p:nvCxnSpPr>
        <p:spPr>
          <a:xfrm>
            <a:off x="9292800" y="3421963"/>
            <a:ext cx="48117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E842491B-AD98-C4A2-1CF9-F1963D4CDED7}"/>
              </a:ext>
            </a:extLst>
          </p:cNvPr>
          <p:cNvCxnSpPr>
            <a:cxnSpLocks/>
            <a:stCxn id="20" idx="2"/>
            <a:endCxn id="21" idx="0"/>
          </p:cNvCxnSpPr>
          <p:nvPr/>
        </p:nvCxnSpPr>
        <p:spPr>
          <a:xfrm flipH="1">
            <a:off x="10661309" y="3763339"/>
            <a:ext cx="8779" cy="1209583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1D99F5EF-B169-BFD9-9402-E3970C8FC8DD}"/>
              </a:ext>
            </a:extLst>
          </p:cNvPr>
          <p:cNvCxnSpPr>
            <a:cxnSpLocks/>
            <a:endCxn id="22" idx="3"/>
          </p:cNvCxnSpPr>
          <p:nvPr/>
        </p:nvCxnSpPr>
        <p:spPr>
          <a:xfrm flipH="1">
            <a:off x="9076352" y="5310505"/>
            <a:ext cx="676649" cy="379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622D8ACB-40FA-C244-7877-B142A3C65E89}"/>
              </a:ext>
            </a:extLst>
          </p:cNvPr>
          <p:cNvCxnSpPr>
            <a:cxnSpLocks/>
            <a:stCxn id="22" idx="1"/>
            <a:endCxn id="24" idx="3"/>
          </p:cNvCxnSpPr>
          <p:nvPr/>
        </p:nvCxnSpPr>
        <p:spPr>
          <a:xfrm flipH="1">
            <a:off x="6607474" y="5314298"/>
            <a:ext cx="67664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830279B7-3C17-7743-F911-D250DB5E2981}"/>
              </a:ext>
            </a:extLst>
          </p:cNvPr>
          <p:cNvCxnSpPr>
            <a:cxnSpLocks/>
            <a:stCxn id="24" idx="1"/>
            <a:endCxn id="25" idx="6"/>
          </p:cNvCxnSpPr>
          <p:nvPr/>
        </p:nvCxnSpPr>
        <p:spPr>
          <a:xfrm flipH="1">
            <a:off x="3569677" y="5314298"/>
            <a:ext cx="124556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66F97958-B321-554B-CF80-5550F59A9307}"/>
              </a:ext>
            </a:extLst>
          </p:cNvPr>
          <p:cNvSpPr txBox="1"/>
          <p:nvPr/>
        </p:nvSpPr>
        <p:spPr>
          <a:xfrm>
            <a:off x="3055723" y="155430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FF27895-43C7-4FA8-4770-71AEB75499C0}"/>
              </a:ext>
            </a:extLst>
          </p:cNvPr>
          <p:cNvSpPr txBox="1"/>
          <p:nvPr/>
        </p:nvSpPr>
        <p:spPr>
          <a:xfrm>
            <a:off x="1712389" y="2750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9E1C907-C4DD-4C48-6555-271970C954B9}"/>
              </a:ext>
            </a:extLst>
          </p:cNvPr>
          <p:cNvSpPr txBox="1"/>
          <p:nvPr/>
        </p:nvSpPr>
        <p:spPr>
          <a:xfrm>
            <a:off x="4114382" y="1385921"/>
            <a:ext cx="246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C35526B-71B8-34D7-729B-12B1B80D119F}"/>
              </a:ext>
            </a:extLst>
          </p:cNvPr>
          <p:cNvSpPr txBox="1"/>
          <p:nvPr/>
        </p:nvSpPr>
        <p:spPr>
          <a:xfrm>
            <a:off x="5710598" y="11650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47BFA215-1E59-7D54-10B2-68B941583ED7}"/>
              </a:ext>
            </a:extLst>
          </p:cNvPr>
          <p:cNvSpPr txBox="1"/>
          <p:nvPr/>
        </p:nvSpPr>
        <p:spPr>
          <a:xfrm>
            <a:off x="5710598" y="219887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9356D19A-E4D5-C3FF-7734-B09EAB42262C}"/>
              </a:ext>
            </a:extLst>
          </p:cNvPr>
          <p:cNvSpPr txBox="1"/>
          <p:nvPr/>
        </p:nvSpPr>
        <p:spPr>
          <a:xfrm>
            <a:off x="6832250" y="2933221"/>
            <a:ext cx="41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6a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39CD3B82-71E8-C977-39E4-2174D4BD02DC}"/>
              </a:ext>
            </a:extLst>
          </p:cNvPr>
          <p:cNvSpPr txBox="1"/>
          <p:nvPr/>
        </p:nvSpPr>
        <p:spPr>
          <a:xfrm>
            <a:off x="9373762" y="297367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416F85DE-D72A-0BF9-CD8F-402DE1EC2DB2}"/>
              </a:ext>
            </a:extLst>
          </p:cNvPr>
          <p:cNvSpPr txBox="1"/>
          <p:nvPr/>
        </p:nvSpPr>
        <p:spPr>
          <a:xfrm>
            <a:off x="10771250" y="44966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8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46ECD54B-6831-94AD-8072-5C6EE86370FD}"/>
              </a:ext>
            </a:extLst>
          </p:cNvPr>
          <p:cNvSpPr txBox="1"/>
          <p:nvPr/>
        </p:nvSpPr>
        <p:spPr>
          <a:xfrm>
            <a:off x="9280641" y="487281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9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769F3068-0E52-5032-EE14-100A1F936D53}"/>
              </a:ext>
            </a:extLst>
          </p:cNvPr>
          <p:cNvSpPr txBox="1"/>
          <p:nvPr/>
        </p:nvSpPr>
        <p:spPr>
          <a:xfrm>
            <a:off x="6783146" y="485326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D7F23D62-621D-B46F-B1AC-962DC8FC09C5}"/>
              </a:ext>
            </a:extLst>
          </p:cNvPr>
          <p:cNvSpPr txBox="1"/>
          <p:nvPr/>
        </p:nvSpPr>
        <p:spPr>
          <a:xfrm>
            <a:off x="3974322" y="490936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11</a:t>
            </a:r>
          </a:p>
        </p:txBody>
      </p:sp>
      <p:sp>
        <p:nvSpPr>
          <p:cNvPr id="3" name="Diamond 2">
            <a:extLst>
              <a:ext uri="{FF2B5EF4-FFF2-40B4-BE49-F238E27FC236}">
                <a16:creationId xmlns:a16="http://schemas.microsoft.com/office/drawing/2014/main" id="{1CDADEF5-1E74-AD6F-E5B1-6EADCBF14B8D}"/>
              </a:ext>
            </a:extLst>
          </p:cNvPr>
          <p:cNvSpPr/>
          <p:nvPr/>
        </p:nvSpPr>
        <p:spPr>
          <a:xfrm>
            <a:off x="4666776" y="2591367"/>
            <a:ext cx="2052563" cy="1660935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Evaluate </a:t>
            </a: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based on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Knowledge Artifact for Reportability and Timing</a:t>
            </a:r>
          </a:p>
        </p:txBody>
      </p:sp>
      <p:cxnSp>
        <p:nvCxnSpPr>
          <p:cNvPr id="11" name="Elbow Connector 43">
            <a:extLst>
              <a:ext uri="{FF2B5EF4-FFF2-40B4-BE49-F238E27FC236}">
                <a16:creationId xmlns:a16="http://schemas.microsoft.com/office/drawing/2014/main" id="{67B2159F-5271-DB7E-04C0-2B721A49369C}"/>
              </a:ext>
            </a:extLst>
          </p:cNvPr>
          <p:cNvCxnSpPr>
            <a:cxnSpLocks/>
            <a:stCxn id="3" idx="1"/>
            <a:endCxn id="25" idx="0"/>
          </p:cNvCxnSpPr>
          <p:nvPr/>
        </p:nvCxnSpPr>
        <p:spPr>
          <a:xfrm rot="10800000" flipV="1">
            <a:off x="3215344" y="3421834"/>
            <a:ext cx="1451433" cy="1575471"/>
          </a:xfrm>
          <a:prstGeom prst="bentConnector2">
            <a:avLst/>
          </a:prstGeom>
          <a:ln w="254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5EF0F6E5-E83D-2C41-4CFC-DD0D9F189AFB}"/>
              </a:ext>
            </a:extLst>
          </p:cNvPr>
          <p:cNvSpPr txBox="1"/>
          <p:nvPr/>
        </p:nvSpPr>
        <p:spPr>
          <a:xfrm>
            <a:off x="3224121" y="3207163"/>
            <a:ext cx="15506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Does Not Meet Criteria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F4F2122-B062-98A5-4015-B1F4BB6030D8}"/>
              </a:ext>
            </a:extLst>
          </p:cNvPr>
          <p:cNvSpPr txBox="1"/>
          <p:nvPr/>
        </p:nvSpPr>
        <p:spPr>
          <a:xfrm>
            <a:off x="6623225" y="3183271"/>
            <a:ext cx="936219" cy="245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Meets Criteria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EECAA97-4C41-82AA-F939-EA43836B127F}"/>
              </a:ext>
            </a:extLst>
          </p:cNvPr>
          <p:cNvSpPr txBox="1"/>
          <p:nvPr/>
        </p:nvSpPr>
        <p:spPr>
          <a:xfrm>
            <a:off x="3690869" y="2971377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6b</a:t>
            </a:r>
          </a:p>
        </p:txBody>
      </p:sp>
    </p:spTree>
    <p:extLst>
      <p:ext uri="{BB962C8B-B14F-4D97-AF65-F5344CB8AC3E}">
        <p14:creationId xmlns:p14="http://schemas.microsoft.com/office/powerpoint/2010/main" val="3550430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370A2071-BEB2-A0DC-123C-233F02E523C8}"/>
              </a:ext>
            </a:extLst>
          </p:cNvPr>
          <p:cNvSpPr/>
          <p:nvPr/>
        </p:nvSpPr>
        <p:spPr>
          <a:xfrm>
            <a:off x="1494624" y="899406"/>
            <a:ext cx="4067606" cy="472310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cxnSp>
        <p:nvCxnSpPr>
          <p:cNvPr id="205" name="Straight Arrow Connector 204">
            <a:extLst>
              <a:ext uri="{FF2B5EF4-FFF2-40B4-BE49-F238E27FC236}">
                <a16:creationId xmlns:a16="http://schemas.microsoft.com/office/drawing/2014/main" id="{C5DE9D72-EC99-6647-B73A-F5375063F5F8}"/>
              </a:ext>
            </a:extLst>
          </p:cNvPr>
          <p:cNvCxnSpPr>
            <a:cxnSpLocks/>
          </p:cNvCxnSpPr>
          <p:nvPr/>
        </p:nvCxnSpPr>
        <p:spPr>
          <a:xfrm>
            <a:off x="5412394" y="4436043"/>
            <a:ext cx="1567369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55EB3F32-3591-7A41-A2F9-324E31B80C29}"/>
              </a:ext>
            </a:extLst>
          </p:cNvPr>
          <p:cNvSpPr/>
          <p:nvPr/>
        </p:nvSpPr>
        <p:spPr>
          <a:xfrm>
            <a:off x="3572182" y="970871"/>
            <a:ext cx="1811459" cy="10696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Data Source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(e.g., EHR, HIE)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</a:t>
            </a:r>
          </a:p>
        </p:txBody>
      </p:sp>
      <p:pic>
        <p:nvPicPr>
          <p:cNvPr id="43" name="Picture 11">
            <a:extLst>
              <a:ext uri="{FF2B5EF4-FFF2-40B4-BE49-F238E27FC236}">
                <a16:creationId xmlns:a16="http://schemas.microsoft.com/office/drawing/2014/main" id="{360FF655-C32A-0A40-8C63-6C93DFFC40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1267" y="1159554"/>
            <a:ext cx="1017213" cy="68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BEFA2044-EDB0-9942-8BB2-FEB6F5A3C57A}"/>
              </a:ext>
            </a:extLst>
          </p:cNvPr>
          <p:cNvSpPr/>
          <p:nvPr/>
        </p:nvSpPr>
        <p:spPr>
          <a:xfrm>
            <a:off x="3605304" y="3784150"/>
            <a:ext cx="1811459" cy="146446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Data Submitter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D5FC16F-0B84-9848-B7CA-94F63BF57BE7}"/>
              </a:ext>
            </a:extLst>
          </p:cNvPr>
          <p:cNvSpPr/>
          <p:nvPr/>
        </p:nvSpPr>
        <p:spPr>
          <a:xfrm>
            <a:off x="6979762" y="4346267"/>
            <a:ext cx="1352925" cy="84188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Trusted Third Party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0538E9-2646-A747-B04E-9BE6FDC8E143}"/>
              </a:ext>
            </a:extLst>
          </p:cNvPr>
          <p:cNvSpPr txBox="1"/>
          <p:nvPr/>
        </p:nvSpPr>
        <p:spPr>
          <a:xfrm>
            <a:off x="1918466" y="1856887"/>
            <a:ext cx="58702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Provider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79C20FF-6D39-CC4E-A2AF-D5479DF1173E}"/>
              </a:ext>
            </a:extLst>
          </p:cNvPr>
          <p:cNvSpPr/>
          <p:nvPr/>
        </p:nvSpPr>
        <p:spPr>
          <a:xfrm>
            <a:off x="9582493" y="2733135"/>
            <a:ext cx="1282018" cy="267669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Data Receiver </a:t>
            </a: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(e.g., Central Cancer Registry)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C9BAF63-CC92-4E4B-85C7-70BFDED2D900}"/>
              </a:ext>
            </a:extLst>
          </p:cNvPr>
          <p:cNvCxnSpPr>
            <a:cxnSpLocks/>
            <a:stCxn id="43" idx="3"/>
            <a:endCxn id="36" idx="1"/>
          </p:cNvCxnSpPr>
          <p:nvPr/>
        </p:nvCxnSpPr>
        <p:spPr>
          <a:xfrm>
            <a:off x="2818480" y="1500948"/>
            <a:ext cx="753702" cy="4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A943A4E-8DD9-744F-96A1-5AD630599D06}"/>
              </a:ext>
            </a:extLst>
          </p:cNvPr>
          <p:cNvSpPr txBox="1"/>
          <p:nvPr/>
        </p:nvSpPr>
        <p:spPr>
          <a:xfrm>
            <a:off x="2911794" y="1025365"/>
            <a:ext cx="657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Updates/Sign off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D166045-49C2-FD4F-9998-22C5BE37017E}"/>
              </a:ext>
            </a:extLst>
          </p:cNvPr>
          <p:cNvCxnSpPr>
            <a:cxnSpLocks/>
          </p:cNvCxnSpPr>
          <p:nvPr/>
        </p:nvCxnSpPr>
        <p:spPr>
          <a:xfrm>
            <a:off x="4066853" y="2049518"/>
            <a:ext cx="0" cy="1727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5E83879-DF92-2E4F-9351-EF0FAF87E04E}"/>
              </a:ext>
            </a:extLst>
          </p:cNvPr>
          <p:cNvCxnSpPr>
            <a:cxnSpLocks/>
          </p:cNvCxnSpPr>
          <p:nvPr/>
        </p:nvCxnSpPr>
        <p:spPr>
          <a:xfrm flipH="1" flipV="1">
            <a:off x="4411872" y="2040535"/>
            <a:ext cx="9284" cy="1751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Elbow Connector 75">
            <a:extLst>
              <a:ext uri="{FF2B5EF4-FFF2-40B4-BE49-F238E27FC236}">
                <a16:creationId xmlns:a16="http://schemas.microsoft.com/office/drawing/2014/main" id="{D1B7F814-98DF-7546-B7C9-73CB3D4B1A93}"/>
              </a:ext>
            </a:extLst>
          </p:cNvPr>
          <p:cNvCxnSpPr>
            <a:cxnSpLocks/>
          </p:cNvCxnSpPr>
          <p:nvPr/>
        </p:nvCxnSpPr>
        <p:spPr>
          <a:xfrm rot="10800000">
            <a:off x="5412394" y="4863734"/>
            <a:ext cx="1567368" cy="1"/>
          </a:xfrm>
          <a:prstGeom prst="bent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43E30D16-E5F0-1049-A518-29146A5A9F28}"/>
              </a:ext>
            </a:extLst>
          </p:cNvPr>
          <p:cNvCxnSpPr>
            <a:cxnSpLocks/>
          </p:cNvCxnSpPr>
          <p:nvPr/>
        </p:nvCxnSpPr>
        <p:spPr>
          <a:xfrm>
            <a:off x="5415459" y="3838366"/>
            <a:ext cx="4167034" cy="182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316AAEAD-8C76-C24E-8FC1-E64861A88E24}"/>
              </a:ext>
            </a:extLst>
          </p:cNvPr>
          <p:cNvSpPr txBox="1"/>
          <p:nvPr/>
        </p:nvSpPr>
        <p:spPr>
          <a:xfrm>
            <a:off x="8068770" y="3625811"/>
            <a:ext cx="7633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Report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BFFC0F9-98B0-C844-82E8-29C65787D214}"/>
              </a:ext>
            </a:extLst>
          </p:cNvPr>
          <p:cNvCxnSpPr>
            <a:cxnSpLocks/>
          </p:cNvCxnSpPr>
          <p:nvPr/>
        </p:nvCxnSpPr>
        <p:spPr>
          <a:xfrm flipV="1">
            <a:off x="5258238" y="2049518"/>
            <a:ext cx="0" cy="1727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365030E9-9F76-914A-9F80-3AB57A7A6B81}"/>
              </a:ext>
            </a:extLst>
          </p:cNvPr>
          <p:cNvSpPr txBox="1"/>
          <p:nvPr/>
        </p:nvSpPr>
        <p:spPr>
          <a:xfrm rot="5400000">
            <a:off x="4917579" y="2578946"/>
            <a:ext cx="1010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9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</a:br>
            <a:r>
              <a:rPr kumimoji="0" lang="en-US" sz="9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Report Response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FFB32AC-CFB2-5F4C-AD69-3D98FBB5A874}"/>
              </a:ext>
            </a:extLst>
          </p:cNvPr>
          <p:cNvSpPr/>
          <p:nvPr/>
        </p:nvSpPr>
        <p:spPr>
          <a:xfrm>
            <a:off x="6181388" y="3883840"/>
            <a:ext cx="98456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Report Response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E0C44516-1333-C74F-AB2C-1B26BC9384AF}"/>
              </a:ext>
            </a:extLst>
          </p:cNvPr>
          <p:cNvCxnSpPr>
            <a:cxnSpLocks/>
            <a:stCxn id="14" idx="1"/>
          </p:cNvCxnSpPr>
          <p:nvPr/>
        </p:nvCxnSpPr>
        <p:spPr>
          <a:xfrm flipH="1">
            <a:off x="5412394" y="4071484"/>
            <a:ext cx="41700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0D90C882-34CC-3F47-876A-15C116BC5317}"/>
              </a:ext>
            </a:extLst>
          </p:cNvPr>
          <p:cNvCxnSpPr>
            <a:cxnSpLocks/>
          </p:cNvCxnSpPr>
          <p:nvPr/>
        </p:nvCxnSpPr>
        <p:spPr>
          <a:xfrm>
            <a:off x="8332687" y="4555722"/>
            <a:ext cx="1249806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id="{3C81F428-310E-AF4A-9068-660BAC14F2C7}"/>
              </a:ext>
            </a:extLst>
          </p:cNvPr>
          <p:cNvCxnSpPr>
            <a:cxnSpLocks/>
          </p:cNvCxnSpPr>
          <p:nvPr/>
        </p:nvCxnSpPr>
        <p:spPr>
          <a:xfrm>
            <a:off x="8323132" y="5043543"/>
            <a:ext cx="1259361" cy="0"/>
          </a:xfrm>
          <a:prstGeom prst="straightConnector1">
            <a:avLst/>
          </a:prstGeom>
          <a:ln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26291C53-6A51-C74F-B1B9-009CE93394AE}"/>
              </a:ext>
            </a:extLst>
          </p:cNvPr>
          <p:cNvSpPr txBox="1"/>
          <p:nvPr/>
        </p:nvSpPr>
        <p:spPr>
          <a:xfrm>
            <a:off x="2802310" y="5353797"/>
            <a:ext cx="21105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Data Source Organization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1ACA3521-AF2A-9A48-86E9-4C978C80A086}"/>
              </a:ext>
            </a:extLst>
          </p:cNvPr>
          <p:cNvSpPr txBox="1"/>
          <p:nvPr/>
        </p:nvSpPr>
        <p:spPr>
          <a:xfrm>
            <a:off x="5829074" y="1449529"/>
            <a:ext cx="1847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1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9F9C6038-CE81-3C49-96FD-829F02A462F8}"/>
              </a:ext>
            </a:extLst>
          </p:cNvPr>
          <p:cNvCxnSpPr>
            <a:cxnSpLocks/>
          </p:cNvCxnSpPr>
          <p:nvPr/>
        </p:nvCxnSpPr>
        <p:spPr>
          <a:xfrm flipH="1" flipV="1">
            <a:off x="3676476" y="2040535"/>
            <a:ext cx="18748" cy="17359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0D45DA31-413F-7D41-BF43-F0B606725107}"/>
              </a:ext>
            </a:extLst>
          </p:cNvPr>
          <p:cNvSpPr txBox="1"/>
          <p:nvPr/>
        </p:nvSpPr>
        <p:spPr>
          <a:xfrm>
            <a:off x="7624195" y="3051166"/>
            <a:ext cx="1847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1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799AB7E-52C1-484F-8893-C2E26E197E13}"/>
              </a:ext>
            </a:extLst>
          </p:cNvPr>
          <p:cNvSpPr txBox="1"/>
          <p:nvPr/>
        </p:nvSpPr>
        <p:spPr>
          <a:xfrm>
            <a:off x="7185504" y="2391368"/>
            <a:ext cx="1847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1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D79586C5-E22C-7C40-BE34-C6DEB3655BF3}"/>
              </a:ext>
            </a:extLst>
          </p:cNvPr>
          <p:cNvSpPr txBox="1"/>
          <p:nvPr/>
        </p:nvSpPr>
        <p:spPr>
          <a:xfrm rot="5400000">
            <a:off x="3775541" y="2910581"/>
            <a:ext cx="75533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Notification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3A7E785B-6B1C-0644-A214-1BC97314A49E}"/>
              </a:ext>
            </a:extLst>
          </p:cNvPr>
          <p:cNvSpPr txBox="1"/>
          <p:nvPr/>
        </p:nvSpPr>
        <p:spPr>
          <a:xfrm rot="5400000">
            <a:off x="3160185" y="2663026"/>
            <a:ext cx="118814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Notification Creation</a:t>
            </a:r>
          </a:p>
        </p:txBody>
      </p: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D5ADA42E-91BC-5440-972E-11728429AC3C}"/>
              </a:ext>
            </a:extLst>
          </p:cNvPr>
          <p:cNvCxnSpPr>
            <a:cxnSpLocks/>
          </p:cNvCxnSpPr>
          <p:nvPr/>
        </p:nvCxnSpPr>
        <p:spPr>
          <a:xfrm flipV="1">
            <a:off x="4844411" y="2049518"/>
            <a:ext cx="0" cy="1727012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>
            <a:extLst>
              <a:ext uri="{FF2B5EF4-FFF2-40B4-BE49-F238E27FC236}">
                <a16:creationId xmlns:a16="http://schemas.microsoft.com/office/drawing/2014/main" id="{07AEBA68-C2D2-F24C-A7B3-0DAE745C0C23}"/>
              </a:ext>
            </a:extLst>
          </p:cNvPr>
          <p:cNvSpPr txBox="1"/>
          <p:nvPr/>
        </p:nvSpPr>
        <p:spPr>
          <a:xfrm rot="5400000">
            <a:off x="4289051" y="2905966"/>
            <a:ext cx="127996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Data Queries Response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C2A1A0F3-EBEF-E647-9DC0-13FC459781FC}"/>
              </a:ext>
            </a:extLst>
          </p:cNvPr>
          <p:cNvSpPr txBox="1"/>
          <p:nvPr/>
        </p:nvSpPr>
        <p:spPr>
          <a:xfrm>
            <a:off x="6142230" y="4219934"/>
            <a:ext cx="7633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Report</a:t>
            </a:r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B422C1B7-5C06-5A44-8F35-93B734569014}"/>
              </a:ext>
            </a:extLst>
          </p:cNvPr>
          <p:cNvSpPr/>
          <p:nvPr/>
        </p:nvSpPr>
        <p:spPr>
          <a:xfrm>
            <a:off x="5602719" y="4545356"/>
            <a:ext cx="7301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Report Response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9F16BB7C-C251-974F-B68D-64C03FA2869A}"/>
              </a:ext>
            </a:extLst>
          </p:cNvPr>
          <p:cNvSpPr txBox="1"/>
          <p:nvPr/>
        </p:nvSpPr>
        <p:spPr>
          <a:xfrm>
            <a:off x="8889392" y="4258517"/>
            <a:ext cx="5559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Report</a:t>
            </a:r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05B5B967-83C4-BD45-9D71-9FB8C9C17328}"/>
              </a:ext>
            </a:extLst>
          </p:cNvPr>
          <p:cNvSpPr/>
          <p:nvPr/>
        </p:nvSpPr>
        <p:spPr>
          <a:xfrm>
            <a:off x="8441356" y="4743974"/>
            <a:ext cx="1033217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Report Response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DE7C149A-B6A9-5FCD-C84B-D3D6AE8B6103}"/>
              </a:ext>
            </a:extLst>
          </p:cNvPr>
          <p:cNvSpPr/>
          <p:nvPr/>
        </p:nvSpPr>
        <p:spPr>
          <a:xfrm>
            <a:off x="7577263" y="3685129"/>
            <a:ext cx="485778" cy="26412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B7DC1085-BAD0-3ACD-C85C-34DDE78540AD}"/>
              </a:ext>
            </a:extLst>
          </p:cNvPr>
          <p:cNvSpPr/>
          <p:nvPr/>
        </p:nvSpPr>
        <p:spPr>
          <a:xfrm>
            <a:off x="7168035" y="3927845"/>
            <a:ext cx="485778" cy="26412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E9F911B4-9A3C-31A6-A55E-B8C329236D1B}"/>
              </a:ext>
            </a:extLst>
          </p:cNvPr>
          <p:cNvSpPr/>
          <p:nvPr/>
        </p:nvSpPr>
        <p:spPr>
          <a:xfrm>
            <a:off x="8557561" y="4404397"/>
            <a:ext cx="640402" cy="26412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625359E3-2C95-9C43-DB79-DA6AA38CFB7D}"/>
              </a:ext>
            </a:extLst>
          </p:cNvPr>
          <p:cNvSpPr/>
          <p:nvPr/>
        </p:nvSpPr>
        <p:spPr>
          <a:xfrm>
            <a:off x="8715581" y="4924030"/>
            <a:ext cx="590837" cy="26412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a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DF7C622E-F90D-5DFC-6067-8D8B1EE5634D}"/>
              </a:ext>
            </a:extLst>
          </p:cNvPr>
          <p:cNvSpPr/>
          <p:nvPr/>
        </p:nvSpPr>
        <p:spPr>
          <a:xfrm>
            <a:off x="6174034" y="4738594"/>
            <a:ext cx="614510" cy="26412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5C43997B-41B2-1CB9-8E76-F99D1210A83C}"/>
              </a:ext>
            </a:extLst>
          </p:cNvPr>
          <p:cNvSpPr/>
          <p:nvPr/>
        </p:nvSpPr>
        <p:spPr>
          <a:xfrm>
            <a:off x="5678549" y="4312811"/>
            <a:ext cx="599411" cy="26412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a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6B6D0A25-3CA8-0F84-4F0C-303E8E6F6625}"/>
              </a:ext>
            </a:extLst>
          </p:cNvPr>
          <p:cNvSpPr/>
          <p:nvPr/>
        </p:nvSpPr>
        <p:spPr>
          <a:xfrm>
            <a:off x="5008300" y="3339249"/>
            <a:ext cx="485778" cy="26412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55CE636C-EFBD-54D7-CB87-6217893187B6}"/>
              </a:ext>
            </a:extLst>
          </p:cNvPr>
          <p:cNvSpPr/>
          <p:nvPr/>
        </p:nvSpPr>
        <p:spPr>
          <a:xfrm>
            <a:off x="4601820" y="2146963"/>
            <a:ext cx="485778" cy="26412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123E9A3C-FE6E-AE59-2B2C-C380B051736A}"/>
              </a:ext>
            </a:extLst>
          </p:cNvPr>
          <p:cNvSpPr/>
          <p:nvPr/>
        </p:nvSpPr>
        <p:spPr>
          <a:xfrm>
            <a:off x="4209147" y="3301771"/>
            <a:ext cx="485778" cy="26412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4</a:t>
            </a: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92EACD01-A612-329A-1B89-5E870C1D2221}"/>
              </a:ext>
            </a:extLst>
          </p:cNvPr>
          <p:cNvSpPr/>
          <p:nvPr/>
        </p:nvSpPr>
        <p:spPr>
          <a:xfrm>
            <a:off x="3820097" y="2116874"/>
            <a:ext cx="485778" cy="26412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0D2F6A1F-A63E-FEDA-29F2-DAA28453724D}"/>
              </a:ext>
            </a:extLst>
          </p:cNvPr>
          <p:cNvSpPr/>
          <p:nvPr/>
        </p:nvSpPr>
        <p:spPr>
          <a:xfrm>
            <a:off x="3460989" y="3311440"/>
            <a:ext cx="485778" cy="26412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DFFF2915-1D58-14D7-E57D-DF964288D61D}"/>
              </a:ext>
            </a:extLst>
          </p:cNvPr>
          <p:cNvSpPr/>
          <p:nvPr/>
        </p:nvSpPr>
        <p:spPr>
          <a:xfrm>
            <a:off x="2920700" y="1364764"/>
            <a:ext cx="485778" cy="26412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54920D-4504-FDF9-BE9C-498374A53A73}"/>
              </a:ext>
            </a:extLst>
          </p:cNvPr>
          <p:cNvSpPr txBox="1"/>
          <p:nvPr/>
        </p:nvSpPr>
        <p:spPr>
          <a:xfrm rot="5400000">
            <a:off x="4098770" y="2847677"/>
            <a:ext cx="83548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Data Queries</a:t>
            </a:r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F8D2D7E3-B0F4-21D3-54CD-C84A746DDE10}"/>
              </a:ext>
            </a:extLst>
          </p:cNvPr>
          <p:cNvSpPr/>
          <p:nvPr/>
        </p:nvSpPr>
        <p:spPr>
          <a:xfrm>
            <a:off x="9349144" y="2506784"/>
            <a:ext cx="1810916" cy="3242754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E5DADEAE-43FF-E3FB-0081-13A9D0F1C08B}"/>
              </a:ext>
            </a:extLst>
          </p:cNvPr>
          <p:cNvSpPr txBox="1"/>
          <p:nvPr/>
        </p:nvSpPr>
        <p:spPr>
          <a:xfrm>
            <a:off x="9517419" y="5508291"/>
            <a:ext cx="15967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Data Receiver Organization</a:t>
            </a:r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99F270F2-2D90-D45E-E589-313704797D49}"/>
              </a:ext>
            </a:extLst>
          </p:cNvPr>
          <p:cNvSpPr/>
          <p:nvPr/>
        </p:nvSpPr>
        <p:spPr>
          <a:xfrm flipH="1">
            <a:off x="6857961" y="4246563"/>
            <a:ext cx="1624271" cy="1298684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D0CA4F43-4C85-E5F3-D2A0-A93BB8AC7851}"/>
              </a:ext>
            </a:extLst>
          </p:cNvPr>
          <p:cNvSpPr txBox="1"/>
          <p:nvPr/>
        </p:nvSpPr>
        <p:spPr>
          <a:xfrm>
            <a:off x="7080544" y="5249978"/>
            <a:ext cx="118252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Trusted Third Party</a:t>
            </a:r>
          </a:p>
        </p:txBody>
      </p:sp>
    </p:spTree>
    <p:extLst>
      <p:ext uri="{BB962C8B-B14F-4D97-AF65-F5344CB8AC3E}">
        <p14:creationId xmlns:p14="http://schemas.microsoft.com/office/powerpoint/2010/main" val="29229545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576DF-275A-1E42-91BC-BDF769410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6284" y="304801"/>
            <a:ext cx="8229600" cy="533395"/>
          </a:xfrm>
        </p:spPr>
        <p:txBody>
          <a:bodyPr>
            <a:noAutofit/>
          </a:bodyPr>
          <a:lstStyle/>
          <a:p>
            <a:r>
              <a:rPr lang="en-US" sz="2400" dirty="0"/>
              <a:t>Cancer Actors and Systems Interaction Descriptions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75E145-6378-FE4B-91A4-DCD6825205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0" y="1295401"/>
            <a:ext cx="8763000" cy="4389437"/>
          </a:xfrm>
        </p:spPr>
        <p:txBody>
          <a:bodyPr/>
          <a:lstStyle/>
          <a:p>
            <a:r>
              <a:rPr lang="en-US" sz="1200" b="1" u="sng" dirty="0">
                <a:latin typeface="+mj-lt"/>
              </a:rPr>
              <a:t>Step 1:</a:t>
            </a:r>
            <a:r>
              <a:rPr lang="en-US" sz="1200" b="1" dirty="0">
                <a:latin typeface="+mj-lt"/>
              </a:rPr>
              <a:t> </a:t>
            </a:r>
            <a:r>
              <a:rPr lang="en-US" sz="1200" dirty="0">
                <a:latin typeface="+mj-lt"/>
              </a:rPr>
              <a:t>The Data Submitter creates a notification (e.g., subscription, CDS hook, v2 message) in the Data Source’s FHIR server so that it can be notified when specific events occur in the clinical workflow. </a:t>
            </a:r>
          </a:p>
          <a:p>
            <a:r>
              <a:rPr lang="en-US" sz="1200" b="1" u="sng" dirty="0">
                <a:latin typeface="+mj-lt"/>
              </a:rPr>
              <a:t>Step 2:</a:t>
            </a:r>
            <a:r>
              <a:rPr lang="en-US" sz="1200" b="1" dirty="0">
                <a:latin typeface="+mj-lt"/>
              </a:rPr>
              <a:t> </a:t>
            </a:r>
            <a:r>
              <a:rPr lang="en-US" sz="1200" dirty="0">
                <a:latin typeface="+mj-lt"/>
              </a:rPr>
              <a:t>The Provider, as part of its clinical workflow, update the patient’s data in the Data Source.</a:t>
            </a:r>
          </a:p>
          <a:p>
            <a:r>
              <a:rPr lang="en-US" sz="1200" b="1" u="sng" dirty="0">
                <a:latin typeface="+mj-lt"/>
              </a:rPr>
              <a:t>Step 3:</a:t>
            </a:r>
            <a:r>
              <a:rPr lang="en-US" sz="1200" b="1" dirty="0">
                <a:latin typeface="+mj-lt"/>
              </a:rPr>
              <a:t> </a:t>
            </a:r>
            <a:r>
              <a:rPr lang="en-US" sz="1200" dirty="0">
                <a:latin typeface="+mj-lt"/>
              </a:rPr>
              <a:t>The Data Source notifies the Data Submitter based on notifications created in Step 1.</a:t>
            </a:r>
          </a:p>
          <a:p>
            <a:r>
              <a:rPr lang="en-US" sz="1200" b="1" u="sng" dirty="0">
                <a:latin typeface="+mj-lt"/>
              </a:rPr>
              <a:t>Step 4:</a:t>
            </a:r>
            <a:r>
              <a:rPr lang="en-US" sz="1200" b="1" dirty="0">
                <a:latin typeface="+mj-lt"/>
              </a:rPr>
              <a:t> </a:t>
            </a:r>
            <a:r>
              <a:rPr lang="en-US" sz="1200" dirty="0">
                <a:latin typeface="+mj-lt"/>
              </a:rPr>
              <a:t>The</a:t>
            </a:r>
            <a:r>
              <a:rPr lang="en-US" sz="1200" b="1" dirty="0">
                <a:latin typeface="+mj-lt"/>
              </a:rPr>
              <a:t> </a:t>
            </a:r>
            <a:r>
              <a:rPr lang="en-US" sz="1200" dirty="0">
                <a:latin typeface="+mj-lt"/>
              </a:rPr>
              <a:t>Data Submitter queries the Data Source for patient’s data.</a:t>
            </a:r>
          </a:p>
          <a:p>
            <a:r>
              <a:rPr lang="en-US" sz="1200" b="1" u="sng" dirty="0">
                <a:latin typeface="+mj-lt"/>
              </a:rPr>
              <a:t>Step 5:</a:t>
            </a:r>
            <a:r>
              <a:rPr lang="en-US" sz="1200" b="1" dirty="0">
                <a:latin typeface="+mj-lt"/>
              </a:rPr>
              <a:t> </a:t>
            </a:r>
            <a:r>
              <a:rPr lang="en-US" sz="1200" dirty="0">
                <a:latin typeface="+mj-lt"/>
              </a:rPr>
              <a:t>The Data Submitter receives the response from the Data Source with the patient’s data.</a:t>
            </a:r>
          </a:p>
          <a:p>
            <a:r>
              <a:rPr lang="en-US" sz="1200" b="1" u="sng" dirty="0">
                <a:latin typeface="+mj-lt"/>
              </a:rPr>
              <a:t>Step 6:</a:t>
            </a:r>
            <a:r>
              <a:rPr lang="en-US" sz="1200" b="1" dirty="0">
                <a:latin typeface="+mj-lt"/>
              </a:rPr>
              <a:t> </a:t>
            </a:r>
            <a:r>
              <a:rPr lang="en-US" sz="1200" dirty="0">
                <a:latin typeface="+mj-lt"/>
              </a:rPr>
              <a:t>The Data Submitter submits the created report to the Data Receiver (e.g., Central Cancer Registry (CCR)).</a:t>
            </a:r>
          </a:p>
          <a:p>
            <a:r>
              <a:rPr lang="en-US" sz="1200" b="1" i="1" u="sng" dirty="0">
                <a:latin typeface="+mj-lt"/>
              </a:rPr>
              <a:t>Steps 6a and 6b:</a:t>
            </a:r>
            <a:r>
              <a:rPr lang="en-US" sz="1200" b="1" i="1" dirty="0">
                <a:latin typeface="+mj-lt"/>
              </a:rPr>
              <a:t> </a:t>
            </a:r>
            <a:r>
              <a:rPr lang="en-US" sz="1200" i="1" dirty="0">
                <a:latin typeface="+mj-lt"/>
              </a:rPr>
              <a:t>Optionally, the Data Submitter submits the created report to the Trusted Third Party (TTP) which then sends it to the Data Receiver.</a:t>
            </a:r>
            <a:endParaRPr lang="en-US" sz="1200" dirty="0">
              <a:latin typeface="+mj-lt"/>
            </a:endParaRPr>
          </a:p>
          <a:p>
            <a:r>
              <a:rPr lang="en-US" sz="1200" b="1" u="sng" dirty="0">
                <a:latin typeface="+mj-lt"/>
              </a:rPr>
              <a:t>Step 7:</a:t>
            </a:r>
            <a:r>
              <a:rPr lang="en-US" sz="1200" b="1" dirty="0">
                <a:latin typeface="+mj-lt"/>
              </a:rPr>
              <a:t> </a:t>
            </a:r>
            <a:r>
              <a:rPr lang="en-US" sz="1200" dirty="0">
                <a:latin typeface="+mj-lt"/>
              </a:rPr>
              <a:t>The Data Receiver submits a response back to the Data Submitter based on the submitted report. The Response transaction can be synchronous or asynchronous (after a period of time).</a:t>
            </a:r>
          </a:p>
          <a:p>
            <a:r>
              <a:rPr lang="en-US" sz="1200" b="1" i="1" u="sng" dirty="0">
                <a:latin typeface="+mj-lt"/>
              </a:rPr>
              <a:t>Steps 7a and 7b:</a:t>
            </a:r>
            <a:r>
              <a:rPr lang="en-US" sz="1200" i="1" dirty="0">
                <a:latin typeface="+mj-lt"/>
              </a:rPr>
              <a:t> Optionally, the TTP  receives the submitted response from the Data Receiver and forwards the response to the Data Submitter.</a:t>
            </a:r>
          </a:p>
          <a:p>
            <a:r>
              <a:rPr lang="en-US" sz="1200" b="1" u="sng" dirty="0">
                <a:latin typeface="+mj-lt"/>
              </a:rPr>
              <a:t>Step 8:</a:t>
            </a:r>
            <a:r>
              <a:rPr lang="en-US" sz="1200" b="1" dirty="0">
                <a:latin typeface="+mj-lt"/>
              </a:rPr>
              <a:t> </a:t>
            </a:r>
            <a:r>
              <a:rPr lang="en-US" sz="1200" dirty="0">
                <a:latin typeface="+mj-lt"/>
              </a:rPr>
              <a:t>The Data Submitter writes back the response from the Data Receiver to the Data Source as appropriate.</a:t>
            </a:r>
          </a:p>
          <a:p>
            <a:pPr lvl="1"/>
            <a:endParaRPr lang="en-US" sz="1000" dirty="0">
              <a:latin typeface="+mj-lt"/>
            </a:endParaRPr>
          </a:p>
          <a:p>
            <a:pPr lvl="1"/>
            <a:endParaRPr lang="en-US" sz="1000" dirty="0">
              <a:latin typeface="+mj-lt"/>
            </a:endParaRPr>
          </a:p>
          <a:p>
            <a:pPr lvl="1"/>
            <a:endParaRPr lang="en-US" sz="1000" dirty="0">
              <a:latin typeface="+mj-lt"/>
            </a:endParaRPr>
          </a:p>
          <a:p>
            <a:pPr lvl="1"/>
            <a:endParaRPr lang="en-US" sz="1000" dirty="0">
              <a:latin typeface="+mj-lt"/>
            </a:endParaRPr>
          </a:p>
          <a:p>
            <a:pPr lvl="1"/>
            <a:endParaRPr lang="en-US" sz="1000" dirty="0">
              <a:latin typeface="+mj-lt"/>
            </a:endParaRPr>
          </a:p>
          <a:p>
            <a:pPr lvl="1"/>
            <a:endParaRPr lang="en-US" sz="1000" dirty="0">
              <a:latin typeface="+mj-lt"/>
            </a:endParaRPr>
          </a:p>
          <a:p>
            <a:endParaRPr lang="en-US" sz="1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464542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EA93E8AC-1642-0856-7B4B-9BC2FBB3A495}"/>
              </a:ext>
            </a:extLst>
          </p:cNvPr>
          <p:cNvCxnSpPr>
            <a:cxnSpLocks/>
            <a:stCxn id="97" idx="2"/>
            <a:endCxn id="107" idx="0"/>
          </p:cNvCxnSpPr>
          <p:nvPr/>
        </p:nvCxnSpPr>
        <p:spPr>
          <a:xfrm flipH="1">
            <a:off x="7020491" y="3377446"/>
            <a:ext cx="19736" cy="1530698"/>
          </a:xfrm>
          <a:prstGeom prst="straightConnector1">
            <a:avLst/>
          </a:prstGeom>
          <a:ln w="6350">
            <a:solidFill>
              <a:schemeClr val="accent6"/>
            </a:solidFill>
            <a:prstDash val="solid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EF029852-4147-589C-9189-0B25B5A8A7C9}"/>
              </a:ext>
            </a:extLst>
          </p:cNvPr>
          <p:cNvCxnSpPr>
            <a:cxnSpLocks/>
            <a:stCxn id="95" idx="2"/>
            <a:endCxn id="106" idx="0"/>
          </p:cNvCxnSpPr>
          <p:nvPr/>
        </p:nvCxnSpPr>
        <p:spPr>
          <a:xfrm>
            <a:off x="4912574" y="3372183"/>
            <a:ext cx="5980" cy="1535961"/>
          </a:xfrm>
          <a:prstGeom prst="straightConnector1">
            <a:avLst/>
          </a:prstGeom>
          <a:ln w="6350">
            <a:solidFill>
              <a:schemeClr val="accent6"/>
            </a:solidFill>
            <a:prstDash val="solid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>
            <a:extLst>
              <a:ext uri="{FF2B5EF4-FFF2-40B4-BE49-F238E27FC236}">
                <a16:creationId xmlns:a16="http://schemas.microsoft.com/office/drawing/2014/main" id="{255F4E8E-E045-7713-2A5A-DEECB3106B6D}"/>
              </a:ext>
            </a:extLst>
          </p:cNvPr>
          <p:cNvGrpSpPr/>
          <p:nvPr/>
        </p:nvGrpSpPr>
        <p:grpSpPr>
          <a:xfrm>
            <a:off x="306820" y="4854584"/>
            <a:ext cx="10588154" cy="708292"/>
            <a:chOff x="306820" y="5393064"/>
            <a:chExt cx="10588154" cy="708292"/>
          </a:xfrm>
        </p:grpSpPr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F56B2135-3DE6-BDA5-EBA5-2DBEF1320B21}"/>
                </a:ext>
              </a:extLst>
            </p:cNvPr>
            <p:cNvCxnSpPr>
              <a:cxnSpLocks/>
            </p:cNvCxnSpPr>
            <p:nvPr/>
          </p:nvCxnSpPr>
          <p:spPr>
            <a:xfrm>
              <a:off x="2424451" y="5393064"/>
              <a:ext cx="0" cy="399013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B2A1E5BA-84D4-F673-E495-0B4F2CC740F9}"/>
                </a:ext>
              </a:extLst>
            </p:cNvPr>
            <p:cNvCxnSpPr>
              <a:cxnSpLocks/>
            </p:cNvCxnSpPr>
            <p:nvPr/>
          </p:nvCxnSpPr>
          <p:spPr>
            <a:xfrm>
              <a:off x="4542082" y="5393064"/>
              <a:ext cx="0" cy="399013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>
              <a:extLst>
                <a:ext uri="{FF2B5EF4-FFF2-40B4-BE49-F238E27FC236}">
                  <a16:creationId xmlns:a16="http://schemas.microsoft.com/office/drawing/2014/main" id="{43B5EF8B-B489-3638-0BDE-31A26775CB66}"/>
                </a:ext>
              </a:extLst>
            </p:cNvPr>
            <p:cNvCxnSpPr>
              <a:cxnSpLocks/>
            </p:cNvCxnSpPr>
            <p:nvPr/>
          </p:nvCxnSpPr>
          <p:spPr>
            <a:xfrm>
              <a:off x="6659713" y="5393064"/>
              <a:ext cx="0" cy="399013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>
              <a:extLst>
                <a:ext uri="{FF2B5EF4-FFF2-40B4-BE49-F238E27FC236}">
                  <a16:creationId xmlns:a16="http://schemas.microsoft.com/office/drawing/2014/main" id="{708CE08F-8C05-58A4-5009-EAB5C864A1E5}"/>
                </a:ext>
              </a:extLst>
            </p:cNvPr>
            <p:cNvCxnSpPr>
              <a:cxnSpLocks/>
            </p:cNvCxnSpPr>
            <p:nvPr/>
          </p:nvCxnSpPr>
          <p:spPr>
            <a:xfrm>
              <a:off x="8777344" y="5393064"/>
              <a:ext cx="0" cy="399013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4FBC8E5D-843E-B8E2-40D7-31A2C3C562E2}"/>
                </a:ext>
              </a:extLst>
            </p:cNvPr>
            <p:cNvCxnSpPr>
              <a:cxnSpLocks/>
            </p:cNvCxnSpPr>
            <p:nvPr/>
          </p:nvCxnSpPr>
          <p:spPr>
            <a:xfrm>
              <a:off x="306820" y="5393064"/>
              <a:ext cx="0" cy="399013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A77A0DFC-592F-6835-0397-367F3439DEA7}"/>
                </a:ext>
              </a:extLst>
            </p:cNvPr>
            <p:cNvCxnSpPr>
              <a:cxnSpLocks/>
            </p:cNvCxnSpPr>
            <p:nvPr/>
          </p:nvCxnSpPr>
          <p:spPr>
            <a:xfrm>
              <a:off x="10894974" y="5393064"/>
              <a:ext cx="0" cy="399013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CD2B96CE-20F8-39F4-8699-329AE382B3CB}"/>
                </a:ext>
              </a:extLst>
            </p:cNvPr>
            <p:cNvCxnSpPr>
              <a:cxnSpLocks/>
            </p:cNvCxnSpPr>
            <p:nvPr/>
          </p:nvCxnSpPr>
          <p:spPr>
            <a:xfrm>
              <a:off x="8752180" y="5593021"/>
              <a:ext cx="2117631" cy="0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EE79FA7-8BC9-3FC0-72C1-005C9805F13B}"/>
                </a:ext>
              </a:extLst>
            </p:cNvPr>
            <p:cNvSpPr txBox="1"/>
            <p:nvPr/>
          </p:nvSpPr>
          <p:spPr>
            <a:xfrm>
              <a:off x="9491899" y="5732024"/>
              <a:ext cx="6527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2031</a:t>
              </a:r>
            </a:p>
          </p:txBody>
        </p: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35712366-CBBD-774D-D29D-F76BC92077BB}"/>
                </a:ext>
              </a:extLst>
            </p:cNvPr>
            <p:cNvCxnSpPr>
              <a:cxnSpLocks/>
            </p:cNvCxnSpPr>
            <p:nvPr/>
          </p:nvCxnSpPr>
          <p:spPr>
            <a:xfrm>
              <a:off x="329175" y="5593021"/>
              <a:ext cx="2117631" cy="0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917B52F-8798-E5B9-F716-764497D85717}"/>
                </a:ext>
              </a:extLst>
            </p:cNvPr>
            <p:cNvSpPr txBox="1"/>
            <p:nvPr/>
          </p:nvSpPr>
          <p:spPr>
            <a:xfrm>
              <a:off x="1068894" y="5732024"/>
              <a:ext cx="6527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2027</a:t>
              </a:r>
            </a:p>
          </p:txBody>
        </p: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3BAA40F7-FA37-F8E6-734F-9EFCD8C224D2}"/>
                </a:ext>
              </a:extLst>
            </p:cNvPr>
            <p:cNvCxnSpPr>
              <a:cxnSpLocks/>
            </p:cNvCxnSpPr>
            <p:nvPr/>
          </p:nvCxnSpPr>
          <p:spPr>
            <a:xfrm>
              <a:off x="6646428" y="5593021"/>
              <a:ext cx="2117631" cy="0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A6065C9-DCE7-63AE-4B6B-8458470C2441}"/>
                </a:ext>
              </a:extLst>
            </p:cNvPr>
            <p:cNvSpPr txBox="1"/>
            <p:nvPr/>
          </p:nvSpPr>
          <p:spPr>
            <a:xfrm>
              <a:off x="7386147" y="5732024"/>
              <a:ext cx="6527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2030</a:t>
              </a:r>
            </a:p>
          </p:txBody>
        </p: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80CEA730-B2B1-C6F3-A7C9-9DE33E90676D}"/>
                </a:ext>
              </a:extLst>
            </p:cNvPr>
            <p:cNvCxnSpPr>
              <a:cxnSpLocks/>
            </p:cNvCxnSpPr>
            <p:nvPr/>
          </p:nvCxnSpPr>
          <p:spPr>
            <a:xfrm>
              <a:off x="4540677" y="5593021"/>
              <a:ext cx="2117631" cy="0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DAA7CFBE-1058-E3DA-53F8-D4F157D4F719}"/>
                </a:ext>
              </a:extLst>
            </p:cNvPr>
            <p:cNvSpPr txBox="1"/>
            <p:nvPr/>
          </p:nvSpPr>
          <p:spPr>
            <a:xfrm>
              <a:off x="5280396" y="5732024"/>
              <a:ext cx="6527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2029</a:t>
              </a:r>
            </a:p>
          </p:txBody>
        </p: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E9CB0F5D-B001-DF1F-5957-592EEC756980}"/>
                </a:ext>
              </a:extLst>
            </p:cNvPr>
            <p:cNvCxnSpPr>
              <a:cxnSpLocks/>
            </p:cNvCxnSpPr>
            <p:nvPr/>
          </p:nvCxnSpPr>
          <p:spPr>
            <a:xfrm>
              <a:off x="2434926" y="5593021"/>
              <a:ext cx="2117631" cy="0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313F5E05-B853-D5AF-2D34-CD7D9BDE4110}"/>
                </a:ext>
              </a:extLst>
            </p:cNvPr>
            <p:cNvSpPr txBox="1"/>
            <p:nvPr/>
          </p:nvSpPr>
          <p:spPr>
            <a:xfrm>
              <a:off x="3174645" y="5732024"/>
              <a:ext cx="6527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2028</a:t>
              </a: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C78AD225-52B5-DF70-01A4-8F08CE894D25}"/>
              </a:ext>
            </a:extLst>
          </p:cNvPr>
          <p:cNvGrpSpPr/>
          <p:nvPr/>
        </p:nvGrpSpPr>
        <p:grpSpPr>
          <a:xfrm>
            <a:off x="771740" y="1394092"/>
            <a:ext cx="2761284" cy="3514092"/>
            <a:chOff x="771740" y="3745180"/>
            <a:chExt cx="2761284" cy="3514092"/>
          </a:xfrm>
        </p:grpSpPr>
        <p:cxnSp>
          <p:nvCxnSpPr>
            <p:cNvPr id="42" name="Elbow Connector 41">
              <a:extLst>
                <a:ext uri="{FF2B5EF4-FFF2-40B4-BE49-F238E27FC236}">
                  <a16:creationId xmlns:a16="http://schemas.microsoft.com/office/drawing/2014/main" id="{0DCA9DAF-F231-D57B-9739-449E84014775}"/>
                </a:ext>
              </a:extLst>
            </p:cNvPr>
            <p:cNvCxnSpPr>
              <a:cxnSpLocks/>
              <a:stCxn id="49" idx="0"/>
              <a:endCxn id="43" idx="1"/>
            </p:cNvCxnSpPr>
            <p:nvPr/>
          </p:nvCxnSpPr>
          <p:spPr>
            <a:xfrm rot="5400000" flipH="1" flipV="1">
              <a:off x="-732898" y="5480652"/>
              <a:ext cx="3283258" cy="273981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7B44F4A-2AEB-9FBB-4801-069171300176}"/>
                </a:ext>
              </a:extLst>
            </p:cNvPr>
            <p:cNvSpPr txBox="1"/>
            <p:nvPr/>
          </p:nvSpPr>
          <p:spPr>
            <a:xfrm>
              <a:off x="1045722" y="3745180"/>
              <a:ext cx="24873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4472C4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T0 + 15 Days: Encounter-based Bundle EB.1 Sent</a:t>
              </a:r>
            </a:p>
          </p:txBody>
        </p:sp>
      </p:grpSp>
      <p:sp>
        <p:nvSpPr>
          <p:cNvPr id="143" name="Diamond 142">
            <a:extLst>
              <a:ext uri="{FF2B5EF4-FFF2-40B4-BE49-F238E27FC236}">
                <a16:creationId xmlns:a16="http://schemas.microsoft.com/office/drawing/2014/main" id="{E6AE7607-522C-D3B9-7FE2-9F833CD3AABA}"/>
              </a:ext>
            </a:extLst>
          </p:cNvPr>
          <p:cNvSpPr/>
          <p:nvPr/>
        </p:nvSpPr>
        <p:spPr>
          <a:xfrm>
            <a:off x="3501016" y="4903432"/>
            <a:ext cx="274320" cy="274320"/>
          </a:xfrm>
          <a:prstGeom prst="diamond">
            <a:avLst/>
          </a:prstGeom>
          <a:solidFill>
            <a:schemeClr val="accent2">
              <a:alpha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921CB3F7-C7DA-741C-F63B-07912F098B61}"/>
              </a:ext>
            </a:extLst>
          </p:cNvPr>
          <p:cNvCxnSpPr>
            <a:cxnSpLocks/>
          </p:cNvCxnSpPr>
          <p:nvPr/>
        </p:nvCxnSpPr>
        <p:spPr>
          <a:xfrm>
            <a:off x="693315" y="699509"/>
            <a:ext cx="0" cy="4358663"/>
          </a:xfrm>
          <a:prstGeom prst="straightConnector1">
            <a:avLst/>
          </a:prstGeom>
          <a:ln w="22225">
            <a:solidFill>
              <a:schemeClr val="tx1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EF151F5A-0753-FFD3-01EF-100A1B743DAB}"/>
              </a:ext>
            </a:extLst>
          </p:cNvPr>
          <p:cNvCxnSpPr>
            <a:cxnSpLocks/>
            <a:stCxn id="94" idx="2"/>
            <a:endCxn id="75" idx="0"/>
          </p:cNvCxnSpPr>
          <p:nvPr/>
        </p:nvCxnSpPr>
        <p:spPr>
          <a:xfrm>
            <a:off x="2796743" y="3365118"/>
            <a:ext cx="8343" cy="1550883"/>
          </a:xfrm>
          <a:prstGeom prst="straightConnector1">
            <a:avLst/>
          </a:prstGeom>
          <a:ln w="6350">
            <a:solidFill>
              <a:schemeClr val="accent6"/>
            </a:solidFill>
            <a:prstDash val="solid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70A3F70F-2B1B-C4CB-43C6-46C14DBC4ED3}"/>
              </a:ext>
            </a:extLst>
          </p:cNvPr>
          <p:cNvSpPr txBox="1"/>
          <p:nvPr/>
        </p:nvSpPr>
        <p:spPr>
          <a:xfrm>
            <a:off x="573934" y="372567"/>
            <a:ext cx="31888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T0: Encounter with Primary Tumor Diagnosis 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BF6854C8-4E9E-19E1-A111-C7C4504217E5}"/>
              </a:ext>
            </a:extLst>
          </p:cNvPr>
          <p:cNvCxnSpPr>
            <a:cxnSpLocks/>
            <a:stCxn id="98" idx="2"/>
          </p:cNvCxnSpPr>
          <p:nvPr/>
        </p:nvCxnSpPr>
        <p:spPr>
          <a:xfrm>
            <a:off x="9143379" y="1313600"/>
            <a:ext cx="0" cy="3740941"/>
          </a:xfrm>
          <a:prstGeom prst="straightConnector1">
            <a:avLst/>
          </a:prstGeom>
          <a:ln w="22225">
            <a:solidFill>
              <a:schemeClr val="tx1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Diamond 48">
            <a:extLst>
              <a:ext uri="{FF2B5EF4-FFF2-40B4-BE49-F238E27FC236}">
                <a16:creationId xmlns:a16="http://schemas.microsoft.com/office/drawing/2014/main" id="{FC98C28B-EA96-7B1F-D34C-0ECFD76B3192}"/>
              </a:ext>
            </a:extLst>
          </p:cNvPr>
          <p:cNvSpPr/>
          <p:nvPr/>
        </p:nvSpPr>
        <p:spPr>
          <a:xfrm>
            <a:off x="634581" y="4908183"/>
            <a:ext cx="274320" cy="274320"/>
          </a:xfrm>
          <a:prstGeom prst="diamond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5" name="Diamond 74">
            <a:extLst>
              <a:ext uri="{FF2B5EF4-FFF2-40B4-BE49-F238E27FC236}">
                <a16:creationId xmlns:a16="http://schemas.microsoft.com/office/drawing/2014/main" id="{034FA73C-F766-5570-A78F-14AA0020CAC7}"/>
              </a:ext>
            </a:extLst>
          </p:cNvPr>
          <p:cNvSpPr/>
          <p:nvPr/>
        </p:nvSpPr>
        <p:spPr>
          <a:xfrm>
            <a:off x="2667926" y="4916001"/>
            <a:ext cx="274320" cy="274320"/>
          </a:xfrm>
          <a:prstGeom prst="diamond">
            <a:avLst/>
          </a:prstGeom>
          <a:solidFill>
            <a:schemeClr val="accent6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B3846CA2-FF50-2DC8-CF67-64794AD85D8A}"/>
              </a:ext>
            </a:extLst>
          </p:cNvPr>
          <p:cNvSpPr/>
          <p:nvPr/>
        </p:nvSpPr>
        <p:spPr>
          <a:xfrm>
            <a:off x="549241" y="4908144"/>
            <a:ext cx="274320" cy="274320"/>
          </a:xfrm>
          <a:prstGeom prst="ellipse">
            <a:avLst/>
          </a:prstGeom>
          <a:solidFill>
            <a:srgbClr val="FF0000">
              <a:alpha val="5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3B4CD533-E0B6-1B5C-1FF5-821A1FA1A58E}"/>
              </a:ext>
            </a:extLst>
          </p:cNvPr>
          <p:cNvSpPr txBox="1"/>
          <p:nvPr/>
        </p:nvSpPr>
        <p:spPr>
          <a:xfrm>
            <a:off x="1798220" y="2903453"/>
            <a:ext cx="19970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T0 + 12 Months: Time-based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Bundle TB.1 Sent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46B8EF42-89AD-D4A2-5EB8-3CE5695C606F}"/>
              </a:ext>
            </a:extLst>
          </p:cNvPr>
          <p:cNvSpPr txBox="1"/>
          <p:nvPr/>
        </p:nvSpPr>
        <p:spPr>
          <a:xfrm>
            <a:off x="3932048" y="2910518"/>
            <a:ext cx="19610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T0 + 24 Months: Time-based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Bundle TB.2 Sent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ACCE47F3-C66A-6D1F-0AFB-EDEC3D624326}"/>
              </a:ext>
            </a:extLst>
          </p:cNvPr>
          <p:cNvSpPr txBox="1"/>
          <p:nvPr/>
        </p:nvSpPr>
        <p:spPr>
          <a:xfrm>
            <a:off x="6045200" y="2915781"/>
            <a:ext cx="19900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T0 + 36 Months: Time-based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Bundle TB.3 Sent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31FB30E6-D064-6D3B-E75A-6E627B6B95E8}"/>
              </a:ext>
            </a:extLst>
          </p:cNvPr>
          <p:cNvSpPr txBox="1"/>
          <p:nvPr/>
        </p:nvSpPr>
        <p:spPr>
          <a:xfrm>
            <a:off x="8542922" y="851935"/>
            <a:ext cx="12009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T0 + 48 Months: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  Bundle Sent </a:t>
            </a:r>
          </a:p>
        </p:txBody>
      </p:sp>
      <p:sp>
        <p:nvSpPr>
          <p:cNvPr id="106" name="Diamond 105">
            <a:extLst>
              <a:ext uri="{FF2B5EF4-FFF2-40B4-BE49-F238E27FC236}">
                <a16:creationId xmlns:a16="http://schemas.microsoft.com/office/drawing/2014/main" id="{4DE663A1-5774-6053-8F42-A4C39BEC9859}"/>
              </a:ext>
            </a:extLst>
          </p:cNvPr>
          <p:cNvSpPr/>
          <p:nvPr/>
        </p:nvSpPr>
        <p:spPr>
          <a:xfrm>
            <a:off x="4781394" y="4908144"/>
            <a:ext cx="274320" cy="274320"/>
          </a:xfrm>
          <a:prstGeom prst="diamond">
            <a:avLst/>
          </a:prstGeom>
          <a:solidFill>
            <a:schemeClr val="accent6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7" name="Diamond 106">
            <a:extLst>
              <a:ext uri="{FF2B5EF4-FFF2-40B4-BE49-F238E27FC236}">
                <a16:creationId xmlns:a16="http://schemas.microsoft.com/office/drawing/2014/main" id="{A3AB8934-9544-753F-3268-269A3437432F}"/>
              </a:ext>
            </a:extLst>
          </p:cNvPr>
          <p:cNvSpPr/>
          <p:nvPr/>
        </p:nvSpPr>
        <p:spPr>
          <a:xfrm>
            <a:off x="6883331" y="4908144"/>
            <a:ext cx="274320" cy="274320"/>
          </a:xfrm>
          <a:prstGeom prst="diamond">
            <a:avLst/>
          </a:prstGeom>
          <a:solidFill>
            <a:schemeClr val="accent6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4D035505-32B5-4B0B-4CAC-4869C8B564DC}"/>
              </a:ext>
            </a:extLst>
          </p:cNvPr>
          <p:cNvGrpSpPr/>
          <p:nvPr/>
        </p:nvGrpSpPr>
        <p:grpSpPr>
          <a:xfrm>
            <a:off x="1482940" y="2032985"/>
            <a:ext cx="2771642" cy="2875199"/>
            <a:chOff x="761382" y="3521660"/>
            <a:chExt cx="2771642" cy="2875199"/>
          </a:xfrm>
        </p:grpSpPr>
        <p:cxnSp>
          <p:nvCxnSpPr>
            <p:cNvPr id="109" name="Elbow Connector 108">
              <a:extLst>
                <a:ext uri="{FF2B5EF4-FFF2-40B4-BE49-F238E27FC236}">
                  <a16:creationId xmlns:a16="http://schemas.microsoft.com/office/drawing/2014/main" id="{8570CA14-96CD-B14E-BCD7-FBF4F7490AD5}"/>
                </a:ext>
              </a:extLst>
            </p:cNvPr>
            <p:cNvCxnSpPr>
              <a:cxnSpLocks/>
              <a:stCxn id="111" idx="0"/>
              <a:endCxn id="110" idx="1"/>
            </p:cNvCxnSpPr>
            <p:nvPr/>
          </p:nvCxnSpPr>
          <p:spPr>
            <a:xfrm rot="5400000" flipH="1" flipV="1">
              <a:off x="-464797" y="4886340"/>
              <a:ext cx="2736698" cy="284339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CE1C15BE-DB4B-51F0-50A0-6FB63A329AA3}"/>
                </a:ext>
              </a:extLst>
            </p:cNvPr>
            <p:cNvSpPr txBox="1"/>
            <p:nvPr/>
          </p:nvSpPr>
          <p:spPr>
            <a:xfrm>
              <a:off x="1045722" y="3521660"/>
              <a:ext cx="248730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4472C4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Encounter-based Bundle EB.2 Sent</a:t>
              </a:r>
            </a:p>
          </p:txBody>
        </p:sp>
      </p:grpSp>
      <p:sp>
        <p:nvSpPr>
          <p:cNvPr id="111" name="Diamond 110">
            <a:extLst>
              <a:ext uri="{FF2B5EF4-FFF2-40B4-BE49-F238E27FC236}">
                <a16:creationId xmlns:a16="http://schemas.microsoft.com/office/drawing/2014/main" id="{85691A53-C354-CBF2-0255-C6145A2FBF2E}"/>
              </a:ext>
            </a:extLst>
          </p:cNvPr>
          <p:cNvSpPr/>
          <p:nvPr/>
        </p:nvSpPr>
        <p:spPr>
          <a:xfrm>
            <a:off x="1345781" y="4908183"/>
            <a:ext cx="274320" cy="274320"/>
          </a:xfrm>
          <a:prstGeom prst="diamond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6179008-02FC-29DC-C0CD-0FA380C0EC25}"/>
              </a:ext>
            </a:extLst>
          </p:cNvPr>
          <p:cNvGrpSpPr/>
          <p:nvPr/>
        </p:nvGrpSpPr>
        <p:grpSpPr>
          <a:xfrm>
            <a:off x="5988901" y="2047648"/>
            <a:ext cx="2898443" cy="3145015"/>
            <a:chOff x="5734901" y="2586128"/>
            <a:chExt cx="2898443" cy="3145015"/>
          </a:xfrm>
        </p:grpSpPr>
        <p:cxnSp>
          <p:nvCxnSpPr>
            <p:cNvPr id="114" name="Elbow Connector 113">
              <a:extLst>
                <a:ext uri="{FF2B5EF4-FFF2-40B4-BE49-F238E27FC236}">
                  <a16:creationId xmlns:a16="http://schemas.microsoft.com/office/drawing/2014/main" id="{A4E76EA4-CA14-1764-D11C-07408AEA3C08}"/>
                </a:ext>
              </a:extLst>
            </p:cNvPr>
            <p:cNvCxnSpPr>
              <a:cxnSpLocks/>
              <a:stCxn id="116" idx="0"/>
              <a:endCxn id="115" idx="1"/>
            </p:cNvCxnSpPr>
            <p:nvPr/>
          </p:nvCxnSpPr>
          <p:spPr>
            <a:xfrm rot="5400000" flipH="1" flipV="1">
              <a:off x="4642955" y="3953736"/>
              <a:ext cx="2732195" cy="273981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31B8649A-5BD0-5ED8-9127-962118097116}"/>
                </a:ext>
              </a:extLst>
            </p:cNvPr>
            <p:cNvSpPr txBox="1"/>
            <p:nvPr/>
          </p:nvSpPr>
          <p:spPr>
            <a:xfrm>
              <a:off x="6146042" y="2586128"/>
              <a:ext cx="248730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4472C4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Encounter-based Bundle EB.3 Sent</a:t>
              </a:r>
            </a:p>
          </p:txBody>
        </p:sp>
        <p:sp>
          <p:nvSpPr>
            <p:cNvPr id="116" name="Diamond 115">
              <a:extLst>
                <a:ext uri="{FF2B5EF4-FFF2-40B4-BE49-F238E27FC236}">
                  <a16:creationId xmlns:a16="http://schemas.microsoft.com/office/drawing/2014/main" id="{1F0C639B-6E8C-5C63-0647-E9207B8FEEA5}"/>
                </a:ext>
              </a:extLst>
            </p:cNvPr>
            <p:cNvSpPr/>
            <p:nvPr/>
          </p:nvSpPr>
          <p:spPr>
            <a:xfrm>
              <a:off x="5734901" y="5456823"/>
              <a:ext cx="274320" cy="274320"/>
            </a:xfrm>
            <a:prstGeom prst="diamond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97A4C61D-11E4-57E0-C4CA-BDFB86772CE4}"/>
              </a:ext>
            </a:extLst>
          </p:cNvPr>
          <p:cNvGrpSpPr/>
          <p:nvPr/>
        </p:nvGrpSpPr>
        <p:grpSpPr>
          <a:xfrm>
            <a:off x="3638176" y="4249221"/>
            <a:ext cx="2732631" cy="654211"/>
            <a:chOff x="762296" y="4995688"/>
            <a:chExt cx="2732631" cy="2057635"/>
          </a:xfrm>
        </p:grpSpPr>
        <p:cxnSp>
          <p:nvCxnSpPr>
            <p:cNvPr id="119" name="Elbow Connector 118">
              <a:extLst>
                <a:ext uri="{FF2B5EF4-FFF2-40B4-BE49-F238E27FC236}">
                  <a16:creationId xmlns:a16="http://schemas.microsoft.com/office/drawing/2014/main" id="{DE38697B-A0F3-3556-B828-1B1AC5CF37E6}"/>
                </a:ext>
              </a:extLst>
            </p:cNvPr>
            <p:cNvCxnSpPr>
              <a:cxnSpLocks/>
              <a:stCxn id="143" idx="0"/>
              <a:endCxn id="120" idx="1"/>
            </p:cNvCxnSpPr>
            <p:nvPr/>
          </p:nvCxnSpPr>
          <p:spPr>
            <a:xfrm rot="5400000" flipH="1" flipV="1">
              <a:off x="219155" y="6264852"/>
              <a:ext cx="1331612" cy="245329"/>
            </a:xfrm>
            <a:prstGeom prst="bentConnector2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DF823780-9358-0E55-BD62-D188B922CB86}"/>
                </a:ext>
              </a:extLst>
            </p:cNvPr>
            <p:cNvSpPr txBox="1"/>
            <p:nvPr/>
          </p:nvSpPr>
          <p:spPr>
            <a:xfrm>
              <a:off x="1007625" y="4995688"/>
              <a:ext cx="2487302" cy="14520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Non-Encounter-based 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Bundle NEB.1 Sent</a:t>
              </a:r>
            </a:p>
          </p:txBody>
        </p:sp>
      </p:grpSp>
      <p:sp>
        <p:nvSpPr>
          <p:cNvPr id="154" name="Diamond 153">
            <a:extLst>
              <a:ext uri="{FF2B5EF4-FFF2-40B4-BE49-F238E27FC236}">
                <a16:creationId xmlns:a16="http://schemas.microsoft.com/office/drawing/2014/main" id="{5A559B5D-D21D-576C-9AD2-3CBDF19DDFB6}"/>
              </a:ext>
            </a:extLst>
          </p:cNvPr>
          <p:cNvSpPr/>
          <p:nvPr/>
        </p:nvSpPr>
        <p:spPr>
          <a:xfrm>
            <a:off x="5339976" y="4913592"/>
            <a:ext cx="274320" cy="274320"/>
          </a:xfrm>
          <a:prstGeom prst="diamond">
            <a:avLst/>
          </a:prstGeom>
          <a:solidFill>
            <a:schemeClr val="accent2">
              <a:alpha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4DE68963-703A-2EA1-55B4-A635F366C676}"/>
              </a:ext>
            </a:extLst>
          </p:cNvPr>
          <p:cNvGrpSpPr/>
          <p:nvPr/>
        </p:nvGrpSpPr>
        <p:grpSpPr>
          <a:xfrm>
            <a:off x="5477135" y="4239060"/>
            <a:ext cx="2732632" cy="674534"/>
            <a:chOff x="762295" y="4931790"/>
            <a:chExt cx="2732632" cy="2121556"/>
          </a:xfrm>
        </p:grpSpPr>
        <p:cxnSp>
          <p:nvCxnSpPr>
            <p:cNvPr id="156" name="Elbow Connector 155">
              <a:extLst>
                <a:ext uri="{FF2B5EF4-FFF2-40B4-BE49-F238E27FC236}">
                  <a16:creationId xmlns:a16="http://schemas.microsoft.com/office/drawing/2014/main" id="{0946036E-BE5D-49E5-4451-C778A795B9CC}"/>
                </a:ext>
              </a:extLst>
            </p:cNvPr>
            <p:cNvCxnSpPr>
              <a:cxnSpLocks/>
              <a:stCxn id="154" idx="0"/>
              <a:endCxn id="157" idx="1"/>
            </p:cNvCxnSpPr>
            <p:nvPr/>
          </p:nvCxnSpPr>
          <p:spPr>
            <a:xfrm rot="5400000" flipH="1" flipV="1">
              <a:off x="187193" y="6232914"/>
              <a:ext cx="1395534" cy="245329"/>
            </a:xfrm>
            <a:prstGeom prst="bentConnector2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68969498-CA70-9D47-6BD3-28CB08C3B130}"/>
                </a:ext>
              </a:extLst>
            </p:cNvPr>
            <p:cNvSpPr txBox="1"/>
            <p:nvPr/>
          </p:nvSpPr>
          <p:spPr>
            <a:xfrm>
              <a:off x="1007625" y="4931790"/>
              <a:ext cx="2487302" cy="14520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Non-Encounter-based 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Bundle NEB.2 Sent</a:t>
              </a:r>
            </a:p>
          </p:txBody>
        </p:sp>
      </p:grpSp>
      <p:sp>
        <p:nvSpPr>
          <p:cNvPr id="162" name="TextBox 161">
            <a:extLst>
              <a:ext uri="{FF2B5EF4-FFF2-40B4-BE49-F238E27FC236}">
                <a16:creationId xmlns:a16="http://schemas.microsoft.com/office/drawing/2014/main" id="{F9DB4AF3-DBD3-36F8-FA66-2A4F22DF129D}"/>
              </a:ext>
            </a:extLst>
          </p:cNvPr>
          <p:cNvSpPr txBox="1"/>
          <p:nvPr/>
        </p:nvSpPr>
        <p:spPr>
          <a:xfrm>
            <a:off x="894075" y="834232"/>
            <a:ext cx="34189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T0: Bundle eICR.1 Sent (Optional*)</a:t>
            </a:r>
          </a:p>
        </p:txBody>
      </p:sp>
      <p:cxnSp>
        <p:nvCxnSpPr>
          <p:cNvPr id="5" name="Elbow Connector 4">
            <a:extLst>
              <a:ext uri="{FF2B5EF4-FFF2-40B4-BE49-F238E27FC236}">
                <a16:creationId xmlns:a16="http://schemas.microsoft.com/office/drawing/2014/main" id="{4E90BA67-955C-713A-5BD1-708C6502E4D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-1167308" y="2836601"/>
            <a:ext cx="3935412" cy="207674"/>
          </a:xfrm>
          <a:prstGeom prst="bentConnector2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2AF9A334-1864-6F98-51A6-8B4981BBC8A2}"/>
              </a:ext>
            </a:extLst>
          </p:cNvPr>
          <p:cNvSpPr txBox="1"/>
          <p:nvPr/>
        </p:nvSpPr>
        <p:spPr>
          <a:xfrm>
            <a:off x="549241" y="5746768"/>
            <a:ext cx="85941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Not shown: Encounters or other events that do not meet the CCRR IG triggering requirements.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* The content and triggers for an eICR bundle are specified in the Electronic Case Reporting (eCR) FHIR IG. Sending an eICR bundle is not required under the CCRR IG.</a:t>
            </a:r>
          </a:p>
        </p:txBody>
      </p:sp>
    </p:spTree>
    <p:extLst>
      <p:ext uri="{BB962C8B-B14F-4D97-AF65-F5344CB8AC3E}">
        <p14:creationId xmlns:p14="http://schemas.microsoft.com/office/powerpoint/2010/main" val="16486131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AC Theme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28148</TotalTime>
  <Words>1110</Words>
  <Application>Microsoft Office PowerPoint</Application>
  <PresentationFormat>Widescreen</PresentationFormat>
  <Paragraphs>189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Aptos</vt:lpstr>
      <vt:lpstr>Arial</vt:lpstr>
      <vt:lpstr>Calibri</vt:lpstr>
      <vt:lpstr>Calibri Light</vt:lpstr>
      <vt:lpstr>Constantia</vt:lpstr>
      <vt:lpstr>Wingdings 2</vt:lpstr>
      <vt:lpstr>ESAC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Cancer Actors and Systems Interaction Descriptions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Becky Angeles</dc:creator>
  <cp:lastModifiedBy>Becky Angeles</cp:lastModifiedBy>
  <cp:revision>15</cp:revision>
  <dcterms:created xsi:type="dcterms:W3CDTF">2025-07-25T18:43:49Z</dcterms:created>
  <dcterms:modified xsi:type="dcterms:W3CDTF">2025-09-16T16:05:00Z</dcterms:modified>
</cp:coreProperties>
</file>