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3" r:id="rId4"/>
    <p:sldId id="261" r:id="rId5"/>
    <p:sldId id="265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3E6F"/>
    <a:srgbClr val="9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A4FCE2-E4E8-4647-B674-87B70765C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2A7FDE-7EB7-4F78-8B37-2FA60E35C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70922D-C55C-487A-B09F-3AE8A235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0403-10AC-4279-A2F6-7C522DEB9A2C}" type="datetimeFigureOut">
              <a:rPr lang="fr-FR" smtClean="0"/>
              <a:t>14/02/2018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EF0B4A3-4C37-4EFD-BD30-28D455C5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6460EC-E553-44CD-8D97-D5001E7E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F630-CB98-4771-A523-8A6E705D1B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465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548AE4-218A-4D1C-9660-882D5CE0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737F542-DA2A-4107-B68F-DF3B92C1D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4DF4B4-060C-45D2-A82D-51FCCBCC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0403-10AC-4279-A2F6-7C522DEB9A2C}" type="datetimeFigureOut">
              <a:rPr lang="fr-FR" smtClean="0"/>
              <a:t>14/02/2018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505C31-B13E-4389-A7B7-2D3B3E93E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348ADA-2689-452D-9561-DA1F0698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F630-CB98-4771-A523-8A6E705D1B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901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1E92E2B-B819-408E-9E23-7F1D83F0B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6540C7F-92FA-4411-9F47-A331F5A85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6A5312-234D-4F5C-BEA7-C150EE460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0403-10AC-4279-A2F6-7C522DEB9A2C}" type="datetimeFigureOut">
              <a:rPr lang="fr-FR" smtClean="0"/>
              <a:t>14/02/2018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CC6AA5-8BA1-4199-93CA-212AA517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8674ED-77BA-4CCD-9C68-0AD7D5E53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F630-CB98-4771-A523-8A6E705D1B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29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3F659-0B4A-4B43-9823-2CEC8C46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BCDEBB-370F-481A-87FA-6F088D8DB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97CD70-2DDD-4952-A77F-781E73C1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0403-10AC-4279-A2F6-7C522DEB9A2C}" type="datetimeFigureOut">
              <a:rPr lang="fr-FR" smtClean="0"/>
              <a:t>14/02/2018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787542-B56F-4645-9032-A17800257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A82A8D-F77A-4120-8095-CBB33909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F630-CB98-4771-A523-8A6E705D1B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418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67D3C-2C66-44E7-B749-833EA4AD7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EF5B6D-3575-4823-8CBF-C147C20B0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DCBDAE-36E4-4B75-A1EC-E1B10F10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0403-10AC-4279-A2F6-7C522DEB9A2C}" type="datetimeFigureOut">
              <a:rPr lang="fr-FR" smtClean="0"/>
              <a:t>14/02/2018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104968-877B-4AEA-A3EE-CF6764EDA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0C8FEE-5777-49EA-99A8-E09961A3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F630-CB98-4771-A523-8A6E705D1B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08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DD7475-BE0E-420C-AA14-5C1CE74E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C1119D-AD1A-4664-9741-0912A7825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F52596-118C-40AE-A186-6394D7CE2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CF92B9-A57D-4A1C-B3C5-229D63AE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0403-10AC-4279-A2F6-7C522DEB9A2C}" type="datetimeFigureOut">
              <a:rPr lang="fr-FR" smtClean="0"/>
              <a:t>14/02/2018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335585B-AF5E-489A-8D58-698F554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8DDC18-D607-4D57-AF32-71519FF6D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F630-CB98-4771-A523-8A6E705D1B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47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1A0B60-4197-45A2-9CAC-5F689A28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03BF52-0611-4ACA-8DFA-5E9946C7C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5393819-0AE1-444E-A7F2-958EAC9C6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A250765-CEB7-444B-97FC-2D6CCDCA3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E981B0A-038F-48A4-85C0-8E38C5798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DA6960B-4B4A-4C3F-A274-48F958FA3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0403-10AC-4279-A2F6-7C522DEB9A2C}" type="datetimeFigureOut">
              <a:rPr lang="fr-FR" smtClean="0"/>
              <a:t>14/02/2018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6B58DEB-30AD-4A68-A657-D4025EABE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5389D73-B9A4-4AD1-8BE0-916A53C74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F630-CB98-4771-A523-8A6E705D1B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582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2FEDB8-5F55-4C75-93B0-51C07A01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EC5526-5893-468B-B4A4-6CBC4F524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0403-10AC-4279-A2F6-7C522DEB9A2C}" type="datetimeFigureOut">
              <a:rPr lang="fr-FR" smtClean="0"/>
              <a:t>14/02/2018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3AB118D-BAB2-4692-A49E-F35955BCC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3741FF-0490-43D1-B959-6719571B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F630-CB98-4771-A523-8A6E705D1B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657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9092563-7DB9-4DE3-BA50-B5F699931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0403-10AC-4279-A2F6-7C522DEB9A2C}" type="datetimeFigureOut">
              <a:rPr lang="fr-FR" smtClean="0"/>
              <a:t>14/02/2018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E642B26-A341-44BD-9338-C8A221D00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780C7F-FC74-4306-BC8B-09932833E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F630-CB98-4771-A523-8A6E705D1B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980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DE33F-8FF4-45BF-94E7-2044AF8DE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E8CD66-BDC5-4DD0-8BD9-27694781D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943F73-1618-4B2E-B511-A891622B9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FFC0DD-E1BE-4920-A252-57E10895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0403-10AC-4279-A2F6-7C522DEB9A2C}" type="datetimeFigureOut">
              <a:rPr lang="fr-FR" smtClean="0"/>
              <a:t>14/02/2018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AC473A-27C6-4346-B234-83BCBF38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034253-9C35-4931-B961-E92D6D914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F630-CB98-4771-A523-8A6E705D1B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70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CFEE10-AE79-4E13-AE99-0DF93A6B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CD16632-514F-47A7-AD50-398DD25D3E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4A79B2-BDEE-4F5C-B0C2-E7483EA3B6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1814F4-CFE2-44FB-8E3D-335FDD85A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30403-10AC-4279-A2F6-7C522DEB9A2C}" type="datetimeFigureOut">
              <a:rPr lang="fr-FR" smtClean="0"/>
              <a:t>14/02/2018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5120281-0D46-4612-BA41-84A45553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74B728-C40E-4919-84C7-5D8FD867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DF630-CB98-4771-A523-8A6E705D1B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114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E750767-32BD-4AB6-90B9-22A1181E0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5F73E2-7564-4A63-9F18-7E40F5E5E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5F518A-DC8F-4B91-BD1C-B47C21A4F5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30403-10AC-4279-A2F6-7C522DEB9A2C}" type="datetimeFigureOut">
              <a:rPr lang="fr-FR" smtClean="0"/>
              <a:t>14/02/2018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7E9B4A-955C-4C59-AD09-DE44E0318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9C9664-FA48-450B-BA9E-5B9EA1FD6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DF630-CB98-4771-A523-8A6E705D1B3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884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valueset-device-kind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97B012-798E-4DCE-AC9A-39800B4D2CBD}"/>
              </a:ext>
            </a:extLst>
          </p:cNvPr>
          <p:cNvSpPr/>
          <p:nvPr/>
        </p:nvSpPr>
        <p:spPr>
          <a:xfrm>
            <a:off x="197969" y="190268"/>
            <a:ext cx="3692897" cy="612740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Composition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AD5354-8E31-49E0-860B-67241A7CD2CA}"/>
              </a:ext>
            </a:extLst>
          </p:cNvPr>
          <p:cNvSpPr/>
          <p:nvPr/>
        </p:nvSpPr>
        <p:spPr>
          <a:xfrm>
            <a:off x="4682374" y="4488869"/>
            <a:ext cx="2466389" cy="36584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DeviceUseStatement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4D39D1-A221-48BF-A594-63F7EC0F690A}"/>
              </a:ext>
            </a:extLst>
          </p:cNvPr>
          <p:cNvSpPr/>
          <p:nvPr/>
        </p:nvSpPr>
        <p:spPr>
          <a:xfrm>
            <a:off x="4682374" y="5205178"/>
            <a:ext cx="2466388" cy="44793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Device</a:t>
            </a:r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A85EF136-58EC-4C04-B974-016DDBA7271F}"/>
              </a:ext>
            </a:extLst>
          </p:cNvPr>
          <p:cNvCxnSpPr>
            <a:cxnSpLocks/>
          </p:cNvCxnSpPr>
          <p:nvPr/>
        </p:nvCxnSpPr>
        <p:spPr>
          <a:xfrm flipV="1">
            <a:off x="3890866" y="628201"/>
            <a:ext cx="5758540" cy="1555"/>
          </a:xfrm>
          <a:prstGeom prst="bentConnector3">
            <a:avLst>
              <a:gd name="adj1" fmla="val 50000"/>
            </a:avLst>
          </a:prstGeom>
          <a:ln w="28575">
            <a:solidFill>
              <a:srgbClr val="233E6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181691E-9462-48A8-A6AA-4CFB06D6DF0C}"/>
              </a:ext>
            </a:extLst>
          </p:cNvPr>
          <p:cNvSpPr/>
          <p:nvPr/>
        </p:nvSpPr>
        <p:spPr>
          <a:xfrm>
            <a:off x="775856" y="1142649"/>
            <a:ext cx="2868272" cy="1554369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Medications section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50F83F-A56C-4DA2-AF3E-2E66E659662C}"/>
              </a:ext>
            </a:extLst>
          </p:cNvPr>
          <p:cNvSpPr/>
          <p:nvPr/>
        </p:nvSpPr>
        <p:spPr>
          <a:xfrm>
            <a:off x="4682376" y="1582061"/>
            <a:ext cx="2466390" cy="34700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MedicationStatement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D552D3-5188-4844-8A8F-4D81A8A2724A}"/>
              </a:ext>
            </a:extLst>
          </p:cNvPr>
          <p:cNvSpPr/>
          <p:nvPr/>
        </p:nvSpPr>
        <p:spPr>
          <a:xfrm>
            <a:off x="4682375" y="2824253"/>
            <a:ext cx="2466569" cy="40615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Medication</a:t>
            </a:r>
          </a:p>
        </p:txBody>
      </p: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E5D1AD48-451B-42CC-BD5C-0BF1C37D6F15}"/>
              </a:ext>
            </a:extLst>
          </p:cNvPr>
          <p:cNvCxnSpPr>
            <a:cxnSpLocks/>
            <a:stCxn id="49" idx="3"/>
            <a:endCxn id="26" idx="1"/>
          </p:cNvCxnSpPr>
          <p:nvPr/>
        </p:nvCxnSpPr>
        <p:spPr>
          <a:xfrm>
            <a:off x="1976582" y="1753005"/>
            <a:ext cx="2705794" cy="2560"/>
          </a:xfrm>
          <a:prstGeom prst="bentConnector3">
            <a:avLst>
              <a:gd name="adj1" fmla="val 50000"/>
            </a:avLst>
          </a:prstGeom>
          <a:ln w="28575">
            <a:solidFill>
              <a:srgbClr val="233E6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8A132876-3122-4095-AFEB-C4A739FFEED2}"/>
              </a:ext>
            </a:extLst>
          </p:cNvPr>
          <p:cNvCxnSpPr>
            <a:cxnSpLocks/>
            <a:stCxn id="54" idx="3"/>
            <a:endCxn id="61" idx="1"/>
          </p:cNvCxnSpPr>
          <p:nvPr/>
        </p:nvCxnSpPr>
        <p:spPr>
          <a:xfrm flipV="1">
            <a:off x="1976582" y="2249080"/>
            <a:ext cx="2705794" cy="1"/>
          </a:xfrm>
          <a:prstGeom prst="bentConnector3">
            <a:avLst>
              <a:gd name="adj1" fmla="val 50000"/>
            </a:avLst>
          </a:prstGeom>
          <a:ln w="28575">
            <a:solidFill>
              <a:srgbClr val="233E6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 : en angle 31">
            <a:extLst>
              <a:ext uri="{FF2B5EF4-FFF2-40B4-BE49-F238E27FC236}">
                <a16:creationId xmlns:a16="http://schemas.microsoft.com/office/drawing/2014/main" id="{DD7AD386-49CA-4599-ABD1-D41299A910CD}"/>
              </a:ext>
            </a:extLst>
          </p:cNvPr>
          <p:cNvCxnSpPr>
            <a:cxnSpLocks/>
            <a:stCxn id="61" idx="2"/>
            <a:endCxn id="27" idx="0"/>
          </p:cNvCxnSpPr>
          <p:nvPr/>
        </p:nvCxnSpPr>
        <p:spPr>
          <a:xfrm rot="16200000" flipH="1">
            <a:off x="5714781" y="2623373"/>
            <a:ext cx="401669" cy="89"/>
          </a:xfrm>
          <a:prstGeom prst="bentConnector3">
            <a:avLst>
              <a:gd name="adj1" fmla="val 50000"/>
            </a:avLst>
          </a:prstGeom>
          <a:ln w="28575">
            <a:solidFill>
              <a:srgbClr val="233E6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ECFBA83-4282-40D0-A643-D53309F633CB}"/>
              </a:ext>
            </a:extLst>
          </p:cNvPr>
          <p:cNvSpPr/>
          <p:nvPr/>
        </p:nvSpPr>
        <p:spPr>
          <a:xfrm>
            <a:off x="9639367" y="265422"/>
            <a:ext cx="2297597" cy="231609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Patient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282ED6-F84B-494D-926D-377BE8DE6DCC}"/>
              </a:ext>
            </a:extLst>
          </p:cNvPr>
          <p:cNvSpPr/>
          <p:nvPr/>
        </p:nvSpPr>
        <p:spPr>
          <a:xfrm>
            <a:off x="775856" y="4066508"/>
            <a:ext cx="2868271" cy="1179744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Medical Devices section</a:t>
            </a:r>
          </a:p>
          <a:p>
            <a:pPr lvl="1"/>
            <a:endParaRPr lang="en-US" sz="28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AD7796D-0935-40EC-92AA-1E47F4FBDCC5}"/>
              </a:ext>
            </a:extLst>
          </p:cNvPr>
          <p:cNvSpPr/>
          <p:nvPr/>
        </p:nvSpPr>
        <p:spPr>
          <a:xfrm>
            <a:off x="1177637" y="1572825"/>
            <a:ext cx="798945" cy="360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sz="2000" dirty="0">
                <a:solidFill>
                  <a:schemeClr val="tx1"/>
                </a:solidFill>
              </a:rPr>
              <a:t>entry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E156408-D67F-47A3-A116-21AA16C87124}"/>
              </a:ext>
            </a:extLst>
          </p:cNvPr>
          <p:cNvSpPr/>
          <p:nvPr/>
        </p:nvSpPr>
        <p:spPr>
          <a:xfrm>
            <a:off x="1177637" y="2068901"/>
            <a:ext cx="798945" cy="360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sz="2000" dirty="0">
                <a:solidFill>
                  <a:schemeClr val="tx1"/>
                </a:solidFill>
              </a:rPr>
              <a:t>entry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6C41060-F616-4173-B2CD-54D030CC27CA}"/>
              </a:ext>
            </a:extLst>
          </p:cNvPr>
          <p:cNvSpPr/>
          <p:nvPr/>
        </p:nvSpPr>
        <p:spPr>
          <a:xfrm>
            <a:off x="1177637" y="4494351"/>
            <a:ext cx="798945" cy="360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sz="2000" dirty="0">
                <a:solidFill>
                  <a:schemeClr val="tx1"/>
                </a:solidFill>
              </a:rPr>
              <a:t>entry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BDAB475-C809-4A7B-8743-DDF5818C11C5}"/>
              </a:ext>
            </a:extLst>
          </p:cNvPr>
          <p:cNvSpPr/>
          <p:nvPr/>
        </p:nvSpPr>
        <p:spPr>
          <a:xfrm>
            <a:off x="4682376" y="2075576"/>
            <a:ext cx="2466390" cy="34700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MedicationStatement</a:t>
            </a:r>
          </a:p>
        </p:txBody>
      </p:sp>
      <p:cxnSp>
        <p:nvCxnSpPr>
          <p:cNvPr id="71" name="Connecteur : en angle 70">
            <a:extLst>
              <a:ext uri="{FF2B5EF4-FFF2-40B4-BE49-F238E27FC236}">
                <a16:creationId xmlns:a16="http://schemas.microsoft.com/office/drawing/2014/main" id="{16740E97-E47F-4184-BB12-7F89CE0D51E8}"/>
              </a:ext>
            </a:extLst>
          </p:cNvPr>
          <p:cNvCxnSpPr>
            <a:cxnSpLocks/>
            <a:stCxn id="26" idx="3"/>
            <a:endCxn id="42" idx="1"/>
          </p:cNvCxnSpPr>
          <p:nvPr/>
        </p:nvCxnSpPr>
        <p:spPr>
          <a:xfrm flipV="1">
            <a:off x="7148766" y="1423468"/>
            <a:ext cx="2490601" cy="332097"/>
          </a:xfrm>
          <a:prstGeom prst="bentConnector3">
            <a:avLst>
              <a:gd name="adj1" fmla="val 50000"/>
            </a:avLst>
          </a:prstGeom>
          <a:ln w="28575">
            <a:solidFill>
              <a:srgbClr val="233E6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 : en angle 75">
            <a:extLst>
              <a:ext uri="{FF2B5EF4-FFF2-40B4-BE49-F238E27FC236}">
                <a16:creationId xmlns:a16="http://schemas.microsoft.com/office/drawing/2014/main" id="{6AD385D9-1D7C-4183-8FAE-826B3C5AA4DD}"/>
              </a:ext>
            </a:extLst>
          </p:cNvPr>
          <p:cNvCxnSpPr>
            <a:cxnSpLocks/>
            <a:stCxn id="61" idx="3"/>
          </p:cNvCxnSpPr>
          <p:nvPr/>
        </p:nvCxnSpPr>
        <p:spPr>
          <a:xfrm flipV="1">
            <a:off x="7148766" y="1673907"/>
            <a:ext cx="2490601" cy="575173"/>
          </a:xfrm>
          <a:prstGeom prst="bentConnector3">
            <a:avLst>
              <a:gd name="adj1" fmla="val 55192"/>
            </a:avLst>
          </a:prstGeom>
          <a:ln w="28575">
            <a:solidFill>
              <a:srgbClr val="233E6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645C4F04-A71C-4F47-8A96-D340DA36B8DA}"/>
              </a:ext>
            </a:extLst>
          </p:cNvPr>
          <p:cNvCxnSpPr>
            <a:cxnSpLocks/>
            <a:stCxn id="55" idx="3"/>
            <a:endCxn id="5" idx="1"/>
          </p:cNvCxnSpPr>
          <p:nvPr/>
        </p:nvCxnSpPr>
        <p:spPr>
          <a:xfrm flipV="1">
            <a:off x="1976582" y="4671790"/>
            <a:ext cx="2705792" cy="2741"/>
          </a:xfrm>
          <a:prstGeom prst="bentConnector3">
            <a:avLst>
              <a:gd name="adj1" fmla="val 50000"/>
            </a:avLst>
          </a:prstGeom>
          <a:ln w="28575">
            <a:solidFill>
              <a:srgbClr val="233E6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 : en angle 93">
            <a:extLst>
              <a:ext uri="{FF2B5EF4-FFF2-40B4-BE49-F238E27FC236}">
                <a16:creationId xmlns:a16="http://schemas.microsoft.com/office/drawing/2014/main" id="{21601A10-F414-4979-A13E-276CDDF5CFDE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5740336" y="5029944"/>
            <a:ext cx="350467" cy="1"/>
          </a:xfrm>
          <a:prstGeom prst="bentConnector3">
            <a:avLst>
              <a:gd name="adj1" fmla="val 50000"/>
            </a:avLst>
          </a:prstGeom>
          <a:ln w="28575">
            <a:solidFill>
              <a:srgbClr val="233E6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 : en angle 99">
            <a:extLst>
              <a:ext uri="{FF2B5EF4-FFF2-40B4-BE49-F238E27FC236}">
                <a16:creationId xmlns:a16="http://schemas.microsoft.com/office/drawing/2014/main" id="{C743B0AB-8E87-41EE-8510-2DC27FD0B198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148763" y="2395587"/>
            <a:ext cx="2466388" cy="2276203"/>
          </a:xfrm>
          <a:prstGeom prst="bentConnector3">
            <a:avLst>
              <a:gd name="adj1" fmla="val 50000"/>
            </a:avLst>
          </a:prstGeom>
          <a:ln w="28575">
            <a:solidFill>
              <a:srgbClr val="233E6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rganigramme : Bande perforée 106">
            <a:extLst>
              <a:ext uri="{FF2B5EF4-FFF2-40B4-BE49-F238E27FC236}">
                <a16:creationId xmlns:a16="http://schemas.microsoft.com/office/drawing/2014/main" id="{F06BECEE-93C1-4FA6-8C80-4011BC0A01A3}"/>
              </a:ext>
            </a:extLst>
          </p:cNvPr>
          <p:cNvSpPr/>
          <p:nvPr/>
        </p:nvSpPr>
        <p:spPr>
          <a:xfrm>
            <a:off x="104780" y="5765730"/>
            <a:ext cx="3879273" cy="960421"/>
          </a:xfrm>
          <a:prstGeom prst="flowChartPunchedTap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41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5" grpId="0" animBg="1"/>
      <p:bldP spid="26" grpId="0" animBg="1"/>
      <p:bldP spid="27" grpId="0" animBg="1"/>
      <p:bldP spid="42" grpId="0" animBg="1"/>
      <p:bldP spid="52" grpId="0" animBg="1"/>
      <p:bldP spid="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627F93-27B0-4803-A95B-E93A11BE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06" y="186813"/>
            <a:ext cx="11552904" cy="135685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Issue #1: </a:t>
            </a:r>
            <a:br>
              <a:rPr lang="en-US" sz="3600" dirty="0"/>
            </a:br>
            <a:r>
              <a:rPr lang="en-US" sz="3600" dirty="0"/>
              <a:t>Methods for representing known absent” and “unknown” </a:t>
            </a:r>
            <a:br>
              <a:rPr lang="en-US" sz="3600" dirty="0"/>
            </a:br>
            <a:r>
              <a:rPr lang="en-US" sz="3600" dirty="0"/>
              <a:t>in the FHIR IG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AEBF37-133B-474C-BDC8-136B36F03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606" y="2271252"/>
            <a:ext cx="10990007" cy="26471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Proposal to use 2 methods</a:t>
            </a:r>
          </a:p>
          <a:p>
            <a:pPr>
              <a:spcAft>
                <a:spcPts val="600"/>
              </a:spcAft>
            </a:pPr>
            <a:r>
              <a:rPr lang="en-US" dirty="0"/>
              <a:t>Specific method for the 3 mandatory sections Allergies, Meds, Problems = the one defined in the CDA IG of IPS.</a:t>
            </a:r>
          </a:p>
          <a:p>
            <a:pPr>
              <a:spcAft>
                <a:spcPts val="600"/>
              </a:spcAft>
            </a:pPr>
            <a:r>
              <a:rPr lang="en-US" dirty="0"/>
              <a:t>Generic method for the non-mandatory sections (Results, Devices, …), relying on Composition.section.emptyReason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71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BB3CA32-D866-4092-9EFD-C3131A4E324A}"/>
              </a:ext>
            </a:extLst>
          </p:cNvPr>
          <p:cNvSpPr/>
          <p:nvPr/>
        </p:nvSpPr>
        <p:spPr>
          <a:xfrm>
            <a:off x="232417" y="2389292"/>
            <a:ext cx="3692897" cy="279138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/>
              <a:t>Composition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97B012-798E-4DCE-AC9A-39800B4D2CBD}"/>
              </a:ext>
            </a:extLst>
          </p:cNvPr>
          <p:cNvSpPr/>
          <p:nvPr/>
        </p:nvSpPr>
        <p:spPr>
          <a:xfrm>
            <a:off x="197969" y="171796"/>
            <a:ext cx="3692897" cy="179006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Composition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A85EF136-58EC-4C04-B974-016DDBA7271F}"/>
              </a:ext>
            </a:extLst>
          </p:cNvPr>
          <p:cNvCxnSpPr>
            <a:cxnSpLocks/>
          </p:cNvCxnSpPr>
          <p:nvPr/>
        </p:nvCxnSpPr>
        <p:spPr>
          <a:xfrm flipV="1">
            <a:off x="3890866" y="628201"/>
            <a:ext cx="5758540" cy="1555"/>
          </a:xfrm>
          <a:prstGeom prst="bentConnector3">
            <a:avLst>
              <a:gd name="adj1" fmla="val 50000"/>
            </a:avLst>
          </a:prstGeom>
          <a:ln w="28575">
            <a:solidFill>
              <a:srgbClr val="233E6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181691E-9462-48A8-A6AA-4CFB06D6DF0C}"/>
              </a:ext>
            </a:extLst>
          </p:cNvPr>
          <p:cNvSpPr/>
          <p:nvPr/>
        </p:nvSpPr>
        <p:spPr>
          <a:xfrm>
            <a:off x="411699" y="421026"/>
            <a:ext cx="3265437" cy="1084502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Medical Devices section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  emptyReason: “nilknown”</a:t>
            </a:r>
          </a:p>
        </p:txBody>
      </p:sp>
      <p:sp>
        <p:nvSpPr>
          <p:cNvPr id="107" name="Organigramme : Bande perforée 106">
            <a:extLst>
              <a:ext uri="{FF2B5EF4-FFF2-40B4-BE49-F238E27FC236}">
                <a16:creationId xmlns:a16="http://schemas.microsoft.com/office/drawing/2014/main" id="{F06BECEE-93C1-4FA6-8C80-4011BC0A01A3}"/>
              </a:ext>
            </a:extLst>
          </p:cNvPr>
          <p:cNvSpPr/>
          <p:nvPr/>
        </p:nvSpPr>
        <p:spPr>
          <a:xfrm>
            <a:off x="197969" y="1677323"/>
            <a:ext cx="3879273" cy="701994"/>
          </a:xfrm>
          <a:prstGeom prst="flowChartPunchedTap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ECFBA83-4282-40D0-A643-D53309F633CB}"/>
              </a:ext>
            </a:extLst>
          </p:cNvPr>
          <p:cNvSpPr/>
          <p:nvPr/>
        </p:nvSpPr>
        <p:spPr>
          <a:xfrm>
            <a:off x="9639367" y="265423"/>
            <a:ext cx="2297597" cy="93219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Patient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13E6768-1B40-43F7-98FC-72F178B3C381}"/>
              </a:ext>
            </a:extLst>
          </p:cNvPr>
          <p:cNvSpPr/>
          <p:nvPr/>
        </p:nvSpPr>
        <p:spPr>
          <a:xfrm>
            <a:off x="4611329" y="3990887"/>
            <a:ext cx="6951512" cy="2162983"/>
          </a:xfrm>
          <a:prstGeom prst="roundRect">
            <a:avLst>
              <a:gd name="adj" fmla="val 48969"/>
            </a:avLst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Rationale: Medical devices section is not mandatory.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assertions “</a:t>
            </a:r>
            <a:r>
              <a:rPr lang="en-US" dirty="0">
                <a:solidFill>
                  <a:srgbClr val="0070C0"/>
                </a:solidFill>
              </a:rPr>
              <a:t>No device</a:t>
            </a:r>
            <a:r>
              <a:rPr lang="en-US" dirty="0">
                <a:solidFill>
                  <a:schemeClr val="tx1"/>
                </a:solidFill>
              </a:rPr>
              <a:t>” and “</a:t>
            </a:r>
            <a:r>
              <a:rPr lang="en-US" dirty="0">
                <a:solidFill>
                  <a:srgbClr val="0070C0"/>
                </a:solidFill>
              </a:rPr>
              <a:t>devices unknown</a:t>
            </a:r>
            <a:r>
              <a:rPr lang="en-US" dirty="0">
                <a:solidFill>
                  <a:schemeClr val="tx1"/>
                </a:solidFill>
              </a:rPr>
              <a:t>” do not need to track by whom (source) and when (assertion date) these statements were made.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Simply, when building the patient summary, no devices are included, under the responsibility of the patient summary authoring (person | system).</a:t>
            </a:r>
          </a:p>
        </p:txBody>
      </p:sp>
      <p:cxnSp>
        <p:nvCxnSpPr>
          <p:cNvPr id="9" name="Connecteur : en angle 8">
            <a:extLst>
              <a:ext uri="{FF2B5EF4-FFF2-40B4-BE49-F238E27FC236}">
                <a16:creationId xmlns:a16="http://schemas.microsoft.com/office/drawing/2014/main" id="{B8F4A038-75C3-4536-8AFD-638AB9D728A3}"/>
              </a:ext>
            </a:extLst>
          </p:cNvPr>
          <p:cNvCxnSpPr>
            <a:cxnSpLocks/>
          </p:cNvCxnSpPr>
          <p:nvPr/>
        </p:nvCxnSpPr>
        <p:spPr>
          <a:xfrm flipV="1">
            <a:off x="3959763" y="2894534"/>
            <a:ext cx="5758540" cy="1555"/>
          </a:xfrm>
          <a:prstGeom prst="bentConnector3">
            <a:avLst>
              <a:gd name="adj1" fmla="val 50000"/>
            </a:avLst>
          </a:prstGeom>
          <a:ln w="28575">
            <a:solidFill>
              <a:srgbClr val="233E6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D9330-A68D-4342-9F6D-B361A8D919D3}"/>
              </a:ext>
            </a:extLst>
          </p:cNvPr>
          <p:cNvSpPr/>
          <p:nvPr/>
        </p:nvSpPr>
        <p:spPr>
          <a:xfrm>
            <a:off x="411698" y="3178966"/>
            <a:ext cx="3363889" cy="1084502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Medical Devices section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   emptyReason: “unavailable”</a:t>
            </a:r>
          </a:p>
        </p:txBody>
      </p:sp>
      <p:sp>
        <p:nvSpPr>
          <p:cNvPr id="12" name="Organigramme : Bande perforée 11">
            <a:extLst>
              <a:ext uri="{FF2B5EF4-FFF2-40B4-BE49-F238E27FC236}">
                <a16:creationId xmlns:a16="http://schemas.microsoft.com/office/drawing/2014/main" id="{3C5800F3-EAC5-4E36-B521-E2B2393F8716}"/>
              </a:ext>
            </a:extLst>
          </p:cNvPr>
          <p:cNvSpPr/>
          <p:nvPr/>
        </p:nvSpPr>
        <p:spPr>
          <a:xfrm>
            <a:off x="207874" y="4690901"/>
            <a:ext cx="3879273" cy="1688221"/>
          </a:xfrm>
          <a:prstGeom prst="flowChartPunchedTap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098FD7-07E3-48DF-B190-8E4B41539292}"/>
              </a:ext>
            </a:extLst>
          </p:cNvPr>
          <p:cNvSpPr/>
          <p:nvPr/>
        </p:nvSpPr>
        <p:spPr>
          <a:xfrm>
            <a:off x="9708264" y="2443268"/>
            <a:ext cx="2297597" cy="93219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Patient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8904021-E632-443E-86AA-6CFB2517F3D1}"/>
              </a:ext>
            </a:extLst>
          </p:cNvPr>
          <p:cNvSpPr txBox="1"/>
          <p:nvPr/>
        </p:nvSpPr>
        <p:spPr>
          <a:xfrm>
            <a:off x="4326194" y="1071716"/>
            <a:ext cx="188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Known absent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5D3445D-4470-409B-B23C-A1F72393AA10}"/>
              </a:ext>
            </a:extLst>
          </p:cNvPr>
          <p:cNvSpPr txBox="1"/>
          <p:nvPr/>
        </p:nvSpPr>
        <p:spPr>
          <a:xfrm>
            <a:off x="4326193" y="3036459"/>
            <a:ext cx="1887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Unknown</a:t>
            </a:r>
          </a:p>
        </p:txBody>
      </p:sp>
    </p:spTree>
    <p:extLst>
      <p:ext uri="{BB962C8B-B14F-4D97-AF65-F5344CB8AC3E}">
        <p14:creationId xmlns:p14="http://schemas.microsoft.com/office/powerpoint/2010/main" val="175220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 animBg="1"/>
      <p:bldP spid="25" grpId="0" animBg="1"/>
      <p:bldP spid="42" grpId="0" animBg="1"/>
      <p:bldP spid="11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97B012-798E-4DCE-AC9A-39800B4D2CBD}"/>
              </a:ext>
            </a:extLst>
          </p:cNvPr>
          <p:cNvSpPr/>
          <p:nvPr/>
        </p:nvSpPr>
        <p:spPr>
          <a:xfrm>
            <a:off x="197969" y="171796"/>
            <a:ext cx="3692897" cy="261758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/>
              <a:t>Composition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A85EF136-58EC-4C04-B974-016DDBA7271F}"/>
              </a:ext>
            </a:extLst>
          </p:cNvPr>
          <p:cNvCxnSpPr>
            <a:cxnSpLocks/>
          </p:cNvCxnSpPr>
          <p:nvPr/>
        </p:nvCxnSpPr>
        <p:spPr>
          <a:xfrm flipV="1">
            <a:off x="3890866" y="628201"/>
            <a:ext cx="5758540" cy="1555"/>
          </a:xfrm>
          <a:prstGeom prst="bentConnector3">
            <a:avLst>
              <a:gd name="adj1" fmla="val 50000"/>
            </a:avLst>
          </a:prstGeom>
          <a:ln w="28575">
            <a:solidFill>
              <a:srgbClr val="233E6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181691E-9462-48A8-A6AA-4CFB06D6DF0C}"/>
              </a:ext>
            </a:extLst>
          </p:cNvPr>
          <p:cNvSpPr/>
          <p:nvPr/>
        </p:nvSpPr>
        <p:spPr>
          <a:xfrm>
            <a:off x="775856" y="874797"/>
            <a:ext cx="2868272" cy="1053203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Medications section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50F83F-A56C-4DA2-AF3E-2E66E659662C}"/>
              </a:ext>
            </a:extLst>
          </p:cNvPr>
          <p:cNvSpPr/>
          <p:nvPr/>
        </p:nvSpPr>
        <p:spPr>
          <a:xfrm>
            <a:off x="4682376" y="880103"/>
            <a:ext cx="3491806" cy="12153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MedicationStatement</a:t>
            </a:r>
          </a:p>
          <a:p>
            <a:pPr algn="ctr"/>
            <a:endParaRPr lang="en-US" sz="1200" dirty="0"/>
          </a:p>
          <a:p>
            <a:r>
              <a:rPr lang="en-US" dirty="0"/>
              <a:t>medicationCodeableConcept = “</a:t>
            </a:r>
            <a:r>
              <a:rPr lang="en-US" i="1" dirty="0"/>
              <a:t>no medication in use</a:t>
            </a:r>
            <a:r>
              <a:rPr lang="en-US" dirty="0"/>
              <a:t>”</a:t>
            </a:r>
          </a:p>
        </p:txBody>
      </p: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E5D1AD48-451B-42CC-BD5C-0BF1C37D6F15}"/>
              </a:ext>
            </a:extLst>
          </p:cNvPr>
          <p:cNvCxnSpPr>
            <a:cxnSpLocks/>
            <a:stCxn id="49" idx="3"/>
            <a:endCxn id="26" idx="1"/>
          </p:cNvCxnSpPr>
          <p:nvPr/>
        </p:nvCxnSpPr>
        <p:spPr>
          <a:xfrm>
            <a:off x="1976582" y="1485153"/>
            <a:ext cx="2705794" cy="2618"/>
          </a:xfrm>
          <a:prstGeom prst="bentConnector3">
            <a:avLst>
              <a:gd name="adj1" fmla="val 50000"/>
            </a:avLst>
          </a:prstGeom>
          <a:ln w="28575">
            <a:solidFill>
              <a:srgbClr val="233E6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ECFBA83-4282-40D0-A643-D53309F633CB}"/>
              </a:ext>
            </a:extLst>
          </p:cNvPr>
          <p:cNvSpPr/>
          <p:nvPr/>
        </p:nvSpPr>
        <p:spPr>
          <a:xfrm>
            <a:off x="9639367" y="190270"/>
            <a:ext cx="2297597" cy="179495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Patient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AD7796D-0935-40EC-92AA-1E47F4FBDCC5}"/>
              </a:ext>
            </a:extLst>
          </p:cNvPr>
          <p:cNvSpPr/>
          <p:nvPr/>
        </p:nvSpPr>
        <p:spPr>
          <a:xfrm>
            <a:off x="1177637" y="1304973"/>
            <a:ext cx="798945" cy="360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sz="2000" dirty="0">
                <a:solidFill>
                  <a:schemeClr val="tx1"/>
                </a:solidFill>
              </a:rPr>
              <a:t>entry</a:t>
            </a:r>
          </a:p>
        </p:txBody>
      </p:sp>
      <p:cxnSp>
        <p:nvCxnSpPr>
          <p:cNvPr id="71" name="Connecteur : en angle 70">
            <a:extLst>
              <a:ext uri="{FF2B5EF4-FFF2-40B4-BE49-F238E27FC236}">
                <a16:creationId xmlns:a16="http://schemas.microsoft.com/office/drawing/2014/main" id="{16740E97-E47F-4184-BB12-7F89CE0D51E8}"/>
              </a:ext>
            </a:extLst>
          </p:cNvPr>
          <p:cNvCxnSpPr>
            <a:cxnSpLocks/>
            <a:stCxn id="26" idx="3"/>
            <a:endCxn id="42" idx="1"/>
          </p:cNvCxnSpPr>
          <p:nvPr/>
        </p:nvCxnSpPr>
        <p:spPr>
          <a:xfrm flipV="1">
            <a:off x="8174182" y="1087745"/>
            <a:ext cx="1465185" cy="400026"/>
          </a:xfrm>
          <a:prstGeom prst="bentConnector3">
            <a:avLst>
              <a:gd name="adj1" fmla="val 50000"/>
            </a:avLst>
          </a:prstGeom>
          <a:ln w="28575">
            <a:solidFill>
              <a:srgbClr val="233E6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rganigramme : Bande perforée 106">
            <a:extLst>
              <a:ext uri="{FF2B5EF4-FFF2-40B4-BE49-F238E27FC236}">
                <a16:creationId xmlns:a16="http://schemas.microsoft.com/office/drawing/2014/main" id="{F06BECEE-93C1-4FA6-8C80-4011BC0A01A3}"/>
              </a:ext>
            </a:extLst>
          </p:cNvPr>
          <p:cNvSpPr/>
          <p:nvPr/>
        </p:nvSpPr>
        <p:spPr>
          <a:xfrm>
            <a:off x="197968" y="1986775"/>
            <a:ext cx="3751815" cy="2327033"/>
          </a:xfrm>
          <a:prstGeom prst="flowChartPunchedTap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4E6D89C-B1E4-4D53-94FB-73887E30EABB}"/>
              </a:ext>
            </a:extLst>
          </p:cNvPr>
          <p:cNvSpPr/>
          <p:nvPr/>
        </p:nvSpPr>
        <p:spPr>
          <a:xfrm>
            <a:off x="197969" y="4179334"/>
            <a:ext cx="3692897" cy="221163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/>
              <a:t>Composition</a:t>
            </a:r>
          </a:p>
          <a:p>
            <a:pPr algn="ctr"/>
            <a:endParaRPr lang="en-US" sz="2400" dirty="0"/>
          </a:p>
        </p:txBody>
      </p: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21430DC9-EF6E-4EA1-9922-921CE605683F}"/>
              </a:ext>
            </a:extLst>
          </p:cNvPr>
          <p:cNvCxnSpPr>
            <a:cxnSpLocks/>
          </p:cNvCxnSpPr>
          <p:nvPr/>
        </p:nvCxnSpPr>
        <p:spPr>
          <a:xfrm flipV="1">
            <a:off x="3890866" y="4635739"/>
            <a:ext cx="5758540" cy="1555"/>
          </a:xfrm>
          <a:prstGeom prst="bentConnector3">
            <a:avLst>
              <a:gd name="adj1" fmla="val 50000"/>
            </a:avLst>
          </a:prstGeom>
          <a:ln w="28575">
            <a:solidFill>
              <a:srgbClr val="233E6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34FD32D-73BE-4961-960B-D0A74BB1435C}"/>
              </a:ext>
            </a:extLst>
          </p:cNvPr>
          <p:cNvSpPr/>
          <p:nvPr/>
        </p:nvSpPr>
        <p:spPr>
          <a:xfrm>
            <a:off x="775856" y="4882335"/>
            <a:ext cx="2868272" cy="1053203"/>
          </a:xfrm>
          <a:prstGeom prst="rect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Medications section</a:t>
            </a:r>
          </a:p>
          <a:p>
            <a:pPr lvl="1"/>
            <a:endParaRPr lang="en-US" sz="2000" dirty="0">
              <a:solidFill>
                <a:schemeClr val="tx1"/>
              </a:solidFill>
            </a:endParaRPr>
          </a:p>
          <a:p>
            <a:pPr lvl="1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43D467-390C-431E-B42B-A6B84448097E}"/>
              </a:ext>
            </a:extLst>
          </p:cNvPr>
          <p:cNvSpPr/>
          <p:nvPr/>
        </p:nvSpPr>
        <p:spPr>
          <a:xfrm>
            <a:off x="4682376" y="4887641"/>
            <a:ext cx="3491806" cy="121533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MedicationStatement</a:t>
            </a:r>
          </a:p>
          <a:p>
            <a:pPr algn="ctr"/>
            <a:endParaRPr lang="en-US" sz="1200" dirty="0"/>
          </a:p>
          <a:p>
            <a:r>
              <a:rPr lang="en-US" dirty="0"/>
              <a:t>medicationCodeableConcept = “</a:t>
            </a:r>
            <a:r>
              <a:rPr lang="en-US" i="1" dirty="0"/>
              <a:t>medications use unknown</a:t>
            </a:r>
            <a:r>
              <a:rPr lang="en-US" dirty="0"/>
              <a:t>”</a:t>
            </a:r>
          </a:p>
        </p:txBody>
      </p: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E68F0318-7DC4-4E39-AA9C-FC761484443E}"/>
              </a:ext>
            </a:extLst>
          </p:cNvPr>
          <p:cNvCxnSpPr>
            <a:cxnSpLocks/>
            <a:stCxn id="27" idx="3"/>
            <a:endCxn id="22" idx="1"/>
          </p:cNvCxnSpPr>
          <p:nvPr/>
        </p:nvCxnSpPr>
        <p:spPr>
          <a:xfrm>
            <a:off x="1976582" y="5492691"/>
            <a:ext cx="2705794" cy="2618"/>
          </a:xfrm>
          <a:prstGeom prst="bentConnector3">
            <a:avLst>
              <a:gd name="adj1" fmla="val 50000"/>
            </a:avLst>
          </a:prstGeom>
          <a:ln w="28575">
            <a:solidFill>
              <a:srgbClr val="233E6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97854B9-054C-4BDE-AB85-683B03339737}"/>
              </a:ext>
            </a:extLst>
          </p:cNvPr>
          <p:cNvSpPr/>
          <p:nvPr/>
        </p:nvSpPr>
        <p:spPr>
          <a:xfrm>
            <a:off x="9639367" y="4197808"/>
            <a:ext cx="2297597" cy="179495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Patient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A41A2EE-EFC6-48B6-A1AE-B3E53A95DF6C}"/>
              </a:ext>
            </a:extLst>
          </p:cNvPr>
          <p:cNvSpPr/>
          <p:nvPr/>
        </p:nvSpPr>
        <p:spPr>
          <a:xfrm>
            <a:off x="1177637" y="5312511"/>
            <a:ext cx="798945" cy="3603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en-US" sz="2000" dirty="0">
                <a:solidFill>
                  <a:schemeClr val="tx1"/>
                </a:solidFill>
              </a:rPr>
              <a:t>entry</a:t>
            </a:r>
          </a:p>
        </p:txBody>
      </p:sp>
      <p:cxnSp>
        <p:nvCxnSpPr>
          <p:cNvPr id="28" name="Connecteur : en angle 27">
            <a:extLst>
              <a:ext uri="{FF2B5EF4-FFF2-40B4-BE49-F238E27FC236}">
                <a16:creationId xmlns:a16="http://schemas.microsoft.com/office/drawing/2014/main" id="{778F9FE6-7C68-4D35-9428-AB1F08E11E3A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8174182" y="5095283"/>
            <a:ext cx="1465185" cy="400026"/>
          </a:xfrm>
          <a:prstGeom prst="bentConnector3">
            <a:avLst>
              <a:gd name="adj1" fmla="val 50000"/>
            </a:avLst>
          </a:prstGeom>
          <a:ln w="28575">
            <a:solidFill>
              <a:srgbClr val="233E6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40C4DA99-A154-4C8A-B1F4-B16B3DDC87FD}"/>
              </a:ext>
            </a:extLst>
          </p:cNvPr>
          <p:cNvSpPr/>
          <p:nvPr/>
        </p:nvSpPr>
        <p:spPr>
          <a:xfrm>
            <a:off x="1278193" y="2600870"/>
            <a:ext cx="10715837" cy="1309000"/>
          </a:xfrm>
          <a:prstGeom prst="roundRect">
            <a:avLst>
              <a:gd name="adj" fmla="val 48969"/>
            </a:avLst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Rationale: Medication section is mandatory. “</a:t>
            </a:r>
            <a:r>
              <a:rPr lang="en-US" dirty="0">
                <a:solidFill>
                  <a:srgbClr val="0070C0"/>
                </a:solidFill>
              </a:rPr>
              <a:t>No drug used</a:t>
            </a:r>
            <a:r>
              <a:rPr lang="en-US" dirty="0">
                <a:solidFill>
                  <a:schemeClr val="tx1"/>
                </a:solidFill>
              </a:rPr>
              <a:t>” and “</a:t>
            </a:r>
            <a:r>
              <a:rPr lang="en-US" dirty="0">
                <a:solidFill>
                  <a:srgbClr val="0070C0"/>
                </a:solidFill>
              </a:rPr>
              <a:t>drug use unknown</a:t>
            </a:r>
            <a:r>
              <a:rPr lang="en-US" dirty="0">
                <a:solidFill>
                  <a:schemeClr val="tx1"/>
                </a:solidFill>
              </a:rPr>
              <a:t>” are statements about patient drugs, coming from the patient health record, which need to be captured by the patient summary, with a who (source) and a when (assertion date), potentially distinct from the authoring of the  summary.</a:t>
            </a:r>
          </a:p>
        </p:txBody>
      </p:sp>
      <p:sp>
        <p:nvSpPr>
          <p:cNvPr id="29" name="Organigramme : Bande perforée 28">
            <a:extLst>
              <a:ext uri="{FF2B5EF4-FFF2-40B4-BE49-F238E27FC236}">
                <a16:creationId xmlns:a16="http://schemas.microsoft.com/office/drawing/2014/main" id="{219DD99F-236B-41B5-9A4A-3B7F376020E8}"/>
              </a:ext>
            </a:extLst>
          </p:cNvPr>
          <p:cNvSpPr/>
          <p:nvPr/>
        </p:nvSpPr>
        <p:spPr>
          <a:xfrm>
            <a:off x="168509" y="6169114"/>
            <a:ext cx="3852885" cy="455992"/>
          </a:xfrm>
          <a:prstGeom prst="flowChartPunchedTap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70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5" grpId="0" animBg="1"/>
      <p:bldP spid="26" grpId="0" animBg="1"/>
      <p:bldP spid="42" grpId="0" animBg="1"/>
      <p:bldP spid="19" grpId="0" animBg="1"/>
      <p:bldP spid="21" grpId="0" animBg="1"/>
      <p:bldP spid="22" grpId="0" animBg="1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627F93-27B0-4803-A95B-E93A11BE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42" y="0"/>
            <a:ext cx="11877368" cy="2094271"/>
          </a:xfrm>
        </p:spPr>
        <p:txBody>
          <a:bodyPr>
            <a:normAutofit/>
          </a:bodyPr>
          <a:lstStyle/>
          <a:p>
            <a:r>
              <a:rPr lang="en-US" sz="4000" dirty="0"/>
              <a:t>Issue #2: </a:t>
            </a:r>
            <a:br>
              <a:rPr lang="en-US" sz="4000" dirty="0"/>
            </a:br>
            <a:r>
              <a:rPr lang="en-US" sz="4000" dirty="0"/>
              <a:t># scopes for devices between IPS and Trillium II</a:t>
            </a:r>
            <a:br>
              <a:rPr lang="en-US" sz="4000" dirty="0"/>
            </a:br>
            <a:r>
              <a:rPr lang="en-US" sz="4000" dirty="0"/>
              <a:t>&gt; Choice of the value set for type of medical device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AEBF37-133B-474C-BDC8-136B36F03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142" y="2477729"/>
            <a:ext cx="11651226" cy="3699234"/>
          </a:xfrm>
        </p:spPr>
        <p:txBody>
          <a:bodyPr>
            <a:normAutofit/>
          </a:bodyPr>
          <a:lstStyle/>
          <a:p>
            <a:r>
              <a:rPr lang="en-US" sz="2400" dirty="0"/>
              <a:t>CDA IG of IPS: “</a:t>
            </a:r>
            <a:r>
              <a:rPr lang="fr-FR" sz="2400" b="1" dirty="0"/>
              <a:t>IPS </a:t>
            </a:r>
            <a:r>
              <a:rPr lang="fr-FR" sz="2400" b="1" dirty="0" err="1"/>
              <a:t>Medical</a:t>
            </a:r>
            <a:r>
              <a:rPr lang="fr-FR" sz="2400" b="1" dirty="0"/>
              <a:t> </a:t>
            </a:r>
            <a:r>
              <a:rPr lang="fr-FR" sz="2400" b="1" dirty="0" err="1"/>
              <a:t>Devices</a:t>
            </a:r>
            <a:r>
              <a:rPr lang="en-US" sz="2400" dirty="0"/>
              <a:t>“: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</a:rPr>
              <a:t>			</a:t>
            </a:r>
            <a:r>
              <a:rPr lang="en-US" sz="2400" dirty="0">
                <a:solidFill>
                  <a:srgbClr val="C00000"/>
                </a:solidFill>
              </a:rPr>
              <a:t>&lt;&lt; 40388003 |Implant, device (physical object)|      </a:t>
            </a:r>
            <a:r>
              <a:rPr lang="en-US" sz="2400" dirty="0"/>
              <a:t>. . . . only implants</a:t>
            </a:r>
          </a:p>
          <a:p>
            <a:pPr marL="0" indent="0">
              <a:buNone/>
            </a:pP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/>
              <a:t>Trillium II currently uses the regular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  <a:hlinkClick r:id="rId2"/>
              </a:rPr>
              <a:t>http://hl7.org/fhir/valueset-device-kind.html</a:t>
            </a:r>
            <a:r>
              <a:rPr lang="en-US" sz="2400" dirty="0"/>
              <a:t>:   	</a:t>
            </a:r>
          </a:p>
          <a:p>
            <a:pPr marL="0" indent="0">
              <a:buNone/>
            </a:pPr>
            <a:r>
              <a:rPr lang="en-US" sz="2400" dirty="0"/>
              <a:t>			&lt;&lt;</a:t>
            </a:r>
            <a:r>
              <a:rPr lang="en-US" sz="2400" dirty="0">
                <a:solidFill>
                  <a:srgbClr val="C00000"/>
                </a:solidFill>
              </a:rPr>
              <a:t> 49062001 |Device (physical object)| </a:t>
            </a:r>
            <a:r>
              <a:rPr lang="en-US" sz="2400" dirty="0"/>
              <a:t>  . . . . . which is much broader</a:t>
            </a:r>
          </a:p>
        </p:txBody>
      </p:sp>
    </p:spTree>
    <p:extLst>
      <p:ext uri="{BB962C8B-B14F-4D97-AF65-F5344CB8AC3E}">
        <p14:creationId xmlns:p14="http://schemas.microsoft.com/office/powerpoint/2010/main" val="9403924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264</Words>
  <Application>Microsoft Office PowerPoint</Application>
  <PresentationFormat>Grand écran</PresentationFormat>
  <Paragraphs>92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Issue #1:  Methods for representing known absent” and “unknown”  in the FHIR IG</vt:lpstr>
      <vt:lpstr>Présentation PowerPoint</vt:lpstr>
      <vt:lpstr>Présentation PowerPoint</vt:lpstr>
      <vt:lpstr>Issue #2:  # scopes for devices between IPS and Trillium II &gt; Choice of the value set for type of medical device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34</cp:revision>
  <dcterms:created xsi:type="dcterms:W3CDTF">2017-12-11T08:00:35Z</dcterms:created>
  <dcterms:modified xsi:type="dcterms:W3CDTF">2018-02-14T11:25:54Z</dcterms:modified>
</cp:coreProperties>
</file>