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9"/>
  </p:notesMasterIdLst>
  <p:handoutMasterIdLst>
    <p:handoutMasterId r:id="rId20"/>
  </p:handoutMasterIdLst>
  <p:sldIdLst>
    <p:sldId id="2442" r:id="rId2"/>
    <p:sldId id="1099" r:id="rId3"/>
    <p:sldId id="1103" r:id="rId4"/>
    <p:sldId id="2443" r:id="rId5"/>
    <p:sldId id="2444" r:id="rId6"/>
    <p:sldId id="2445" r:id="rId7"/>
    <p:sldId id="2446" r:id="rId8"/>
    <p:sldId id="2447" r:id="rId9"/>
    <p:sldId id="2450" r:id="rId10"/>
    <p:sldId id="2448" r:id="rId11"/>
    <p:sldId id="2449" r:id="rId12"/>
    <p:sldId id="1073" r:id="rId13"/>
    <p:sldId id="1056" r:id="rId14"/>
    <p:sldId id="1062" r:id="rId15"/>
    <p:sldId id="1066" r:id="rId16"/>
    <p:sldId id="1067" r:id="rId17"/>
    <p:sldId id="245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cky Angeles" initials="BA" lastIdx="19" clrIdx="0">
    <p:extLst>
      <p:ext uri="{19B8F6BF-5375-455C-9EA6-DF929625EA0E}">
        <p15:presenceInfo xmlns:p15="http://schemas.microsoft.com/office/powerpoint/2012/main" userId="2495d70db3445b8d" providerId="Windows Live"/>
      </p:ext>
    </p:extLst>
  </p:cmAuthor>
  <p:cmAuthor id="2" name="Norton, Jenna (NIH/NIDDK) [C]" initials="NJ([" lastIdx="5" clrIdx="1">
    <p:extLst>
      <p:ext uri="{19B8F6BF-5375-455C-9EA6-DF929625EA0E}">
        <p15:presenceInfo xmlns:p15="http://schemas.microsoft.com/office/powerpoint/2012/main" userId="S::nortonjm@nih.gov::39588baf-b5f3-494b-a01a-be58ba31e51a" providerId="AD"/>
      </p:ext>
    </p:extLst>
  </p:cmAuthor>
  <p:cmAuthor id="3" name="Gugerty, Brian (CDC/DDPHSS/NCHS/DHCS)" initials="GB(" lastIdx="1" clrIdx="2">
    <p:extLst>
      <p:ext uri="{19B8F6BF-5375-455C-9EA6-DF929625EA0E}">
        <p15:presenceInfo xmlns:p15="http://schemas.microsoft.com/office/powerpoint/2012/main" userId="S::vaz6@cdc.gov::dbaf3640-d3ef-4cdf-9188-59ff4b8caf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7E0"/>
    <a:srgbClr val="EBEC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6" autoAdjust="0"/>
    <p:restoredTop sz="95986" autoAdjust="0"/>
  </p:normalViewPr>
  <p:slideViewPr>
    <p:cSldViewPr>
      <p:cViewPr varScale="1">
        <p:scale>
          <a:sx n="123" d="100"/>
          <a:sy n="123" d="100"/>
        </p:scale>
        <p:origin x="952"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2FDB48-0D44-884F-80FD-895ACDA452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7DEC253-F86C-694D-A552-3DA31C63C2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A8A980-A8BF-A745-9DD1-EE489E24B52E}" type="datetimeFigureOut">
              <a:rPr lang="en-US" smtClean="0"/>
              <a:t>8/1/22</a:t>
            </a:fld>
            <a:endParaRPr lang="en-US" dirty="0"/>
          </a:p>
        </p:txBody>
      </p:sp>
      <p:sp>
        <p:nvSpPr>
          <p:cNvPr id="4" name="Footer Placeholder 3">
            <a:extLst>
              <a:ext uri="{FF2B5EF4-FFF2-40B4-BE49-F238E27FC236}">
                <a16:creationId xmlns:a16="http://schemas.microsoft.com/office/drawing/2014/main" id="{02D234FB-28D5-CB47-A8CA-14FF0A10DB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6FAE755-ADDD-0842-AAE5-2009CC2720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2DD5D8-E98E-124E-B534-77D84CD75401}" type="slidenum">
              <a:rPr lang="en-US" smtClean="0"/>
              <a:t>‹#›</a:t>
            </a:fld>
            <a:endParaRPr lang="en-US" dirty="0"/>
          </a:p>
        </p:txBody>
      </p:sp>
    </p:spTree>
    <p:extLst>
      <p:ext uri="{BB962C8B-B14F-4D97-AF65-F5344CB8AC3E}">
        <p14:creationId xmlns:p14="http://schemas.microsoft.com/office/powerpoint/2010/main" val="1556656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60CF95-AD0F-41F1-B69E-82FE626831F4}" type="datetimeFigureOut">
              <a:rPr lang="en-US" smtClean="0"/>
              <a:t>8/1/22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F1C4AD-94D7-443E-B114-F0C84C8F8D87}" type="slidenum">
              <a:rPr lang="en-US" smtClean="0"/>
              <a:t>‹#›</a:t>
            </a:fld>
            <a:endParaRPr lang="en-US" dirty="0"/>
          </a:p>
        </p:txBody>
      </p:sp>
    </p:spTree>
    <p:extLst>
      <p:ext uri="{BB962C8B-B14F-4D97-AF65-F5344CB8AC3E}">
        <p14:creationId xmlns:p14="http://schemas.microsoft.com/office/powerpoint/2010/main" val="1458487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F1C4AD-94D7-443E-B114-F0C84C8F8D87}" type="slidenum">
              <a:rPr lang="en-US" smtClean="0"/>
              <a:t>2</a:t>
            </a:fld>
            <a:endParaRPr lang="en-US" dirty="0"/>
          </a:p>
        </p:txBody>
      </p:sp>
    </p:spTree>
    <p:extLst>
      <p:ext uri="{BB962C8B-B14F-4D97-AF65-F5344CB8AC3E}">
        <p14:creationId xmlns:p14="http://schemas.microsoft.com/office/powerpoint/2010/main" val="480487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Onboarding a Data Partner and populating a Data Mart </a:t>
            </a:r>
          </a:p>
          <a:p>
            <a:endParaRPr lang="en-US" dirty="0"/>
          </a:p>
        </p:txBody>
      </p:sp>
      <p:sp>
        <p:nvSpPr>
          <p:cNvPr id="4" name="Slide Number Placeholder 3"/>
          <p:cNvSpPr>
            <a:spLocks noGrp="1"/>
          </p:cNvSpPr>
          <p:nvPr>
            <p:ph type="sldNum" sz="quarter" idx="5"/>
          </p:nvPr>
        </p:nvSpPr>
        <p:spPr/>
        <p:txBody>
          <a:bodyPr/>
          <a:lstStyle/>
          <a:p>
            <a:fld id="{1FF1C4AD-94D7-443E-B114-F0C84C8F8D87}" type="slidenum">
              <a:rPr lang="en-US" smtClean="0"/>
              <a:t>8</a:t>
            </a:fld>
            <a:endParaRPr lang="en-US" dirty="0"/>
          </a:p>
        </p:txBody>
      </p:sp>
    </p:spTree>
    <p:extLst>
      <p:ext uri="{BB962C8B-B14F-4D97-AF65-F5344CB8AC3E}">
        <p14:creationId xmlns:p14="http://schemas.microsoft.com/office/powerpoint/2010/main" val="73210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Data Query Abstract Model </a:t>
            </a:r>
          </a:p>
        </p:txBody>
      </p:sp>
      <p:sp>
        <p:nvSpPr>
          <p:cNvPr id="4" name="Slide Number Placeholder 3"/>
          <p:cNvSpPr>
            <a:spLocks noGrp="1"/>
          </p:cNvSpPr>
          <p:nvPr>
            <p:ph type="sldNum" sz="quarter" idx="5"/>
          </p:nvPr>
        </p:nvSpPr>
        <p:spPr/>
        <p:txBody>
          <a:bodyPr/>
          <a:lstStyle/>
          <a:p>
            <a:fld id="{1FF1C4AD-94D7-443E-B114-F0C84C8F8D87}" type="slidenum">
              <a:rPr lang="en-US" smtClean="0"/>
              <a:t>10</a:t>
            </a:fld>
            <a:endParaRPr lang="en-US" dirty="0"/>
          </a:p>
        </p:txBody>
      </p:sp>
    </p:spTree>
    <p:extLst>
      <p:ext uri="{BB962C8B-B14F-4D97-AF65-F5344CB8AC3E}">
        <p14:creationId xmlns:p14="http://schemas.microsoft.com/office/powerpoint/2010/main" val="3232931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Provisioning workflow</a:t>
            </a:r>
          </a:p>
        </p:txBody>
      </p:sp>
      <p:sp>
        <p:nvSpPr>
          <p:cNvPr id="4" name="Slide Number Placeholder 3"/>
          <p:cNvSpPr>
            <a:spLocks noGrp="1"/>
          </p:cNvSpPr>
          <p:nvPr>
            <p:ph type="sldNum" sz="quarter" idx="5"/>
          </p:nvPr>
        </p:nvSpPr>
        <p:spPr/>
        <p:txBody>
          <a:bodyPr/>
          <a:lstStyle/>
          <a:p>
            <a:fld id="{1FF1C4AD-94D7-443E-B114-F0C84C8F8D87}" type="slidenum">
              <a:rPr lang="en-US" smtClean="0"/>
              <a:t>12</a:t>
            </a:fld>
            <a:endParaRPr lang="en-US" dirty="0"/>
          </a:p>
        </p:txBody>
      </p:sp>
    </p:spTree>
    <p:extLst>
      <p:ext uri="{BB962C8B-B14F-4D97-AF65-F5344CB8AC3E}">
        <p14:creationId xmlns:p14="http://schemas.microsoft.com/office/powerpoint/2010/main" val="2977399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Notification Workflow</a:t>
            </a:r>
          </a:p>
        </p:txBody>
      </p:sp>
      <p:sp>
        <p:nvSpPr>
          <p:cNvPr id="4" name="Slide Number Placeholder 3"/>
          <p:cNvSpPr>
            <a:spLocks noGrp="1"/>
          </p:cNvSpPr>
          <p:nvPr>
            <p:ph type="sldNum" sz="quarter" idx="5"/>
          </p:nvPr>
        </p:nvSpPr>
        <p:spPr/>
        <p:txBody>
          <a:bodyPr/>
          <a:lstStyle/>
          <a:p>
            <a:fld id="{1FF1C4AD-94D7-443E-B114-F0C84C8F8D87}" type="slidenum">
              <a:rPr lang="en-US" smtClean="0"/>
              <a:t>13</a:t>
            </a:fld>
            <a:endParaRPr lang="en-US" dirty="0"/>
          </a:p>
        </p:txBody>
      </p:sp>
    </p:spTree>
    <p:extLst>
      <p:ext uri="{BB962C8B-B14F-4D97-AF65-F5344CB8AC3E}">
        <p14:creationId xmlns:p14="http://schemas.microsoft.com/office/powerpoint/2010/main" val="1565030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 collection and Submission Report Creation workflow</a:t>
            </a:r>
            <a:endParaRPr lang="en-US" dirty="0"/>
          </a:p>
        </p:txBody>
      </p:sp>
      <p:sp>
        <p:nvSpPr>
          <p:cNvPr id="4" name="Slide Number Placeholder 3"/>
          <p:cNvSpPr>
            <a:spLocks noGrp="1"/>
          </p:cNvSpPr>
          <p:nvPr>
            <p:ph type="sldNum" sz="quarter" idx="5"/>
          </p:nvPr>
        </p:nvSpPr>
        <p:spPr/>
        <p:txBody>
          <a:bodyPr/>
          <a:lstStyle/>
          <a:p>
            <a:fld id="{1FF1C4AD-94D7-443E-B114-F0C84C8F8D87}" type="slidenum">
              <a:rPr lang="en-US" smtClean="0"/>
              <a:t>14</a:t>
            </a:fld>
            <a:endParaRPr lang="en-US" dirty="0"/>
          </a:p>
        </p:txBody>
      </p:sp>
    </p:spTree>
    <p:extLst>
      <p:ext uri="{BB962C8B-B14F-4D97-AF65-F5344CB8AC3E}">
        <p14:creationId xmlns:p14="http://schemas.microsoft.com/office/powerpoint/2010/main" val="95149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 Submission workflow </a:t>
            </a:r>
            <a:endParaRPr lang="en-US" dirty="0"/>
          </a:p>
        </p:txBody>
      </p:sp>
      <p:sp>
        <p:nvSpPr>
          <p:cNvPr id="4" name="Slide Number Placeholder 3"/>
          <p:cNvSpPr>
            <a:spLocks noGrp="1"/>
          </p:cNvSpPr>
          <p:nvPr>
            <p:ph type="sldNum" sz="quarter" idx="5"/>
          </p:nvPr>
        </p:nvSpPr>
        <p:spPr/>
        <p:txBody>
          <a:bodyPr/>
          <a:lstStyle/>
          <a:p>
            <a:fld id="{1FF1C4AD-94D7-443E-B114-F0C84C8F8D87}" type="slidenum">
              <a:rPr lang="en-US" smtClean="0"/>
              <a:t>15</a:t>
            </a:fld>
            <a:endParaRPr lang="en-US" dirty="0"/>
          </a:p>
        </p:txBody>
      </p:sp>
    </p:spTree>
    <p:extLst>
      <p:ext uri="{BB962C8B-B14F-4D97-AF65-F5344CB8AC3E}">
        <p14:creationId xmlns:p14="http://schemas.microsoft.com/office/powerpoint/2010/main" val="254342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Receiving Response/Acknowledgement workflow - PUSH</a:t>
            </a:r>
            <a:endParaRPr lang="en-US" dirty="0"/>
          </a:p>
        </p:txBody>
      </p:sp>
      <p:sp>
        <p:nvSpPr>
          <p:cNvPr id="4" name="Slide Number Placeholder 3"/>
          <p:cNvSpPr>
            <a:spLocks noGrp="1"/>
          </p:cNvSpPr>
          <p:nvPr>
            <p:ph type="sldNum" sz="quarter" idx="5"/>
          </p:nvPr>
        </p:nvSpPr>
        <p:spPr/>
        <p:txBody>
          <a:bodyPr/>
          <a:lstStyle/>
          <a:p>
            <a:fld id="{1FF1C4AD-94D7-443E-B114-F0C84C8F8D87}" type="slidenum">
              <a:rPr lang="en-US" smtClean="0"/>
              <a:t>16</a:t>
            </a:fld>
            <a:endParaRPr lang="en-US" dirty="0"/>
          </a:p>
        </p:txBody>
      </p:sp>
    </p:spTree>
    <p:extLst>
      <p:ext uri="{BB962C8B-B14F-4D97-AF65-F5344CB8AC3E}">
        <p14:creationId xmlns:p14="http://schemas.microsoft.com/office/powerpoint/2010/main" val="245828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Receiving Response/Acknowledgement workflow</a:t>
            </a:r>
            <a:endParaRPr lang="en-US" dirty="0"/>
          </a:p>
        </p:txBody>
      </p:sp>
      <p:sp>
        <p:nvSpPr>
          <p:cNvPr id="4" name="Slide Number Placeholder 3"/>
          <p:cNvSpPr>
            <a:spLocks noGrp="1"/>
          </p:cNvSpPr>
          <p:nvPr>
            <p:ph type="sldNum" sz="quarter" idx="5"/>
          </p:nvPr>
        </p:nvSpPr>
        <p:spPr/>
        <p:txBody>
          <a:bodyPr/>
          <a:lstStyle/>
          <a:p>
            <a:fld id="{1FF1C4AD-94D7-443E-B114-F0C84C8F8D87}" type="slidenum">
              <a:rPr lang="en-US" smtClean="0"/>
              <a:t>17</a:t>
            </a:fld>
            <a:endParaRPr lang="en-US" dirty="0"/>
          </a:p>
        </p:txBody>
      </p:sp>
    </p:spTree>
    <p:extLst>
      <p:ext uri="{BB962C8B-B14F-4D97-AF65-F5344CB8AC3E}">
        <p14:creationId xmlns:p14="http://schemas.microsoft.com/office/powerpoint/2010/main" val="342242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a:xfrm>
            <a:off x="609600" y="457200"/>
            <a:ext cx="10972800" cy="533400"/>
          </a:xfrm>
        </p:spPr>
        <p:txBody>
          <a:bodyPr/>
          <a:lstStyle>
            <a:lvl1pPr>
              <a:defRPr sz="3200" baseline="0"/>
            </a:lvl1pPr>
          </a:lstStyle>
          <a:p>
            <a:r>
              <a:rPr lang="en-US" dirty="0"/>
              <a:t>Click to edit Master title style</a:t>
            </a:r>
          </a:p>
        </p:txBody>
      </p:sp>
    </p:spTree>
    <p:extLst>
      <p:ext uri="{BB962C8B-B14F-4D97-AF65-F5344CB8AC3E}">
        <p14:creationId xmlns:p14="http://schemas.microsoft.com/office/powerpoint/2010/main" val="5236210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p:cNvSpPr>
            <a:spLocks/>
          </p:cNvSpPr>
          <p:nvPr/>
        </p:nvSpPr>
        <p:spPr bwMode="auto">
          <a:xfrm rot="420000" flipV="1">
            <a:off x="4220633" y="1108075"/>
            <a:ext cx="7010400" cy="4114800"/>
          </a:xfrm>
          <a:custGeom>
            <a:avLst/>
            <a:gdLst>
              <a:gd name="T0" fmla="*/ 0 w 5257800"/>
              <a:gd name="T1" fmla="*/ 0 h 4114800"/>
              <a:gd name="T2" fmla="*/ 5107772 w 5257800"/>
              <a:gd name="T3" fmla="*/ 0 h 4114800"/>
              <a:gd name="T4" fmla="*/ 5257800 w 5257800"/>
              <a:gd name="T5" fmla="*/ 150026 h 4114800"/>
              <a:gd name="T6" fmla="*/ 5257800 w 5257800"/>
              <a:gd name="T7" fmla="*/ 4114800 h 4114800"/>
              <a:gd name="T8" fmla="*/ 0 w 5257800"/>
              <a:gd name="T9" fmla="*/ 4114800 h 4114800"/>
              <a:gd name="T10" fmla="*/ 0 w 5257800"/>
              <a:gd name="T11" fmla="*/ 0 h 4114800"/>
              <a:gd name="T12" fmla="*/ 0 w 5257800"/>
              <a:gd name="T13" fmla="*/ 0 h 4114800"/>
              <a:gd name="T14" fmla="*/ 0 60000 65536"/>
              <a:gd name="T15" fmla="*/ 0 60000 65536"/>
              <a:gd name="T16" fmla="*/ 0 60000 65536"/>
              <a:gd name="T17" fmla="*/ 0 60000 65536"/>
              <a:gd name="T18" fmla="*/ 0 60000 65536"/>
              <a:gd name="T19" fmla="*/ 0 60000 65536"/>
              <a:gd name="T20" fmla="*/ 0 60000 65536"/>
              <a:gd name="T21" fmla="*/ 0 w 5257800"/>
              <a:gd name="T22" fmla="*/ 0 h 4114800"/>
              <a:gd name="T23" fmla="*/ 5257800 w 5257800"/>
              <a:gd name="T24" fmla="*/ 4114800 h 41148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57800" h="4114800">
                <a:moveTo>
                  <a:pt x="0" y="0"/>
                </a:moveTo>
                <a:lnTo>
                  <a:pt x="5107774" y="0"/>
                </a:lnTo>
                <a:lnTo>
                  <a:pt x="5257800" y="150026"/>
                </a:lnTo>
                <a:lnTo>
                  <a:pt x="5257800" y="4114800"/>
                </a:lnTo>
                <a:lnTo>
                  <a:pt x="0" y="4114800"/>
                </a:lnTo>
                <a:lnTo>
                  <a:pt x="0" y="0"/>
                </a:lnTo>
                <a:close/>
              </a:path>
            </a:pathLst>
          </a:custGeom>
          <a:solidFill>
            <a:srgbClr val="FFFFFF"/>
          </a:solidFill>
          <a:ln w="3175" cap="rnd" cmpd="sng">
            <a:solidFill>
              <a:srgbClr val="C0C0C0"/>
            </a:solidFill>
            <a:prstDash val="solid"/>
            <a:round/>
            <a:headEnd/>
            <a:tailEnd/>
          </a:ln>
          <a:effectLst>
            <a:outerShdw dist="38500" dir="7500041" sx="98500" sy="100079" kx="99984" algn="tl" rotWithShape="0">
              <a:srgbClr val="000000">
                <a:alpha val="25000"/>
              </a:srgbClr>
            </a:outerShdw>
          </a:effectLst>
        </p:spPr>
        <p:txBody>
          <a:bodyPr anchor="ctr"/>
          <a:lstStyle/>
          <a:p>
            <a:pPr defTabSz="457200"/>
            <a:endParaRPr lang="en-US" sz="1800" dirty="0">
              <a:solidFill>
                <a:prstClr val="black"/>
              </a:solidFill>
              <a:latin typeface="Constantia"/>
            </a:endParaRPr>
          </a:p>
        </p:txBody>
      </p:sp>
      <p:sp>
        <p:nvSpPr>
          <p:cNvPr id="6" name="Right Triangle 14"/>
          <p:cNvSpPr>
            <a:spLocks noChangeArrowheads="1"/>
          </p:cNvSpPr>
          <p:nvPr/>
        </p:nvSpPr>
        <p:spPr bwMode="auto">
          <a:xfrm rot="420000" flipV="1">
            <a:off x="10672234" y="5359401"/>
            <a:ext cx="207433" cy="155575"/>
          </a:xfrm>
          <a:prstGeom prst="rtTriangle">
            <a:avLst/>
          </a:prstGeom>
          <a:solidFill>
            <a:srgbClr val="FFFFFF"/>
          </a:solidFill>
          <a:ln w="12700">
            <a:solidFill>
              <a:srgbClr val="FFFFFF"/>
            </a:solidFill>
            <a:bevel/>
            <a:headEnd/>
            <a:tailEnd/>
          </a:ln>
          <a:effectLst>
            <a:outerShdw dist="6350" dir="12899787" algn="tl" rotWithShape="0">
              <a:srgbClr val="808080">
                <a:alpha val="46999"/>
              </a:srgbClr>
            </a:outerShdw>
          </a:effectLst>
        </p:spPr>
        <p:txBody>
          <a:bodyPr anchor="ctr"/>
          <a:lstStyle/>
          <a:p>
            <a:pPr algn="ctr" defTabSz="457200"/>
            <a:endParaRPr lang="en-US" sz="1800" dirty="0">
              <a:solidFill>
                <a:srgbClr val="FFFFFF"/>
              </a:solidFill>
              <a:latin typeface="Constantia" pitchFamily="18" charset="0"/>
            </a:endParaRPr>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defTabSz="457200">
              <a:defRPr/>
            </a:pPr>
            <a:endParaRPr lang="en-US" sz="1800" dirty="0">
              <a:solidFill>
                <a:prstClr val="black"/>
              </a:solidFill>
              <a:latin typeface="Constantia"/>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defTabSz="457200">
              <a:defRPr/>
            </a:pPr>
            <a:endParaRPr lang="en-US" sz="1800" dirty="0">
              <a:solidFill>
                <a:prstClr val="black"/>
              </a:solidFill>
              <a:latin typeface="Constantia"/>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Drag picture to placeholder or click icon to add</a:t>
            </a:r>
          </a:p>
        </p:txBody>
      </p:sp>
      <p:sp>
        <p:nvSpPr>
          <p:cNvPr id="9" name="Date Placeholder 4"/>
          <p:cNvSpPr>
            <a:spLocks noGrp="1"/>
          </p:cNvSpPr>
          <p:nvPr>
            <p:ph type="dt" sz="half" idx="10"/>
          </p:nvPr>
        </p:nvSpPr>
        <p:spPr/>
        <p:txBody>
          <a:bodyPr/>
          <a:lstStyle>
            <a:lvl1pPr>
              <a:defRPr/>
            </a:lvl1pPr>
          </a:lstStyle>
          <a:p>
            <a:fld id="{B0F76EF8-0209-C949-9DAA-A21557B1487A}" type="datetimeFigureOut">
              <a:rPr lang="en-US" smtClean="0">
                <a:latin typeface="Constantia"/>
              </a:rPr>
              <a:pPr/>
              <a:t>8/1/22</a:t>
            </a:fld>
            <a:endParaRPr lang="en-US" dirty="0">
              <a:latin typeface="Constantia"/>
            </a:endParaRPr>
          </a:p>
        </p:txBody>
      </p:sp>
      <p:sp>
        <p:nvSpPr>
          <p:cNvPr id="10" name="Footer Placeholder 5"/>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fld id="{1A984B47-0E05-734E-BA01-58F1CC94543B}" type="slidenum">
              <a:rPr lang="en-US" smtClean="0">
                <a:latin typeface="Constantia"/>
              </a:rPr>
              <a:pPr/>
              <a:t>‹#›</a:t>
            </a:fld>
            <a:endParaRPr lang="en-US" dirty="0">
              <a:latin typeface="Constantia"/>
            </a:endParaRPr>
          </a:p>
        </p:txBody>
      </p:sp>
      <p:pic>
        <p:nvPicPr>
          <p:cNvPr id="12" name="Picture 9" descr="ESAC Inc Logo_July_2010"/>
          <p:cNvPicPr>
            <a:picLocks noChangeAspect="1" noChangeArrowheads="1"/>
          </p:cNvPicPr>
          <p:nvPr/>
        </p:nvPicPr>
        <p:blipFill>
          <a:blip r:embed="rId2" cstate="print"/>
          <a:srcRect/>
          <a:stretch>
            <a:fillRect/>
          </a:stretch>
        </p:blipFill>
        <p:spPr bwMode="auto">
          <a:xfrm>
            <a:off x="9448800" y="6096001"/>
            <a:ext cx="2218267" cy="619125"/>
          </a:xfrm>
          <a:prstGeom prst="rect">
            <a:avLst/>
          </a:prstGeom>
          <a:noFill/>
          <a:ln w="9525">
            <a:noFill/>
            <a:miter lim="800000"/>
            <a:headEnd/>
            <a:tailEnd/>
          </a:ln>
        </p:spPr>
      </p:pic>
    </p:spTree>
    <p:extLst>
      <p:ext uri="{BB962C8B-B14F-4D97-AF65-F5344CB8AC3E}">
        <p14:creationId xmlns:p14="http://schemas.microsoft.com/office/powerpoint/2010/main" val="155992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8/1/22</a:t>
            </a:fld>
            <a:endParaRPr lang="en-US" dirty="0">
              <a:latin typeface="Constantia"/>
            </a:endParaRPr>
          </a:p>
        </p:txBody>
      </p:sp>
      <p:sp>
        <p:nvSpPr>
          <p:cNvPr id="5"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6"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639103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8/1/22</a:t>
            </a:fld>
            <a:endParaRPr lang="en-US" dirty="0">
              <a:latin typeface="Constantia"/>
            </a:endParaRPr>
          </a:p>
        </p:txBody>
      </p:sp>
      <p:sp>
        <p:nvSpPr>
          <p:cNvPr id="5"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6"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368279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8/1/22</a:t>
            </a:fld>
            <a:endParaRPr lang="en-US" dirty="0">
              <a:latin typeface="Constantia"/>
            </a:endParaRPr>
          </a:p>
        </p:txBody>
      </p:sp>
      <p:sp>
        <p:nvSpPr>
          <p:cNvPr id="4"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5"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125998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B0F76EF8-0209-C949-9DAA-A21557B1487A}" type="datetimeFigureOut">
              <a:rPr lang="en-US" smtClean="0">
                <a:latin typeface="Constantia"/>
              </a:rPr>
              <a:pPr/>
              <a:t>8/1/22</a:t>
            </a:fld>
            <a:endParaRPr lang="en-US" dirty="0">
              <a:latin typeface="Constantia"/>
            </a:endParaRPr>
          </a:p>
        </p:txBody>
      </p:sp>
      <p:sp>
        <p:nvSpPr>
          <p:cNvPr id="6" name="Footer Placeholder 4"/>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7" name="Slide Number Placeholder 5"/>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1513778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143000"/>
          </a:xfrm>
        </p:spPr>
        <p:txBody>
          <a:bodyPr>
            <a:normAutofit/>
          </a:bodyPr>
          <a:lstStyle>
            <a:lvl1pPr>
              <a:defRPr sz="3200" baseline="0"/>
            </a:lvl1pPr>
          </a:lstStyle>
          <a:p>
            <a:r>
              <a:rPr lang="en-US" dirty="0"/>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8/1/22</a:t>
            </a:fld>
            <a:endParaRPr lang="en-US" dirty="0">
              <a:latin typeface="Constantia"/>
            </a:endParaRPr>
          </a:p>
        </p:txBody>
      </p:sp>
      <p:sp>
        <p:nvSpPr>
          <p:cNvPr id="6"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7"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415666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normAutofit/>
          </a:bodyPr>
          <a:lstStyle>
            <a:lvl1pPr>
              <a:defRPr sz="3200" baseline="0"/>
            </a:lvl1pPr>
          </a:lstStyle>
          <a:p>
            <a:r>
              <a:rPr lang="en-US" dirty="0"/>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8/1/22</a:t>
            </a:fld>
            <a:endParaRPr lang="en-US" dirty="0">
              <a:latin typeface="Constantia"/>
            </a:endParaRPr>
          </a:p>
        </p:txBody>
      </p:sp>
      <p:sp>
        <p:nvSpPr>
          <p:cNvPr id="8"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9"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1497502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400" b="0">
                <a:ln>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3"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8/1/22</a:t>
            </a:fld>
            <a:endParaRPr lang="en-US" dirty="0">
              <a:latin typeface="Constantia"/>
            </a:endParaRPr>
          </a:p>
        </p:txBody>
      </p:sp>
      <p:sp>
        <p:nvSpPr>
          <p:cNvPr id="4"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5"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94781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8/1/22</a:t>
            </a:fld>
            <a:endParaRPr lang="en-US" dirty="0">
              <a:latin typeface="Constantia"/>
            </a:endParaRPr>
          </a:p>
        </p:txBody>
      </p:sp>
      <p:sp>
        <p:nvSpPr>
          <p:cNvPr id="3"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4"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290364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8/1/22</a:t>
            </a:fld>
            <a:endParaRPr lang="en-US" dirty="0">
              <a:latin typeface="Constantia"/>
            </a:endParaRPr>
          </a:p>
        </p:txBody>
      </p:sp>
      <p:sp>
        <p:nvSpPr>
          <p:cNvPr id="4"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5"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pic>
        <p:nvPicPr>
          <p:cNvPr id="6" name="Picture 9" descr="ESAC Inc Logo_July_2010"/>
          <p:cNvPicPr>
            <a:picLocks noChangeAspect="1" noChangeArrowheads="1"/>
          </p:cNvPicPr>
          <p:nvPr/>
        </p:nvPicPr>
        <p:blipFill>
          <a:blip r:embed="rId2" cstate="print"/>
          <a:srcRect/>
          <a:stretch>
            <a:fillRect/>
          </a:stretch>
        </p:blipFill>
        <p:spPr bwMode="auto">
          <a:xfrm>
            <a:off x="9448800" y="6096001"/>
            <a:ext cx="2218267" cy="619125"/>
          </a:xfrm>
          <a:prstGeom prst="rect">
            <a:avLst/>
          </a:prstGeom>
          <a:noFill/>
          <a:ln w="9525">
            <a:noFill/>
            <a:miter lim="800000"/>
            <a:headEnd/>
            <a:tailEnd/>
          </a:ln>
        </p:spPr>
      </p:pic>
    </p:spTree>
    <p:extLst>
      <p:ext uri="{BB962C8B-B14F-4D97-AF65-F5344CB8AC3E}">
        <p14:creationId xmlns:p14="http://schemas.microsoft.com/office/powerpoint/2010/main" val="52687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8/1/22</a:t>
            </a:fld>
            <a:endParaRPr lang="en-US" dirty="0">
              <a:latin typeface="Constantia"/>
            </a:endParaRPr>
          </a:p>
        </p:txBody>
      </p:sp>
      <p:sp>
        <p:nvSpPr>
          <p:cNvPr id="6"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7"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92709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1028" name="Title Placeholder 8"/>
          <p:cNvSpPr>
            <a:spLocks noGrp="1"/>
          </p:cNvSpPr>
          <p:nvPr>
            <p:ph type="title"/>
          </p:nvPr>
        </p:nvSpPr>
        <p:spPr bwMode="auto">
          <a:xfrm>
            <a:off x="609600" y="457201"/>
            <a:ext cx="10972800" cy="533395"/>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dirty="0"/>
              <a:t>Click to edit Master title style</a:t>
            </a:r>
          </a:p>
        </p:txBody>
      </p:sp>
      <p:sp>
        <p:nvSpPr>
          <p:cNvPr id="1029" name="Text Placeholder 29"/>
          <p:cNvSpPr>
            <a:spLocks noGrp="1"/>
          </p:cNvSpPr>
          <p:nvPr>
            <p:ph type="body" idx="1"/>
          </p:nvPr>
        </p:nvSpPr>
        <p:spPr bwMode="auto">
          <a:xfrm>
            <a:off x="609600" y="1295401"/>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wrap="square" lIns="0" tIns="0" rIns="0" bIns="0" numCol="1" anchor="b" anchorCtr="0" compatLnSpc="1">
            <a:prstTxWarp prst="textNoShape">
              <a:avLst/>
            </a:prstTxWarp>
          </a:bodyPr>
          <a:lstStyle>
            <a:lvl1pPr algn="r">
              <a:defRPr sz="1200">
                <a:solidFill>
                  <a:srgbClr val="2C5490"/>
                </a:solidFill>
              </a:defRPr>
            </a:lvl1pPr>
          </a:lstStyle>
          <a:p>
            <a:pPr defTabSz="457200"/>
            <a:fld id="{B0F76EF8-0209-C949-9DAA-A21557B1487A}" type="datetimeFigureOut">
              <a:rPr lang="en-US" smtClean="0"/>
              <a:pPr defTabSz="457200"/>
              <a:t>8/1/22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itchFamily="34" charset="0"/>
                <a:ea typeface="ＭＳ Ｐゴシック" pitchFamily="34" charset="-128"/>
                <a:cs typeface="+mn-cs"/>
              </a:defRPr>
            </a:lvl1pPr>
          </a:lstStyle>
          <a:p>
            <a:pPr defTabSz="457200"/>
            <a:endParaRPr lang="en-US" dirty="0">
              <a:solidFill>
                <a:srgbClr val="2F5897">
                  <a:shade val="90000"/>
                </a:srgb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a:defRPr sz="1200">
                <a:solidFill>
                  <a:srgbClr val="2C5490"/>
                </a:solidFill>
              </a:defRPr>
            </a:lvl1pPr>
          </a:lstStyle>
          <a:p>
            <a:pPr defTabSz="457200"/>
            <a:fld id="{1A984B47-0E05-734E-BA01-58F1CC94543B}" type="slidenum">
              <a:rPr lang="en-US" smtClean="0"/>
              <a:pPr defTabSz="457200"/>
              <a:t>‹#›</a:t>
            </a:fld>
            <a:endParaRPr lang="en-US" dirty="0"/>
          </a:p>
        </p:txBody>
      </p:sp>
    </p:spTree>
    <p:extLst>
      <p:ext uri="{BB962C8B-B14F-4D97-AF65-F5344CB8AC3E}">
        <p14:creationId xmlns:p14="http://schemas.microsoft.com/office/powerpoint/2010/main" val="31577685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algn="l" rtl="0" eaLnBrk="1" fontAlgn="base" hangingPunct="1">
        <a:spcBef>
          <a:spcPct val="0"/>
        </a:spcBef>
        <a:spcAft>
          <a:spcPct val="0"/>
        </a:spcAft>
        <a:defRPr sz="3200" kern="1200" baseline="0">
          <a:solidFill>
            <a:schemeClr val="tx2"/>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5000">
          <a:solidFill>
            <a:schemeClr val="tx2"/>
          </a:solidFill>
          <a:latin typeface="Arial" charset="0"/>
          <a:ea typeface="ＭＳ Ｐゴシック" charset="0"/>
          <a:cs typeface="Arial" charset="0"/>
        </a:defRPr>
      </a:lvl2pPr>
      <a:lvl3pPr algn="l" rtl="0" eaLnBrk="1" fontAlgn="base" hangingPunct="1">
        <a:spcBef>
          <a:spcPct val="0"/>
        </a:spcBef>
        <a:spcAft>
          <a:spcPct val="0"/>
        </a:spcAft>
        <a:defRPr sz="5000">
          <a:solidFill>
            <a:schemeClr val="tx2"/>
          </a:solidFill>
          <a:latin typeface="Arial" charset="0"/>
          <a:ea typeface="ＭＳ Ｐゴシック" charset="0"/>
          <a:cs typeface="Arial" charset="0"/>
        </a:defRPr>
      </a:lvl3pPr>
      <a:lvl4pPr algn="l" rtl="0" eaLnBrk="1" fontAlgn="base" hangingPunct="1">
        <a:spcBef>
          <a:spcPct val="0"/>
        </a:spcBef>
        <a:spcAft>
          <a:spcPct val="0"/>
        </a:spcAft>
        <a:defRPr sz="5000">
          <a:solidFill>
            <a:schemeClr val="tx2"/>
          </a:solidFill>
          <a:latin typeface="Arial" charset="0"/>
          <a:ea typeface="ＭＳ Ｐゴシック" charset="0"/>
          <a:cs typeface="Arial" charset="0"/>
        </a:defRPr>
      </a:lvl4pPr>
      <a:lvl5pPr algn="l" rtl="0" eaLnBrk="1" fontAlgn="base" hangingPunct="1">
        <a:spcBef>
          <a:spcPct val="0"/>
        </a:spcBef>
        <a:spcAft>
          <a:spcPct val="0"/>
        </a:spcAft>
        <a:defRPr sz="5000">
          <a:solidFill>
            <a:schemeClr val="tx2"/>
          </a:solidFill>
          <a:latin typeface="Arial" charset="0"/>
          <a:ea typeface="ＭＳ Ｐゴシック" charset="0"/>
          <a:cs typeface="Arial" charset="0"/>
        </a:defRPr>
      </a:lvl5pPr>
      <a:lvl6pPr marL="457200" algn="l" rtl="0" eaLnBrk="1" fontAlgn="base" hangingPunct="1">
        <a:spcBef>
          <a:spcPct val="0"/>
        </a:spcBef>
        <a:spcAft>
          <a:spcPct val="0"/>
        </a:spcAft>
        <a:defRPr sz="5000">
          <a:solidFill>
            <a:schemeClr val="tx2"/>
          </a:solidFill>
          <a:latin typeface="Arial" charset="0"/>
          <a:ea typeface="ＭＳ Ｐゴシック" charset="0"/>
          <a:cs typeface="Arial" charset="0"/>
        </a:defRPr>
      </a:lvl6pPr>
      <a:lvl7pPr marL="914400" algn="l" rtl="0" eaLnBrk="1" fontAlgn="base" hangingPunct="1">
        <a:spcBef>
          <a:spcPct val="0"/>
        </a:spcBef>
        <a:spcAft>
          <a:spcPct val="0"/>
        </a:spcAft>
        <a:defRPr sz="5000">
          <a:solidFill>
            <a:schemeClr val="tx2"/>
          </a:solidFill>
          <a:latin typeface="Arial" charset="0"/>
          <a:ea typeface="ＭＳ Ｐゴシック" charset="0"/>
          <a:cs typeface="Arial" charset="0"/>
        </a:defRPr>
      </a:lvl7pPr>
      <a:lvl8pPr marL="1371600" algn="l" rtl="0" eaLnBrk="1" fontAlgn="base" hangingPunct="1">
        <a:spcBef>
          <a:spcPct val="0"/>
        </a:spcBef>
        <a:spcAft>
          <a:spcPct val="0"/>
        </a:spcAft>
        <a:defRPr sz="5000">
          <a:solidFill>
            <a:schemeClr val="tx2"/>
          </a:solidFill>
          <a:latin typeface="Arial" charset="0"/>
          <a:ea typeface="ＭＳ Ｐゴシック" charset="0"/>
          <a:cs typeface="Arial" charset="0"/>
        </a:defRPr>
      </a:lvl8pPr>
      <a:lvl9pPr marL="1828800" algn="l" rtl="0" eaLnBrk="1" fontAlgn="base" hangingPunct="1">
        <a:spcBef>
          <a:spcPct val="0"/>
        </a:spcBef>
        <a:spcAft>
          <a:spcPct val="0"/>
        </a:spcAft>
        <a:defRPr sz="5000">
          <a:solidFill>
            <a:schemeClr val="tx2"/>
          </a:solidFill>
          <a:latin typeface="Arial" charset="0"/>
          <a:ea typeface="ＭＳ Ｐゴシック" charset="0"/>
          <a:cs typeface="Arial" charset="0"/>
        </a:defRPr>
      </a:lvl9pPr>
    </p:titleStyle>
    <p:bodyStyle>
      <a:lvl1pPr marL="273050" indent="-273050" algn="l" rtl="0" eaLnBrk="1" fontAlgn="base" hangingPunct="1">
        <a:spcBef>
          <a:spcPct val="20000"/>
        </a:spcBef>
        <a:spcAft>
          <a:spcPct val="0"/>
        </a:spcAft>
        <a:buClr>
          <a:srgbClr val="E68422"/>
        </a:buClr>
        <a:buSzPct val="95000"/>
        <a:buFont typeface="Wingdings 2" pitchFamily="18" charset="2"/>
        <a:buChar char=""/>
        <a:defRPr sz="2600" kern="1200">
          <a:solidFill>
            <a:schemeClr val="tx1"/>
          </a:solidFill>
          <a:latin typeface="Arial" pitchFamily="34" charset="0"/>
          <a:ea typeface="ＭＳ Ｐゴシック" charset="0"/>
          <a:cs typeface="Arial" pitchFamily="34" charset="0"/>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Arial" pitchFamily="34" charset="0"/>
          <a:ea typeface="Arial" charset="0"/>
          <a:cs typeface="Arial" pitchFamily="34" charset="0"/>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Arial" pitchFamily="34" charset="0"/>
          <a:ea typeface="Arial" charset="0"/>
          <a:cs typeface="Arial" pitchFamily="34" charset="0"/>
        </a:defRPr>
      </a:lvl3pPr>
      <a:lvl4pPr marL="1187450" indent="-209550" algn="l" rtl="0" eaLnBrk="1" fontAlgn="base" hangingPunct="1">
        <a:spcBef>
          <a:spcPct val="20000"/>
        </a:spcBef>
        <a:spcAft>
          <a:spcPct val="0"/>
        </a:spcAft>
        <a:buClr>
          <a:srgbClr val="E68422"/>
        </a:buClr>
        <a:buSzPct val="65000"/>
        <a:buFont typeface="Wingdings 2" pitchFamily="18" charset="2"/>
        <a:buChar char=""/>
        <a:defRPr sz="2000" kern="1200">
          <a:solidFill>
            <a:schemeClr val="tx1"/>
          </a:solidFill>
          <a:latin typeface="Arial" pitchFamily="34" charset="0"/>
          <a:ea typeface="Arial" charset="0"/>
          <a:cs typeface="Arial" pitchFamily="34" charset="0"/>
        </a:defRPr>
      </a:lvl4pPr>
      <a:lvl5pPr marL="1462088" indent="-209550" algn="l" rtl="0" eaLnBrk="1" fontAlgn="base" hangingPunct="1">
        <a:spcBef>
          <a:spcPct val="20000"/>
        </a:spcBef>
        <a:spcAft>
          <a:spcPct val="0"/>
        </a:spcAft>
        <a:buClr>
          <a:srgbClr val="846648"/>
        </a:buClr>
        <a:buSzPct val="65000"/>
        <a:buFont typeface="Wingdings 2" pitchFamily="18" charset="2"/>
        <a:buChar char=""/>
        <a:defRPr sz="2000" kern="1200">
          <a:solidFill>
            <a:schemeClr val="tx1"/>
          </a:solidFill>
          <a:latin typeface="Arial" pitchFamily="34" charset="0"/>
          <a:ea typeface="Arial" charset="0"/>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ded Corner 6">
            <a:extLst>
              <a:ext uri="{FF2B5EF4-FFF2-40B4-BE49-F238E27FC236}">
                <a16:creationId xmlns:a16="http://schemas.microsoft.com/office/drawing/2014/main" id="{780BFB4F-01D5-5147-8783-3BE7332BCCC0}"/>
              </a:ext>
            </a:extLst>
          </p:cNvPr>
          <p:cNvSpPr/>
          <p:nvPr/>
        </p:nvSpPr>
        <p:spPr>
          <a:xfrm>
            <a:off x="5257800" y="495300"/>
            <a:ext cx="1447800" cy="381000"/>
          </a:xfrm>
          <a:prstGeom prst="foldedCorne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FHIR</a:t>
            </a:r>
          </a:p>
        </p:txBody>
      </p:sp>
      <p:sp>
        <p:nvSpPr>
          <p:cNvPr id="8" name="Folded Corner 7">
            <a:extLst>
              <a:ext uri="{FF2B5EF4-FFF2-40B4-BE49-F238E27FC236}">
                <a16:creationId xmlns:a16="http://schemas.microsoft.com/office/drawing/2014/main" id="{596DA099-85E1-D94E-A256-B44E7816EB41}"/>
              </a:ext>
            </a:extLst>
          </p:cNvPr>
          <p:cNvSpPr/>
          <p:nvPr/>
        </p:nvSpPr>
        <p:spPr>
          <a:xfrm>
            <a:off x="4305300" y="1447800"/>
            <a:ext cx="1447800" cy="381000"/>
          </a:xfrm>
          <a:prstGeom prst="foldedCorne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Core IG</a:t>
            </a:r>
          </a:p>
        </p:txBody>
      </p:sp>
      <p:sp>
        <p:nvSpPr>
          <p:cNvPr id="10" name="Folded Corner 9">
            <a:extLst>
              <a:ext uri="{FF2B5EF4-FFF2-40B4-BE49-F238E27FC236}">
                <a16:creationId xmlns:a16="http://schemas.microsoft.com/office/drawing/2014/main" id="{66ABBC48-AA0E-6D40-929C-49E134D0F488}"/>
              </a:ext>
            </a:extLst>
          </p:cNvPr>
          <p:cNvSpPr/>
          <p:nvPr/>
        </p:nvSpPr>
        <p:spPr>
          <a:xfrm>
            <a:off x="6172200" y="1447800"/>
            <a:ext cx="1600200" cy="381000"/>
          </a:xfrm>
          <a:prstGeom prst="foldedCorne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Bulk Data IG</a:t>
            </a:r>
          </a:p>
        </p:txBody>
      </p:sp>
      <p:sp>
        <p:nvSpPr>
          <p:cNvPr id="11" name="Folded Corner 10">
            <a:extLst>
              <a:ext uri="{FF2B5EF4-FFF2-40B4-BE49-F238E27FC236}">
                <a16:creationId xmlns:a16="http://schemas.microsoft.com/office/drawing/2014/main" id="{24878E5B-9A04-3F42-974F-7F4DA602D0EB}"/>
              </a:ext>
            </a:extLst>
          </p:cNvPr>
          <p:cNvSpPr/>
          <p:nvPr/>
        </p:nvSpPr>
        <p:spPr>
          <a:xfrm>
            <a:off x="3810000" y="2590800"/>
            <a:ext cx="4495800" cy="381000"/>
          </a:xfrm>
          <a:prstGeom prst="foldedCorne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MedMorph</a:t>
            </a:r>
            <a:r>
              <a:rPr lang="en-US" dirty="0"/>
              <a:t> Reference Architecture IG</a:t>
            </a:r>
          </a:p>
        </p:txBody>
      </p:sp>
      <p:sp>
        <p:nvSpPr>
          <p:cNvPr id="12" name="Folded Corner 11">
            <a:extLst>
              <a:ext uri="{FF2B5EF4-FFF2-40B4-BE49-F238E27FC236}">
                <a16:creationId xmlns:a16="http://schemas.microsoft.com/office/drawing/2014/main" id="{806C2F10-EAB4-FD45-A0AB-EE37A94C4AFF}"/>
              </a:ext>
            </a:extLst>
          </p:cNvPr>
          <p:cNvSpPr/>
          <p:nvPr/>
        </p:nvSpPr>
        <p:spPr>
          <a:xfrm>
            <a:off x="2209800" y="4038600"/>
            <a:ext cx="2209800" cy="381000"/>
          </a:xfrm>
          <a:prstGeom prst="foldedCorne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Hepatitis C Virus IG</a:t>
            </a:r>
          </a:p>
        </p:txBody>
      </p:sp>
      <p:sp>
        <p:nvSpPr>
          <p:cNvPr id="13" name="Folded Corner 12">
            <a:extLst>
              <a:ext uri="{FF2B5EF4-FFF2-40B4-BE49-F238E27FC236}">
                <a16:creationId xmlns:a16="http://schemas.microsoft.com/office/drawing/2014/main" id="{370BD35F-C487-0348-B25D-D46EFD567DF7}"/>
              </a:ext>
            </a:extLst>
          </p:cNvPr>
          <p:cNvSpPr/>
          <p:nvPr/>
        </p:nvSpPr>
        <p:spPr>
          <a:xfrm>
            <a:off x="4762500" y="4038600"/>
            <a:ext cx="2209800" cy="381000"/>
          </a:xfrm>
          <a:prstGeom prst="foldedCorne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Cancer Reporting IG</a:t>
            </a:r>
          </a:p>
        </p:txBody>
      </p:sp>
      <p:sp>
        <p:nvSpPr>
          <p:cNvPr id="14" name="Folded Corner 13">
            <a:extLst>
              <a:ext uri="{FF2B5EF4-FFF2-40B4-BE49-F238E27FC236}">
                <a16:creationId xmlns:a16="http://schemas.microsoft.com/office/drawing/2014/main" id="{27D358E9-D145-AC42-9D5E-D3A87B933C18}"/>
              </a:ext>
            </a:extLst>
          </p:cNvPr>
          <p:cNvSpPr/>
          <p:nvPr/>
        </p:nvSpPr>
        <p:spPr>
          <a:xfrm>
            <a:off x="7308011" y="4038600"/>
            <a:ext cx="2597989" cy="381000"/>
          </a:xfrm>
          <a:prstGeom prst="foldedCorne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Health Care Surveys IG</a:t>
            </a:r>
          </a:p>
        </p:txBody>
      </p:sp>
      <p:cxnSp>
        <p:nvCxnSpPr>
          <p:cNvPr id="16" name="Elbow Connector 15">
            <a:extLst>
              <a:ext uri="{FF2B5EF4-FFF2-40B4-BE49-F238E27FC236}">
                <a16:creationId xmlns:a16="http://schemas.microsoft.com/office/drawing/2014/main" id="{E6D0A6F9-409A-C242-89DA-C4257B13EBAE}"/>
              </a:ext>
            </a:extLst>
          </p:cNvPr>
          <p:cNvCxnSpPr>
            <a:stCxn id="8" idx="0"/>
            <a:endCxn id="7" idx="2"/>
          </p:cNvCxnSpPr>
          <p:nvPr/>
        </p:nvCxnSpPr>
        <p:spPr>
          <a:xfrm rot="5400000" flipH="1" flipV="1">
            <a:off x="5219700" y="685800"/>
            <a:ext cx="571500" cy="9525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46AEC53-12B5-5E40-B958-DFB88401DA6B}"/>
              </a:ext>
            </a:extLst>
          </p:cNvPr>
          <p:cNvSpPr txBox="1"/>
          <p:nvPr/>
        </p:nvSpPr>
        <p:spPr>
          <a:xfrm>
            <a:off x="5656932" y="943690"/>
            <a:ext cx="649537" cy="246221"/>
          </a:xfrm>
          <a:prstGeom prst="rect">
            <a:avLst/>
          </a:prstGeom>
          <a:noFill/>
        </p:spPr>
        <p:txBody>
          <a:bodyPr wrap="none" rtlCol="0">
            <a:spAutoFit/>
          </a:bodyPr>
          <a:lstStyle/>
          <a:p>
            <a:r>
              <a:rPr lang="en-US" sz="1000" dirty="0"/>
              <a:t>depends</a:t>
            </a:r>
          </a:p>
        </p:txBody>
      </p:sp>
      <p:cxnSp>
        <p:nvCxnSpPr>
          <p:cNvPr id="18" name="Elbow Connector 17">
            <a:extLst>
              <a:ext uri="{FF2B5EF4-FFF2-40B4-BE49-F238E27FC236}">
                <a16:creationId xmlns:a16="http://schemas.microsoft.com/office/drawing/2014/main" id="{677385AC-4348-2D4D-890A-8E889050677B}"/>
              </a:ext>
            </a:extLst>
          </p:cNvPr>
          <p:cNvCxnSpPr>
            <a:cxnSpLocks/>
            <a:stCxn id="10" idx="0"/>
            <a:endCxn id="7" idx="2"/>
          </p:cNvCxnSpPr>
          <p:nvPr/>
        </p:nvCxnSpPr>
        <p:spPr>
          <a:xfrm rot="16200000" flipV="1">
            <a:off x="6191250" y="666750"/>
            <a:ext cx="571500" cy="9906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1750533D-FAE9-5F4B-B7F3-62576FA94FF1}"/>
              </a:ext>
            </a:extLst>
          </p:cNvPr>
          <p:cNvCxnSpPr>
            <a:cxnSpLocks/>
            <a:stCxn id="11" idx="0"/>
            <a:endCxn id="8" idx="2"/>
          </p:cNvCxnSpPr>
          <p:nvPr/>
        </p:nvCxnSpPr>
        <p:spPr>
          <a:xfrm rot="16200000" flipV="1">
            <a:off x="5162550" y="1695450"/>
            <a:ext cx="762000" cy="10287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9E3C1EE2-6A2F-F645-BC90-CDB0DAE1A80D}"/>
              </a:ext>
            </a:extLst>
          </p:cNvPr>
          <p:cNvCxnSpPr>
            <a:cxnSpLocks/>
            <a:stCxn id="11" idx="0"/>
            <a:endCxn id="10" idx="2"/>
          </p:cNvCxnSpPr>
          <p:nvPr/>
        </p:nvCxnSpPr>
        <p:spPr>
          <a:xfrm rot="5400000" flipH="1" flipV="1">
            <a:off x="6134100" y="1752600"/>
            <a:ext cx="762000" cy="9144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146A1FCA-7D7E-1344-8804-6631329E796A}"/>
              </a:ext>
            </a:extLst>
          </p:cNvPr>
          <p:cNvCxnSpPr>
            <a:cxnSpLocks/>
            <a:stCxn id="12" idx="0"/>
            <a:endCxn id="11" idx="2"/>
          </p:cNvCxnSpPr>
          <p:nvPr/>
        </p:nvCxnSpPr>
        <p:spPr>
          <a:xfrm rot="5400000" flipH="1" flipV="1">
            <a:off x="4152900" y="2133600"/>
            <a:ext cx="1066800" cy="27432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6B240D7-06BF-6649-926B-C41FAEFBD2FA}"/>
              </a:ext>
            </a:extLst>
          </p:cNvPr>
          <p:cNvCxnSpPr>
            <a:cxnSpLocks/>
            <a:stCxn id="13" idx="0"/>
            <a:endCxn id="11" idx="2"/>
          </p:cNvCxnSpPr>
          <p:nvPr/>
        </p:nvCxnSpPr>
        <p:spPr>
          <a:xfrm rot="5400000" flipH="1" flipV="1">
            <a:off x="5429250" y="3409950"/>
            <a:ext cx="1066800" cy="1905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1CF0C3CE-3C72-A841-850A-DD0CC52D6629}"/>
              </a:ext>
            </a:extLst>
          </p:cNvPr>
          <p:cNvCxnSpPr>
            <a:cxnSpLocks/>
            <a:stCxn id="14" idx="0"/>
            <a:endCxn id="11" idx="2"/>
          </p:cNvCxnSpPr>
          <p:nvPr/>
        </p:nvCxnSpPr>
        <p:spPr>
          <a:xfrm rot="16200000" flipV="1">
            <a:off x="6799053" y="2230648"/>
            <a:ext cx="1066800" cy="254910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3BA03E5-C598-7E48-922C-63298408B957}"/>
              </a:ext>
            </a:extLst>
          </p:cNvPr>
          <p:cNvSpPr txBox="1"/>
          <p:nvPr/>
        </p:nvSpPr>
        <p:spPr>
          <a:xfrm>
            <a:off x="5713164" y="2247532"/>
            <a:ext cx="649537" cy="246221"/>
          </a:xfrm>
          <a:prstGeom prst="rect">
            <a:avLst/>
          </a:prstGeom>
          <a:noFill/>
        </p:spPr>
        <p:txBody>
          <a:bodyPr wrap="none" rtlCol="0">
            <a:spAutoFit/>
          </a:bodyPr>
          <a:lstStyle/>
          <a:p>
            <a:r>
              <a:rPr lang="en-US" sz="1000" dirty="0"/>
              <a:t>depends</a:t>
            </a:r>
          </a:p>
        </p:txBody>
      </p:sp>
      <p:sp>
        <p:nvSpPr>
          <p:cNvPr id="37" name="TextBox 36">
            <a:extLst>
              <a:ext uri="{FF2B5EF4-FFF2-40B4-BE49-F238E27FC236}">
                <a16:creationId xmlns:a16="http://schemas.microsoft.com/office/drawing/2014/main" id="{AF576A3E-82FD-E24E-821D-24FF6AB26454}"/>
              </a:ext>
            </a:extLst>
          </p:cNvPr>
          <p:cNvSpPr txBox="1"/>
          <p:nvPr/>
        </p:nvSpPr>
        <p:spPr>
          <a:xfrm>
            <a:off x="5706492" y="3079089"/>
            <a:ext cx="649537" cy="246221"/>
          </a:xfrm>
          <a:prstGeom prst="rect">
            <a:avLst/>
          </a:prstGeom>
          <a:noFill/>
        </p:spPr>
        <p:txBody>
          <a:bodyPr wrap="none" rtlCol="0">
            <a:spAutoFit/>
          </a:bodyPr>
          <a:lstStyle/>
          <a:p>
            <a:r>
              <a:rPr lang="en-US" sz="1000" dirty="0"/>
              <a:t>depends</a:t>
            </a:r>
          </a:p>
        </p:txBody>
      </p:sp>
    </p:spTree>
    <p:extLst>
      <p:ext uri="{BB962C8B-B14F-4D97-AF65-F5344CB8AC3E}">
        <p14:creationId xmlns:p14="http://schemas.microsoft.com/office/powerpoint/2010/main" val="321012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Elbow Connector 36">
            <a:extLst>
              <a:ext uri="{FF2B5EF4-FFF2-40B4-BE49-F238E27FC236}">
                <a16:creationId xmlns:a16="http://schemas.microsoft.com/office/drawing/2014/main" id="{8E404D49-1CCC-4A40-9124-721AE4191D9C}"/>
              </a:ext>
            </a:extLst>
          </p:cNvPr>
          <p:cNvCxnSpPr>
            <a:cxnSpLocks/>
          </p:cNvCxnSpPr>
          <p:nvPr/>
        </p:nvCxnSpPr>
        <p:spPr>
          <a:xfrm>
            <a:off x="2069883" y="1931437"/>
            <a:ext cx="1746466" cy="4917"/>
          </a:xfrm>
          <a:prstGeom prst="bentConnector3">
            <a:avLst>
              <a:gd name="adj1" fmla="val 50000"/>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732E586-E39A-7540-B53B-D47AACE84FE4}"/>
              </a:ext>
            </a:extLst>
          </p:cNvPr>
          <p:cNvSpPr/>
          <p:nvPr/>
        </p:nvSpPr>
        <p:spPr>
          <a:xfrm>
            <a:off x="3816350" y="1357562"/>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a:t>
            </a:r>
          </a:p>
          <a:p>
            <a:pPr algn="ctr"/>
            <a:r>
              <a:rPr lang="en-US" sz="1200" b="1" dirty="0">
                <a:solidFill>
                  <a:schemeClr val="tx1"/>
                </a:solidFill>
              </a:rPr>
              <a:t>App - 1</a:t>
            </a:r>
          </a:p>
        </p:txBody>
      </p:sp>
      <p:sp>
        <p:nvSpPr>
          <p:cNvPr id="5" name="Rectangle 4">
            <a:extLst>
              <a:ext uri="{FF2B5EF4-FFF2-40B4-BE49-F238E27FC236}">
                <a16:creationId xmlns:a16="http://schemas.microsoft.com/office/drawing/2014/main" id="{29E9CB35-3C52-3749-9C7B-F1A98F848A7F}"/>
              </a:ext>
            </a:extLst>
          </p:cNvPr>
          <p:cNvSpPr/>
          <p:nvPr/>
        </p:nvSpPr>
        <p:spPr>
          <a:xfrm>
            <a:off x="762000" y="1357561"/>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 Mart 1 using FHIR Data Model</a:t>
            </a:r>
          </a:p>
        </p:txBody>
      </p:sp>
      <p:cxnSp>
        <p:nvCxnSpPr>
          <p:cNvPr id="6" name="Elbow Connector 5">
            <a:extLst>
              <a:ext uri="{FF2B5EF4-FFF2-40B4-BE49-F238E27FC236}">
                <a16:creationId xmlns:a16="http://schemas.microsoft.com/office/drawing/2014/main" id="{D3325485-F5DB-8142-939C-9A8508077F70}"/>
              </a:ext>
            </a:extLst>
          </p:cNvPr>
          <p:cNvCxnSpPr>
            <a:cxnSpLocks/>
          </p:cNvCxnSpPr>
          <p:nvPr/>
        </p:nvCxnSpPr>
        <p:spPr>
          <a:xfrm rot="10800000">
            <a:off x="2069926" y="1523999"/>
            <a:ext cx="1746424" cy="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2C11CCDE-CE0D-5147-B0F3-BBF0370DA3CA}"/>
              </a:ext>
            </a:extLst>
          </p:cNvPr>
          <p:cNvSpPr/>
          <p:nvPr/>
        </p:nvSpPr>
        <p:spPr>
          <a:xfrm>
            <a:off x="2593260" y="1761816"/>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Q5</a:t>
            </a:r>
          </a:p>
        </p:txBody>
      </p:sp>
      <p:sp>
        <p:nvSpPr>
          <p:cNvPr id="19" name="Rectangle 18">
            <a:extLst>
              <a:ext uri="{FF2B5EF4-FFF2-40B4-BE49-F238E27FC236}">
                <a16:creationId xmlns:a16="http://schemas.microsoft.com/office/drawing/2014/main" id="{5236E980-D6D3-3E46-8530-930AB93505CA}"/>
              </a:ext>
            </a:extLst>
          </p:cNvPr>
          <p:cNvSpPr/>
          <p:nvPr/>
        </p:nvSpPr>
        <p:spPr>
          <a:xfrm>
            <a:off x="3816350" y="3069415"/>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a:t>
            </a:r>
          </a:p>
          <a:p>
            <a:pPr algn="ctr"/>
            <a:r>
              <a:rPr lang="en-US" sz="1200" b="1" dirty="0">
                <a:solidFill>
                  <a:schemeClr val="tx1"/>
                </a:solidFill>
              </a:rPr>
              <a:t>App - 2</a:t>
            </a:r>
          </a:p>
        </p:txBody>
      </p:sp>
      <p:sp>
        <p:nvSpPr>
          <p:cNvPr id="20" name="Rectangle 19">
            <a:extLst>
              <a:ext uri="{FF2B5EF4-FFF2-40B4-BE49-F238E27FC236}">
                <a16:creationId xmlns:a16="http://schemas.microsoft.com/office/drawing/2014/main" id="{42E58AD0-F3B1-6A42-9C19-E58E4C1722E7}"/>
              </a:ext>
            </a:extLst>
          </p:cNvPr>
          <p:cNvSpPr/>
          <p:nvPr/>
        </p:nvSpPr>
        <p:spPr>
          <a:xfrm>
            <a:off x="762000" y="3069414"/>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 Mart 2 using </a:t>
            </a:r>
            <a:r>
              <a:rPr lang="en-US" sz="1200" b="1" dirty="0" err="1">
                <a:solidFill>
                  <a:schemeClr val="tx1"/>
                </a:solidFill>
              </a:rPr>
              <a:t>PCORNet</a:t>
            </a:r>
            <a:r>
              <a:rPr lang="en-US" sz="1200" b="1" dirty="0">
                <a:solidFill>
                  <a:schemeClr val="tx1"/>
                </a:solidFill>
              </a:rPr>
              <a:t> CDM</a:t>
            </a:r>
          </a:p>
        </p:txBody>
      </p:sp>
      <p:sp>
        <p:nvSpPr>
          <p:cNvPr id="24" name="Rectangle 23">
            <a:extLst>
              <a:ext uri="{FF2B5EF4-FFF2-40B4-BE49-F238E27FC236}">
                <a16:creationId xmlns:a16="http://schemas.microsoft.com/office/drawing/2014/main" id="{25BD8DB8-2533-8F49-ADE1-1154C313B20B}"/>
              </a:ext>
            </a:extLst>
          </p:cNvPr>
          <p:cNvSpPr/>
          <p:nvPr/>
        </p:nvSpPr>
        <p:spPr>
          <a:xfrm>
            <a:off x="3955246" y="4781268"/>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a:t>
            </a:r>
          </a:p>
          <a:p>
            <a:pPr algn="ctr"/>
            <a:r>
              <a:rPr lang="en-US" sz="1200" b="1" dirty="0">
                <a:solidFill>
                  <a:schemeClr val="tx1"/>
                </a:solidFill>
              </a:rPr>
              <a:t>App - 3</a:t>
            </a:r>
          </a:p>
        </p:txBody>
      </p:sp>
      <p:sp>
        <p:nvSpPr>
          <p:cNvPr id="25" name="Rectangle 24">
            <a:extLst>
              <a:ext uri="{FF2B5EF4-FFF2-40B4-BE49-F238E27FC236}">
                <a16:creationId xmlns:a16="http://schemas.microsoft.com/office/drawing/2014/main" id="{4EB19BD3-6562-5042-BF2D-BFD40D9A3549}"/>
              </a:ext>
            </a:extLst>
          </p:cNvPr>
          <p:cNvSpPr/>
          <p:nvPr/>
        </p:nvSpPr>
        <p:spPr>
          <a:xfrm>
            <a:off x="900896" y="4781267"/>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 Mart 3 using OMOP or i2b2</a:t>
            </a:r>
          </a:p>
        </p:txBody>
      </p:sp>
      <p:sp>
        <p:nvSpPr>
          <p:cNvPr id="30" name="Rectangle 29">
            <a:extLst>
              <a:ext uri="{FF2B5EF4-FFF2-40B4-BE49-F238E27FC236}">
                <a16:creationId xmlns:a16="http://schemas.microsoft.com/office/drawing/2014/main" id="{558ED764-BC14-4D4B-9AE2-CD0676B83B74}"/>
              </a:ext>
            </a:extLst>
          </p:cNvPr>
          <p:cNvSpPr/>
          <p:nvPr/>
        </p:nvSpPr>
        <p:spPr>
          <a:xfrm>
            <a:off x="9946806" y="2754569"/>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Researcher Portal</a:t>
            </a:r>
          </a:p>
        </p:txBody>
      </p:sp>
      <p:pic>
        <p:nvPicPr>
          <p:cNvPr id="1026" name="Picture 2" descr="Search For The Pawfect Minder - User Research Icon Png, Transparent Png ,  Transparent Png Image - PNGitem">
            <a:extLst>
              <a:ext uri="{FF2B5EF4-FFF2-40B4-BE49-F238E27FC236}">
                <a16:creationId xmlns:a16="http://schemas.microsoft.com/office/drawing/2014/main" id="{B9D9AE11-15FF-9E44-8687-F8F0271C6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8908" y="4509423"/>
            <a:ext cx="872533" cy="683599"/>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DD4850BF-F224-4F40-BD39-9DCACE51FEFC}"/>
              </a:ext>
            </a:extLst>
          </p:cNvPr>
          <p:cNvSpPr/>
          <p:nvPr/>
        </p:nvSpPr>
        <p:spPr>
          <a:xfrm>
            <a:off x="7613737" y="2336598"/>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Query  Translator and Submitter</a:t>
            </a:r>
          </a:p>
        </p:txBody>
      </p:sp>
      <p:sp>
        <p:nvSpPr>
          <p:cNvPr id="33" name="Rectangle 32">
            <a:extLst>
              <a:ext uri="{FF2B5EF4-FFF2-40B4-BE49-F238E27FC236}">
                <a16:creationId xmlns:a16="http://schemas.microsoft.com/office/drawing/2014/main" id="{83521E1E-8CED-5042-93BF-22ECD59C8B56}"/>
              </a:ext>
            </a:extLst>
          </p:cNvPr>
          <p:cNvSpPr/>
          <p:nvPr/>
        </p:nvSpPr>
        <p:spPr>
          <a:xfrm>
            <a:off x="7613737" y="3983468"/>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Result Translator and Aggregator </a:t>
            </a:r>
          </a:p>
        </p:txBody>
      </p:sp>
      <p:cxnSp>
        <p:nvCxnSpPr>
          <p:cNvPr id="34" name="Elbow Connector 33">
            <a:extLst>
              <a:ext uri="{FF2B5EF4-FFF2-40B4-BE49-F238E27FC236}">
                <a16:creationId xmlns:a16="http://schemas.microsoft.com/office/drawing/2014/main" id="{8B04790F-8022-A843-BBB4-1F8DBA442EDF}"/>
              </a:ext>
            </a:extLst>
          </p:cNvPr>
          <p:cNvCxnSpPr>
            <a:cxnSpLocks/>
          </p:cNvCxnSpPr>
          <p:nvPr/>
        </p:nvCxnSpPr>
        <p:spPr>
          <a:xfrm rot="16200000" flipV="1">
            <a:off x="9920363" y="3995170"/>
            <a:ext cx="1019717" cy="54406"/>
          </a:xfrm>
          <a:prstGeom prst="bentConnector3">
            <a:avLst>
              <a:gd name="adj1" fmla="val 4886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0B8FE796-05C4-4C40-86D3-8C62DD45C61C}"/>
              </a:ext>
            </a:extLst>
          </p:cNvPr>
          <p:cNvCxnSpPr>
            <a:cxnSpLocks/>
            <a:stCxn id="30" idx="1"/>
            <a:endCxn id="32" idx="3"/>
          </p:cNvCxnSpPr>
          <p:nvPr/>
        </p:nvCxnSpPr>
        <p:spPr>
          <a:xfrm rot="10800000">
            <a:off x="8921664" y="2704168"/>
            <a:ext cx="1025143" cy="41797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59B854E2-2B98-B14C-8986-79B55E8511A4}"/>
              </a:ext>
            </a:extLst>
          </p:cNvPr>
          <p:cNvCxnSpPr>
            <a:cxnSpLocks/>
            <a:stCxn id="32" idx="1"/>
            <a:endCxn id="4" idx="2"/>
          </p:cNvCxnSpPr>
          <p:nvPr/>
        </p:nvCxnSpPr>
        <p:spPr>
          <a:xfrm rot="10800000">
            <a:off x="4470313" y="2092699"/>
            <a:ext cx="3143424" cy="611468"/>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BCF22247-5116-D34A-A403-98DB22EC4169}"/>
              </a:ext>
            </a:extLst>
          </p:cNvPr>
          <p:cNvCxnSpPr>
            <a:cxnSpLocks/>
            <a:stCxn id="32" idx="1"/>
            <a:endCxn id="19" idx="0"/>
          </p:cNvCxnSpPr>
          <p:nvPr/>
        </p:nvCxnSpPr>
        <p:spPr>
          <a:xfrm rot="10800000" flipV="1">
            <a:off x="4470313" y="2704167"/>
            <a:ext cx="3143424" cy="365248"/>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F1352E5F-A2B7-F448-AD91-588A004A778C}"/>
              </a:ext>
            </a:extLst>
          </p:cNvPr>
          <p:cNvCxnSpPr>
            <a:cxnSpLocks/>
            <a:stCxn id="32" idx="1"/>
            <a:endCxn id="24" idx="2"/>
          </p:cNvCxnSpPr>
          <p:nvPr/>
        </p:nvCxnSpPr>
        <p:spPr>
          <a:xfrm rot="10800000" flipV="1">
            <a:off x="4609209" y="2704167"/>
            <a:ext cx="3004528" cy="2812238"/>
          </a:xfrm>
          <a:prstGeom prst="bentConnector4">
            <a:avLst>
              <a:gd name="adj1" fmla="val 50289"/>
              <a:gd name="adj2" fmla="val 10812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D203889E-3CB1-5942-A5CD-1CA280346121}"/>
              </a:ext>
            </a:extLst>
          </p:cNvPr>
          <p:cNvCxnSpPr>
            <a:cxnSpLocks/>
          </p:cNvCxnSpPr>
          <p:nvPr/>
        </p:nvCxnSpPr>
        <p:spPr>
          <a:xfrm rot="10800000">
            <a:off x="2071538" y="3240767"/>
            <a:ext cx="1746424" cy="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68ED0327-E5C2-5C4D-A6C0-6F8B6D32618E}"/>
              </a:ext>
            </a:extLst>
          </p:cNvPr>
          <p:cNvCxnSpPr>
            <a:cxnSpLocks/>
          </p:cNvCxnSpPr>
          <p:nvPr/>
        </p:nvCxnSpPr>
        <p:spPr>
          <a:xfrm>
            <a:off x="2071495" y="3648205"/>
            <a:ext cx="1746466" cy="4917"/>
          </a:xfrm>
          <a:prstGeom prst="bentConnector3">
            <a:avLst>
              <a:gd name="adj1" fmla="val 50000"/>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D5468A96-B1A4-F74C-BEAF-6BBDB5809FE9}"/>
              </a:ext>
            </a:extLst>
          </p:cNvPr>
          <p:cNvCxnSpPr>
            <a:cxnSpLocks/>
          </p:cNvCxnSpPr>
          <p:nvPr/>
        </p:nvCxnSpPr>
        <p:spPr>
          <a:xfrm rot="10800000">
            <a:off x="2222369" y="4996281"/>
            <a:ext cx="1746424" cy="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FF2B5EF4-FFF2-40B4-BE49-F238E27FC236}">
                <a16:creationId xmlns:a16="http://schemas.microsoft.com/office/drawing/2014/main" id="{9D6F3378-77A1-F745-80DB-6319823BE5CA}"/>
              </a:ext>
            </a:extLst>
          </p:cNvPr>
          <p:cNvCxnSpPr>
            <a:cxnSpLocks/>
          </p:cNvCxnSpPr>
          <p:nvPr/>
        </p:nvCxnSpPr>
        <p:spPr>
          <a:xfrm>
            <a:off x="2222326" y="5403719"/>
            <a:ext cx="1746466" cy="4917"/>
          </a:xfrm>
          <a:prstGeom prst="bentConnector3">
            <a:avLst>
              <a:gd name="adj1" fmla="val 50000"/>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26E5D0C0-3CF7-114F-A64D-AA5F283044EF}"/>
              </a:ext>
            </a:extLst>
          </p:cNvPr>
          <p:cNvCxnSpPr>
            <a:cxnSpLocks/>
            <a:stCxn id="19" idx="3"/>
            <a:endCxn id="33" idx="1"/>
          </p:cNvCxnSpPr>
          <p:nvPr/>
        </p:nvCxnSpPr>
        <p:spPr>
          <a:xfrm>
            <a:off x="5124276" y="3436984"/>
            <a:ext cx="2489461" cy="914053"/>
          </a:xfrm>
          <a:prstGeom prst="bentConnector3">
            <a:avLst>
              <a:gd name="adj1" fmla="val 58834"/>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id="{A34445FE-99DD-4846-BEF2-3EBC93B4A674}"/>
              </a:ext>
            </a:extLst>
          </p:cNvPr>
          <p:cNvCxnSpPr>
            <a:cxnSpLocks/>
            <a:stCxn id="4" idx="3"/>
            <a:endCxn id="33" idx="1"/>
          </p:cNvCxnSpPr>
          <p:nvPr/>
        </p:nvCxnSpPr>
        <p:spPr>
          <a:xfrm>
            <a:off x="5124276" y="1725131"/>
            <a:ext cx="2489461" cy="2625906"/>
          </a:xfrm>
          <a:prstGeom prst="bentConnector3">
            <a:avLst>
              <a:gd name="adj1" fmla="val 58369"/>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9A8CEEF9-4A80-E041-911A-BFC48F26A3C6}"/>
              </a:ext>
            </a:extLst>
          </p:cNvPr>
          <p:cNvCxnSpPr>
            <a:cxnSpLocks/>
            <a:stCxn id="24" idx="3"/>
            <a:endCxn id="33" idx="1"/>
          </p:cNvCxnSpPr>
          <p:nvPr/>
        </p:nvCxnSpPr>
        <p:spPr>
          <a:xfrm flipV="1">
            <a:off x="5263172" y="4351037"/>
            <a:ext cx="2350565" cy="797800"/>
          </a:xfrm>
          <a:prstGeom prst="bentConnector3">
            <a:avLst>
              <a:gd name="adj1" fmla="val 55909"/>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a:extLst>
              <a:ext uri="{FF2B5EF4-FFF2-40B4-BE49-F238E27FC236}">
                <a16:creationId xmlns:a16="http://schemas.microsoft.com/office/drawing/2014/main" id="{D6C44477-6A05-264C-9226-CE902B9EDCC8}"/>
              </a:ext>
            </a:extLst>
          </p:cNvPr>
          <p:cNvCxnSpPr>
            <a:cxnSpLocks/>
            <a:stCxn id="33" idx="3"/>
          </p:cNvCxnSpPr>
          <p:nvPr/>
        </p:nvCxnSpPr>
        <p:spPr>
          <a:xfrm flipV="1">
            <a:off x="8921663" y="3394435"/>
            <a:ext cx="1021545" cy="956602"/>
          </a:xfrm>
          <a:prstGeom prst="bentConnector3">
            <a:avLst>
              <a:gd name="adj1" fmla="val 50000"/>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6E47C0FF-D26C-CC44-AFF5-F21E9720B88F}"/>
              </a:ext>
            </a:extLst>
          </p:cNvPr>
          <p:cNvCxnSpPr>
            <a:cxnSpLocks/>
          </p:cNvCxnSpPr>
          <p:nvPr/>
        </p:nvCxnSpPr>
        <p:spPr>
          <a:xfrm rot="5400000">
            <a:off x="10464621" y="3987939"/>
            <a:ext cx="993393" cy="88163"/>
          </a:xfrm>
          <a:prstGeom prst="bentConnector3">
            <a:avLst>
              <a:gd name="adj1" fmla="val 5000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5A205246-B153-BC45-8A6C-44204CD0D104}"/>
              </a:ext>
            </a:extLst>
          </p:cNvPr>
          <p:cNvSpPr/>
          <p:nvPr/>
        </p:nvSpPr>
        <p:spPr>
          <a:xfrm>
            <a:off x="10085392" y="3765897"/>
            <a:ext cx="569782" cy="3379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Q1</a:t>
            </a:r>
          </a:p>
        </p:txBody>
      </p:sp>
      <p:sp>
        <p:nvSpPr>
          <p:cNvPr id="87" name="Oval 86">
            <a:extLst>
              <a:ext uri="{FF2B5EF4-FFF2-40B4-BE49-F238E27FC236}">
                <a16:creationId xmlns:a16="http://schemas.microsoft.com/office/drawing/2014/main" id="{0C49038F-A3B1-F049-92D5-F30DF49B5A93}"/>
              </a:ext>
            </a:extLst>
          </p:cNvPr>
          <p:cNvSpPr/>
          <p:nvPr/>
        </p:nvSpPr>
        <p:spPr>
          <a:xfrm>
            <a:off x="9147544" y="2479305"/>
            <a:ext cx="569782" cy="3379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Q2</a:t>
            </a:r>
          </a:p>
        </p:txBody>
      </p:sp>
      <p:sp>
        <p:nvSpPr>
          <p:cNvPr id="88" name="Oval 87">
            <a:extLst>
              <a:ext uri="{FF2B5EF4-FFF2-40B4-BE49-F238E27FC236}">
                <a16:creationId xmlns:a16="http://schemas.microsoft.com/office/drawing/2014/main" id="{E9491611-F056-754A-9A8B-7B1FE44789DC}"/>
              </a:ext>
            </a:extLst>
          </p:cNvPr>
          <p:cNvSpPr/>
          <p:nvPr/>
        </p:nvSpPr>
        <p:spPr>
          <a:xfrm>
            <a:off x="6858000" y="2524138"/>
            <a:ext cx="569782" cy="3379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Q3</a:t>
            </a:r>
          </a:p>
        </p:txBody>
      </p:sp>
      <p:sp>
        <p:nvSpPr>
          <p:cNvPr id="89" name="Oval 88">
            <a:extLst>
              <a:ext uri="{FF2B5EF4-FFF2-40B4-BE49-F238E27FC236}">
                <a16:creationId xmlns:a16="http://schemas.microsoft.com/office/drawing/2014/main" id="{D211B37E-535D-F14A-82C4-91FCE94BBD90}"/>
              </a:ext>
            </a:extLst>
          </p:cNvPr>
          <p:cNvSpPr/>
          <p:nvPr/>
        </p:nvSpPr>
        <p:spPr>
          <a:xfrm>
            <a:off x="2634696" y="1332716"/>
            <a:ext cx="569782" cy="3379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Q4</a:t>
            </a:r>
          </a:p>
        </p:txBody>
      </p:sp>
      <p:sp>
        <p:nvSpPr>
          <p:cNvPr id="90" name="Oval 89">
            <a:extLst>
              <a:ext uri="{FF2B5EF4-FFF2-40B4-BE49-F238E27FC236}">
                <a16:creationId xmlns:a16="http://schemas.microsoft.com/office/drawing/2014/main" id="{2CC11FBC-5DD7-6C44-A266-149AE61919D4}"/>
              </a:ext>
            </a:extLst>
          </p:cNvPr>
          <p:cNvSpPr/>
          <p:nvPr/>
        </p:nvSpPr>
        <p:spPr>
          <a:xfrm>
            <a:off x="2660722" y="3036558"/>
            <a:ext cx="569782" cy="3379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Q4</a:t>
            </a:r>
          </a:p>
        </p:txBody>
      </p:sp>
      <p:sp>
        <p:nvSpPr>
          <p:cNvPr id="91" name="Oval 90">
            <a:extLst>
              <a:ext uri="{FF2B5EF4-FFF2-40B4-BE49-F238E27FC236}">
                <a16:creationId xmlns:a16="http://schemas.microsoft.com/office/drawing/2014/main" id="{C1AB2999-3973-9043-A877-C785346D44B8}"/>
              </a:ext>
            </a:extLst>
          </p:cNvPr>
          <p:cNvSpPr/>
          <p:nvPr/>
        </p:nvSpPr>
        <p:spPr>
          <a:xfrm>
            <a:off x="2637357" y="4823456"/>
            <a:ext cx="569782" cy="3379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Q4</a:t>
            </a:r>
          </a:p>
        </p:txBody>
      </p:sp>
      <p:sp>
        <p:nvSpPr>
          <p:cNvPr id="92" name="Oval 91">
            <a:extLst>
              <a:ext uri="{FF2B5EF4-FFF2-40B4-BE49-F238E27FC236}">
                <a16:creationId xmlns:a16="http://schemas.microsoft.com/office/drawing/2014/main" id="{70C98864-E33C-384F-BB95-6B4CE2AA367A}"/>
              </a:ext>
            </a:extLst>
          </p:cNvPr>
          <p:cNvSpPr/>
          <p:nvPr/>
        </p:nvSpPr>
        <p:spPr>
          <a:xfrm>
            <a:off x="2640433" y="3442837"/>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Q5</a:t>
            </a:r>
          </a:p>
        </p:txBody>
      </p:sp>
      <p:sp>
        <p:nvSpPr>
          <p:cNvPr id="93" name="Oval 92">
            <a:extLst>
              <a:ext uri="{FF2B5EF4-FFF2-40B4-BE49-F238E27FC236}">
                <a16:creationId xmlns:a16="http://schemas.microsoft.com/office/drawing/2014/main" id="{FE9DD96D-D00F-3246-A4C9-56385031B83F}"/>
              </a:ext>
            </a:extLst>
          </p:cNvPr>
          <p:cNvSpPr/>
          <p:nvPr/>
        </p:nvSpPr>
        <p:spPr>
          <a:xfrm>
            <a:off x="2634696" y="5293894"/>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Q5</a:t>
            </a:r>
          </a:p>
        </p:txBody>
      </p:sp>
      <p:sp>
        <p:nvSpPr>
          <p:cNvPr id="94" name="Oval 93">
            <a:extLst>
              <a:ext uri="{FF2B5EF4-FFF2-40B4-BE49-F238E27FC236}">
                <a16:creationId xmlns:a16="http://schemas.microsoft.com/office/drawing/2014/main" id="{6F013243-EF2E-0244-BF07-51D0907EB605}"/>
              </a:ext>
            </a:extLst>
          </p:cNvPr>
          <p:cNvSpPr/>
          <p:nvPr/>
        </p:nvSpPr>
        <p:spPr>
          <a:xfrm>
            <a:off x="6774232" y="4124565"/>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Q6</a:t>
            </a:r>
          </a:p>
        </p:txBody>
      </p:sp>
      <p:sp>
        <p:nvSpPr>
          <p:cNvPr id="95" name="Oval 94">
            <a:extLst>
              <a:ext uri="{FF2B5EF4-FFF2-40B4-BE49-F238E27FC236}">
                <a16:creationId xmlns:a16="http://schemas.microsoft.com/office/drawing/2014/main" id="{A19A2F26-3E76-144C-BD27-91AB0FFF0EAD}"/>
              </a:ext>
            </a:extLst>
          </p:cNvPr>
          <p:cNvSpPr/>
          <p:nvPr/>
        </p:nvSpPr>
        <p:spPr>
          <a:xfrm>
            <a:off x="9123884" y="3729286"/>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Q7</a:t>
            </a:r>
          </a:p>
        </p:txBody>
      </p:sp>
      <p:sp>
        <p:nvSpPr>
          <p:cNvPr id="96" name="Oval 95">
            <a:extLst>
              <a:ext uri="{FF2B5EF4-FFF2-40B4-BE49-F238E27FC236}">
                <a16:creationId xmlns:a16="http://schemas.microsoft.com/office/drawing/2014/main" id="{99E9A7DB-1E04-AD4A-B245-6E69E8882B59}"/>
              </a:ext>
            </a:extLst>
          </p:cNvPr>
          <p:cNvSpPr/>
          <p:nvPr/>
        </p:nvSpPr>
        <p:spPr>
          <a:xfrm>
            <a:off x="10775051" y="3823837"/>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Q8</a:t>
            </a:r>
          </a:p>
        </p:txBody>
      </p:sp>
      <p:sp>
        <p:nvSpPr>
          <p:cNvPr id="100" name="TextBox 99">
            <a:extLst>
              <a:ext uri="{FF2B5EF4-FFF2-40B4-BE49-F238E27FC236}">
                <a16:creationId xmlns:a16="http://schemas.microsoft.com/office/drawing/2014/main" id="{DF1F95F9-90E4-0A41-8A93-19F1D1791A75}"/>
              </a:ext>
            </a:extLst>
          </p:cNvPr>
          <p:cNvSpPr txBox="1"/>
          <p:nvPr/>
        </p:nvSpPr>
        <p:spPr>
          <a:xfrm>
            <a:off x="10377489" y="5270183"/>
            <a:ext cx="954804" cy="246221"/>
          </a:xfrm>
          <a:prstGeom prst="rect">
            <a:avLst/>
          </a:prstGeom>
          <a:noFill/>
        </p:spPr>
        <p:txBody>
          <a:bodyPr wrap="square" rtlCol="0">
            <a:spAutoFit/>
          </a:bodyPr>
          <a:lstStyle/>
          <a:p>
            <a:r>
              <a:rPr lang="en-US" sz="1000" dirty="0">
                <a:solidFill>
                  <a:srgbClr val="FF0000"/>
                </a:solidFill>
              </a:rPr>
              <a:t>Researcher</a:t>
            </a:r>
          </a:p>
        </p:txBody>
      </p:sp>
      <p:sp>
        <p:nvSpPr>
          <p:cNvPr id="102" name="TextBox 101">
            <a:extLst>
              <a:ext uri="{FF2B5EF4-FFF2-40B4-BE49-F238E27FC236}">
                <a16:creationId xmlns:a16="http://schemas.microsoft.com/office/drawing/2014/main" id="{45AC920B-19BB-7A49-9E86-2989AA010B6D}"/>
              </a:ext>
            </a:extLst>
          </p:cNvPr>
          <p:cNvSpPr txBox="1"/>
          <p:nvPr/>
        </p:nvSpPr>
        <p:spPr>
          <a:xfrm>
            <a:off x="155442" y="6242930"/>
            <a:ext cx="11353800" cy="261610"/>
          </a:xfrm>
          <a:prstGeom prst="rect">
            <a:avLst/>
          </a:prstGeom>
          <a:noFill/>
        </p:spPr>
        <p:txBody>
          <a:bodyPr wrap="square" rtlCol="0">
            <a:spAutoFit/>
          </a:bodyPr>
          <a:lstStyle/>
          <a:p>
            <a:r>
              <a:rPr lang="en-US" sz="1100" dirty="0"/>
              <a:t>Note: Each of the data marts is populated from one or more EHRs and may exist in different healthcare organizations or could be hosted by a Trusted Third Party</a:t>
            </a:r>
          </a:p>
        </p:txBody>
      </p:sp>
    </p:spTree>
    <p:extLst>
      <p:ext uri="{BB962C8B-B14F-4D97-AF65-F5344CB8AC3E}">
        <p14:creationId xmlns:p14="http://schemas.microsoft.com/office/powerpoint/2010/main" val="2536690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C245-B09D-CF4D-9DD7-5AA432FB687F}"/>
              </a:ext>
            </a:extLst>
          </p:cNvPr>
          <p:cNvSpPr>
            <a:spLocks noGrp="1"/>
          </p:cNvSpPr>
          <p:nvPr>
            <p:ph type="title"/>
          </p:nvPr>
        </p:nvSpPr>
        <p:spPr>
          <a:xfrm>
            <a:off x="609600" y="228600"/>
            <a:ext cx="10972800" cy="533395"/>
          </a:xfrm>
        </p:spPr>
        <p:txBody>
          <a:bodyPr>
            <a:normAutofit fontScale="90000"/>
          </a:bodyPr>
          <a:lstStyle/>
          <a:p>
            <a:r>
              <a:rPr lang="en-US" dirty="0"/>
              <a:t>Research Data Query Abstract Model Steps and Descriptions</a:t>
            </a:r>
          </a:p>
        </p:txBody>
      </p:sp>
      <p:sp>
        <p:nvSpPr>
          <p:cNvPr id="4" name="Content Placeholder 3">
            <a:extLst>
              <a:ext uri="{FF2B5EF4-FFF2-40B4-BE49-F238E27FC236}">
                <a16:creationId xmlns:a16="http://schemas.microsoft.com/office/drawing/2014/main" id="{0A6BA2B3-136C-8A40-B489-B261908D39BA}"/>
              </a:ext>
            </a:extLst>
          </p:cNvPr>
          <p:cNvSpPr txBox="1">
            <a:spLocks noGrp="1"/>
          </p:cNvSpPr>
          <p:nvPr>
            <p:ph idx="1"/>
          </p:nvPr>
        </p:nvSpPr>
        <p:spPr>
          <a:xfrm>
            <a:off x="609600" y="1295401"/>
            <a:ext cx="10972800" cy="5306068"/>
          </a:xfrm>
          <a:prstGeom prst="rect">
            <a:avLst/>
          </a:prstGeom>
          <a:noFill/>
        </p:spPr>
        <p:txBody>
          <a:bodyPr wrap="square" rtlCol="0">
            <a:spAutoFit/>
          </a:bodyPr>
          <a:lstStyle/>
          <a:p>
            <a:pPr marL="0" indent="0">
              <a:buNone/>
            </a:pPr>
            <a:r>
              <a:rPr lang="en-US" sz="1400" b="1" u="sng" dirty="0"/>
              <a:t>Description of Interaction Steps:</a:t>
            </a:r>
          </a:p>
          <a:p>
            <a:endParaRPr lang="en-US" sz="1400" u="sng" dirty="0"/>
          </a:p>
          <a:p>
            <a:r>
              <a:rPr lang="en-US" sz="1400" dirty="0"/>
              <a:t>Step Q1 :  In this Step, the researcher composes a query in FHIR and creates a Knowledge Artifact (</a:t>
            </a:r>
            <a:r>
              <a:rPr lang="en-US" sz="1400" dirty="0" err="1"/>
              <a:t>PlanDefinition</a:t>
            </a:r>
            <a:r>
              <a:rPr lang="en-US" sz="1400" dirty="0"/>
              <a:t>, </a:t>
            </a:r>
            <a:r>
              <a:rPr lang="en-US" sz="1400" dirty="0" err="1"/>
              <a:t>ValueSets</a:t>
            </a:r>
            <a:r>
              <a:rPr lang="en-US" sz="1400" dirty="0"/>
              <a:t>, Data Marts to be queried </a:t>
            </a:r>
            <a:r>
              <a:rPr lang="en-US" sz="1400" dirty="0" err="1"/>
              <a:t>etc</a:t>
            </a:r>
            <a:r>
              <a:rPr lang="en-US" sz="1400" dirty="0"/>
              <a:t>) that contains the query. This is submitted to the Researcher Portal.</a:t>
            </a:r>
          </a:p>
          <a:p>
            <a:endParaRPr lang="en-US" sz="1400" dirty="0"/>
          </a:p>
          <a:p>
            <a:r>
              <a:rPr lang="en-US" sz="1400" dirty="0"/>
              <a:t>Step Q2:  The FHIR query is then submitted for translation so that it is converted into multiple formats ( OMOP query, FHIR query, i2b2 query, </a:t>
            </a:r>
            <a:r>
              <a:rPr lang="en-US" sz="1400" dirty="0" err="1"/>
              <a:t>PCORNet</a:t>
            </a:r>
            <a:r>
              <a:rPr lang="en-US" sz="1400" dirty="0"/>
              <a:t> CDM query) based on the data models that need to be queried.</a:t>
            </a:r>
          </a:p>
          <a:p>
            <a:endParaRPr lang="en-US" sz="1400" dirty="0"/>
          </a:p>
          <a:p>
            <a:r>
              <a:rPr lang="en-US" sz="1400" dirty="0"/>
              <a:t>Step Q3: In this step, the query is distributed to each of the data marts to be queried. The query language, syntax and expressions will be specific to the data model supported by each data mart.</a:t>
            </a:r>
          </a:p>
          <a:p>
            <a:endParaRPr lang="en-US" sz="1400" dirty="0"/>
          </a:p>
          <a:p>
            <a:r>
              <a:rPr lang="en-US" sz="1400" dirty="0"/>
              <a:t>Step Q4: The Backend Service App receives the query via the Knowledge Artifact and runs submits the query for execution to the Data Mart.</a:t>
            </a:r>
          </a:p>
          <a:p>
            <a:endParaRPr lang="en-US" sz="1400" dirty="0"/>
          </a:p>
          <a:p>
            <a:r>
              <a:rPr lang="en-US" sz="1400" dirty="0"/>
              <a:t>Step Q5: The Data Mart completes the execution and returns the results back to the Backend Service App.</a:t>
            </a:r>
          </a:p>
          <a:p>
            <a:endParaRPr lang="en-US" sz="1400" dirty="0"/>
          </a:p>
          <a:p>
            <a:r>
              <a:rPr lang="en-US" sz="1400" dirty="0"/>
              <a:t>Step Q6: The results are forwarded to Results Translator and Aggregator to translate back to FHIR and aggregate it as needed.</a:t>
            </a:r>
          </a:p>
          <a:p>
            <a:endParaRPr lang="en-US" sz="1400" dirty="0"/>
          </a:p>
          <a:p>
            <a:r>
              <a:rPr lang="en-US" sz="1400" dirty="0"/>
              <a:t>Step Q7: The results are then submitted back to the Researcher Portal.</a:t>
            </a:r>
          </a:p>
          <a:p>
            <a:endParaRPr lang="en-US" sz="1400" dirty="0"/>
          </a:p>
          <a:p>
            <a:r>
              <a:rPr lang="en-US" sz="1400" dirty="0"/>
              <a:t>Step Q8: The results are made available to the researcher in a FHIR format.</a:t>
            </a:r>
          </a:p>
        </p:txBody>
      </p:sp>
    </p:spTree>
    <p:extLst>
      <p:ext uri="{BB962C8B-B14F-4D97-AF65-F5344CB8AC3E}">
        <p14:creationId xmlns:p14="http://schemas.microsoft.com/office/powerpoint/2010/main" val="90670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5EB3F32-3591-7A41-A2F9-324E31B80C29}"/>
              </a:ext>
            </a:extLst>
          </p:cNvPr>
          <p:cNvSpPr/>
          <p:nvPr/>
        </p:nvSpPr>
        <p:spPr>
          <a:xfrm>
            <a:off x="3652371" y="378436"/>
            <a:ext cx="1307926" cy="11079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EHR </a:t>
            </a:r>
          </a:p>
          <a:p>
            <a:pPr algn="ctr"/>
            <a:r>
              <a:rPr lang="en-US" sz="1200" b="1" dirty="0">
                <a:solidFill>
                  <a:schemeClr val="tx1"/>
                </a:solidFill>
              </a:rPr>
              <a:t>(FHIR Enabled)</a:t>
            </a:r>
          </a:p>
        </p:txBody>
      </p:sp>
      <p:sp>
        <p:nvSpPr>
          <p:cNvPr id="42" name="Rectangle 41">
            <a:extLst>
              <a:ext uri="{FF2B5EF4-FFF2-40B4-BE49-F238E27FC236}">
                <a16:creationId xmlns:a16="http://schemas.microsoft.com/office/drawing/2014/main" id="{F1F5F65C-EE6A-094E-9082-D795AA13A674}"/>
              </a:ext>
            </a:extLst>
          </p:cNvPr>
          <p:cNvSpPr/>
          <p:nvPr/>
        </p:nvSpPr>
        <p:spPr>
          <a:xfrm>
            <a:off x="6934200" y="378435"/>
            <a:ext cx="1107872" cy="110799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Knowledge Artifact Repository</a:t>
            </a:r>
          </a:p>
        </p:txBody>
      </p:sp>
      <p:sp>
        <p:nvSpPr>
          <p:cNvPr id="44" name="Rectangle 43">
            <a:extLst>
              <a:ext uri="{FF2B5EF4-FFF2-40B4-BE49-F238E27FC236}">
                <a16:creationId xmlns:a16="http://schemas.microsoft.com/office/drawing/2014/main" id="{BEFA2044-EDB0-9942-8BB2-FEB6F5A3C57A}"/>
              </a:ext>
            </a:extLst>
          </p:cNvPr>
          <p:cNvSpPr/>
          <p:nvPr/>
        </p:nvSpPr>
        <p:spPr>
          <a:xfrm>
            <a:off x="5314178" y="3749257"/>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a:t>
            </a:r>
          </a:p>
          <a:p>
            <a:pPr algn="ctr"/>
            <a:r>
              <a:rPr lang="en-US" sz="1200" b="1" dirty="0">
                <a:solidFill>
                  <a:schemeClr val="tx1"/>
                </a:solidFill>
              </a:rPr>
              <a:t>App</a:t>
            </a:r>
          </a:p>
        </p:txBody>
      </p:sp>
      <p:sp>
        <p:nvSpPr>
          <p:cNvPr id="49" name="Rectangle 48">
            <a:extLst>
              <a:ext uri="{FF2B5EF4-FFF2-40B4-BE49-F238E27FC236}">
                <a16:creationId xmlns:a16="http://schemas.microsoft.com/office/drawing/2014/main" id="{29BEB66D-8DB9-0143-990E-8C87607CB44C}"/>
              </a:ext>
            </a:extLst>
          </p:cNvPr>
          <p:cNvSpPr/>
          <p:nvPr/>
        </p:nvSpPr>
        <p:spPr>
          <a:xfrm>
            <a:off x="8686800" y="2159940"/>
            <a:ext cx="1295400" cy="75539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PHA/Research Organization</a:t>
            </a:r>
          </a:p>
        </p:txBody>
      </p:sp>
      <p:cxnSp>
        <p:nvCxnSpPr>
          <p:cNvPr id="5" name="Elbow Connector 4">
            <a:extLst>
              <a:ext uri="{FF2B5EF4-FFF2-40B4-BE49-F238E27FC236}">
                <a16:creationId xmlns:a16="http://schemas.microsoft.com/office/drawing/2014/main" id="{4A044BF7-68D3-7C43-A32F-C3A5EDC47B49}"/>
              </a:ext>
            </a:extLst>
          </p:cNvPr>
          <p:cNvCxnSpPr>
            <a:cxnSpLocks/>
            <a:stCxn id="49" idx="0"/>
          </p:cNvCxnSpPr>
          <p:nvPr/>
        </p:nvCxnSpPr>
        <p:spPr>
          <a:xfrm rot="16200000" flipV="1">
            <a:off x="8235745" y="1061183"/>
            <a:ext cx="902113" cy="1295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9622500-16AB-8345-8094-13F81E97C60C}"/>
              </a:ext>
            </a:extLst>
          </p:cNvPr>
          <p:cNvSpPr txBox="1"/>
          <p:nvPr/>
        </p:nvSpPr>
        <p:spPr>
          <a:xfrm>
            <a:off x="8111159" y="180677"/>
            <a:ext cx="2411554" cy="1277273"/>
          </a:xfrm>
          <a:prstGeom prst="rect">
            <a:avLst/>
          </a:prstGeom>
          <a:noFill/>
        </p:spPr>
        <p:txBody>
          <a:bodyPr wrap="square" rtlCol="0">
            <a:spAutoFit/>
          </a:bodyPr>
          <a:lstStyle/>
          <a:p>
            <a:r>
              <a:rPr lang="en-US" sz="1100" dirty="0"/>
              <a:t>Curate and publish</a:t>
            </a:r>
          </a:p>
          <a:p>
            <a:pPr marL="228600" indent="-228600">
              <a:buAutoNum type="arabicPeriod"/>
            </a:pPr>
            <a:r>
              <a:rPr lang="en-US" sz="1100" dirty="0"/>
              <a:t>Trigger Codes</a:t>
            </a:r>
          </a:p>
          <a:p>
            <a:pPr marL="228600" indent="-228600">
              <a:buAutoNum type="arabicPeriod"/>
            </a:pPr>
            <a:r>
              <a:rPr lang="en-US" sz="1100" dirty="0"/>
              <a:t>Value sets</a:t>
            </a:r>
          </a:p>
          <a:p>
            <a:pPr marL="228600" indent="-228600">
              <a:buAutoNum type="arabicPeriod"/>
            </a:pPr>
            <a:r>
              <a:rPr lang="en-US" sz="1100" dirty="0"/>
              <a:t>Timing parameters for queries</a:t>
            </a:r>
          </a:p>
          <a:p>
            <a:pPr marL="228600" indent="-228600">
              <a:buAutoNum type="arabicPeriod"/>
            </a:pPr>
            <a:r>
              <a:rPr lang="en-US" sz="1100" dirty="0"/>
              <a:t>Surveys</a:t>
            </a:r>
          </a:p>
          <a:p>
            <a:pPr marL="228600" indent="-228600">
              <a:buAutoNum type="arabicPeriod"/>
            </a:pPr>
            <a:r>
              <a:rPr lang="en-US" sz="1100" dirty="0"/>
              <a:t>Report/Response structures</a:t>
            </a:r>
          </a:p>
          <a:p>
            <a:pPr marL="228600" indent="-228600">
              <a:buAutoNum type="arabicPeriod"/>
            </a:pPr>
            <a:endParaRPr lang="en-US" sz="1100" dirty="0"/>
          </a:p>
        </p:txBody>
      </p:sp>
      <p:sp>
        <p:nvSpPr>
          <p:cNvPr id="7" name="Oval 6">
            <a:extLst>
              <a:ext uri="{FF2B5EF4-FFF2-40B4-BE49-F238E27FC236}">
                <a16:creationId xmlns:a16="http://schemas.microsoft.com/office/drawing/2014/main" id="{B208EB96-9BE5-9C44-82C7-6264A1DD22B4}"/>
              </a:ext>
            </a:extLst>
          </p:cNvPr>
          <p:cNvSpPr/>
          <p:nvPr/>
        </p:nvSpPr>
        <p:spPr>
          <a:xfrm>
            <a:off x="9067800" y="1405329"/>
            <a:ext cx="512864"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P1</a:t>
            </a:r>
          </a:p>
        </p:txBody>
      </p:sp>
      <p:cxnSp>
        <p:nvCxnSpPr>
          <p:cNvPr id="17" name="Elbow Connector 16">
            <a:extLst>
              <a:ext uri="{FF2B5EF4-FFF2-40B4-BE49-F238E27FC236}">
                <a16:creationId xmlns:a16="http://schemas.microsoft.com/office/drawing/2014/main" id="{5B7BA6C5-2476-CF40-9DE9-991CA3D69F11}"/>
              </a:ext>
            </a:extLst>
          </p:cNvPr>
          <p:cNvCxnSpPr>
            <a:cxnSpLocks/>
            <a:stCxn id="44" idx="0"/>
          </p:cNvCxnSpPr>
          <p:nvPr/>
        </p:nvCxnSpPr>
        <p:spPr>
          <a:xfrm rot="5400000" flipH="1" flipV="1">
            <a:off x="5390664" y="2063907"/>
            <a:ext cx="2262826" cy="11078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BCDDA920-1603-C442-954E-F82F8D803895}"/>
              </a:ext>
            </a:extLst>
          </p:cNvPr>
          <p:cNvCxnSpPr>
            <a:cxnSpLocks/>
            <a:stCxn id="42" idx="2"/>
            <a:endCxn id="44" idx="3"/>
          </p:cNvCxnSpPr>
          <p:nvPr/>
        </p:nvCxnSpPr>
        <p:spPr>
          <a:xfrm rot="5400000">
            <a:off x="5739923" y="2368612"/>
            <a:ext cx="2630394" cy="866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75139C70-9FA0-7A45-80EF-A90B23EFF1C5}"/>
              </a:ext>
            </a:extLst>
          </p:cNvPr>
          <p:cNvSpPr/>
          <p:nvPr/>
        </p:nvSpPr>
        <p:spPr>
          <a:xfrm>
            <a:off x="6075464" y="2389842"/>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P2</a:t>
            </a:r>
          </a:p>
        </p:txBody>
      </p:sp>
      <p:sp>
        <p:nvSpPr>
          <p:cNvPr id="46" name="Oval 45">
            <a:extLst>
              <a:ext uri="{FF2B5EF4-FFF2-40B4-BE49-F238E27FC236}">
                <a16:creationId xmlns:a16="http://schemas.microsoft.com/office/drawing/2014/main" id="{B26DCB81-FD4B-7246-81E8-523BF38BE6D5}"/>
              </a:ext>
            </a:extLst>
          </p:cNvPr>
          <p:cNvSpPr/>
          <p:nvPr/>
        </p:nvSpPr>
        <p:spPr>
          <a:xfrm>
            <a:off x="7183336" y="2915330"/>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P3</a:t>
            </a:r>
          </a:p>
        </p:txBody>
      </p:sp>
      <p:cxnSp>
        <p:nvCxnSpPr>
          <p:cNvPr id="48" name="Elbow Connector 47">
            <a:extLst>
              <a:ext uri="{FF2B5EF4-FFF2-40B4-BE49-F238E27FC236}">
                <a16:creationId xmlns:a16="http://schemas.microsoft.com/office/drawing/2014/main" id="{D2D2D564-0499-A844-89B9-47C2413BBB5B}"/>
              </a:ext>
            </a:extLst>
          </p:cNvPr>
          <p:cNvCxnSpPr>
            <a:cxnSpLocks/>
            <a:endCxn id="36" idx="2"/>
          </p:cNvCxnSpPr>
          <p:nvPr/>
        </p:nvCxnSpPr>
        <p:spPr>
          <a:xfrm rot="16200000" flipV="1">
            <a:off x="3803207" y="1989559"/>
            <a:ext cx="2262825" cy="12565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AF5BCD5-7D40-D44B-BFB3-10EC28F581EA}"/>
              </a:ext>
            </a:extLst>
          </p:cNvPr>
          <p:cNvSpPr/>
          <p:nvPr/>
        </p:nvSpPr>
        <p:spPr>
          <a:xfrm>
            <a:off x="4038600" y="1865753"/>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P4</a:t>
            </a:r>
          </a:p>
        </p:txBody>
      </p:sp>
      <p:cxnSp>
        <p:nvCxnSpPr>
          <p:cNvPr id="4" name="Straight Connector 3">
            <a:extLst>
              <a:ext uri="{FF2B5EF4-FFF2-40B4-BE49-F238E27FC236}">
                <a16:creationId xmlns:a16="http://schemas.microsoft.com/office/drawing/2014/main" id="{1F526EDE-19A8-2A4E-A4CD-986775BE2317}"/>
              </a:ext>
            </a:extLst>
          </p:cNvPr>
          <p:cNvCxnSpPr>
            <a:cxnSpLocks/>
          </p:cNvCxnSpPr>
          <p:nvPr/>
        </p:nvCxnSpPr>
        <p:spPr>
          <a:xfrm>
            <a:off x="6800692" y="180676"/>
            <a:ext cx="10311" cy="5543726"/>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E0C704C-6912-994C-AD3D-7BFD65A0EB54}"/>
              </a:ext>
            </a:extLst>
          </p:cNvPr>
          <p:cNvSpPr txBox="1"/>
          <p:nvPr/>
        </p:nvSpPr>
        <p:spPr>
          <a:xfrm>
            <a:off x="5368824" y="5095240"/>
            <a:ext cx="1565377" cy="646331"/>
          </a:xfrm>
          <a:prstGeom prst="rect">
            <a:avLst/>
          </a:prstGeom>
          <a:noFill/>
        </p:spPr>
        <p:txBody>
          <a:bodyPr wrap="square" rtlCol="0">
            <a:spAutoFit/>
          </a:bodyPr>
          <a:lstStyle/>
          <a:p>
            <a:r>
              <a:rPr lang="en-US" dirty="0">
                <a:solidFill>
                  <a:srgbClr val="FF0000"/>
                </a:solidFill>
              </a:rPr>
              <a:t>Healthcare Organization</a:t>
            </a:r>
          </a:p>
        </p:txBody>
      </p:sp>
      <p:cxnSp>
        <p:nvCxnSpPr>
          <p:cNvPr id="2" name="Straight Connector 1">
            <a:extLst>
              <a:ext uri="{FF2B5EF4-FFF2-40B4-BE49-F238E27FC236}">
                <a16:creationId xmlns:a16="http://schemas.microsoft.com/office/drawing/2014/main" id="{E4E7391F-A2DD-109A-AC5B-FE8316B1258D}"/>
              </a:ext>
            </a:extLst>
          </p:cNvPr>
          <p:cNvCxnSpPr>
            <a:cxnSpLocks/>
          </p:cNvCxnSpPr>
          <p:nvPr/>
        </p:nvCxnSpPr>
        <p:spPr>
          <a:xfrm>
            <a:off x="10384288" y="6396029"/>
            <a:ext cx="332607" cy="0"/>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30F65A1-CAA0-6056-72F7-DC568E7A697A}"/>
              </a:ext>
            </a:extLst>
          </p:cNvPr>
          <p:cNvSpPr txBox="1"/>
          <p:nvPr/>
        </p:nvSpPr>
        <p:spPr>
          <a:xfrm>
            <a:off x="10744200" y="6172200"/>
            <a:ext cx="1565377" cy="461665"/>
          </a:xfrm>
          <a:prstGeom prst="rect">
            <a:avLst/>
          </a:prstGeom>
          <a:noFill/>
        </p:spPr>
        <p:txBody>
          <a:bodyPr wrap="square" rtlCol="0">
            <a:spAutoFit/>
          </a:bodyPr>
          <a:lstStyle/>
          <a:p>
            <a:r>
              <a:rPr lang="en-US" sz="1200" dirty="0">
                <a:solidFill>
                  <a:srgbClr val="FF0000"/>
                </a:solidFill>
              </a:rPr>
              <a:t>Organization </a:t>
            </a:r>
          </a:p>
          <a:p>
            <a:r>
              <a:rPr lang="en-US" sz="1200" dirty="0">
                <a:solidFill>
                  <a:srgbClr val="FF0000"/>
                </a:solidFill>
              </a:rPr>
              <a:t>Boundaries</a:t>
            </a:r>
          </a:p>
        </p:txBody>
      </p:sp>
      <p:sp>
        <p:nvSpPr>
          <p:cNvPr id="8" name="TextBox 7">
            <a:extLst>
              <a:ext uri="{FF2B5EF4-FFF2-40B4-BE49-F238E27FC236}">
                <a16:creationId xmlns:a16="http://schemas.microsoft.com/office/drawing/2014/main" id="{79EB644B-C635-7956-D7DA-8603ED939737}"/>
              </a:ext>
            </a:extLst>
          </p:cNvPr>
          <p:cNvSpPr txBox="1"/>
          <p:nvPr/>
        </p:nvSpPr>
        <p:spPr>
          <a:xfrm>
            <a:off x="8957336" y="3384592"/>
            <a:ext cx="2013199" cy="646331"/>
          </a:xfrm>
          <a:prstGeom prst="rect">
            <a:avLst/>
          </a:prstGeom>
          <a:noFill/>
        </p:spPr>
        <p:txBody>
          <a:bodyPr wrap="square" rtlCol="0">
            <a:spAutoFit/>
          </a:bodyPr>
          <a:lstStyle/>
          <a:p>
            <a:r>
              <a:rPr lang="en-US" dirty="0">
                <a:solidFill>
                  <a:srgbClr val="FF0000"/>
                </a:solidFill>
              </a:rPr>
              <a:t>PHA/Research Organization</a:t>
            </a:r>
          </a:p>
        </p:txBody>
      </p:sp>
    </p:spTree>
    <p:extLst>
      <p:ext uri="{BB962C8B-B14F-4D97-AF65-F5344CB8AC3E}">
        <p14:creationId xmlns:p14="http://schemas.microsoft.com/office/powerpoint/2010/main" val="121799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2201F4-B6ED-3E4F-A7A0-E6DEFE8F9314}"/>
              </a:ext>
            </a:extLst>
          </p:cNvPr>
          <p:cNvSpPr/>
          <p:nvPr/>
        </p:nvSpPr>
        <p:spPr>
          <a:xfrm>
            <a:off x="6534247" y="821978"/>
            <a:ext cx="1307926" cy="10696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EHR </a:t>
            </a:r>
          </a:p>
          <a:p>
            <a:pPr algn="ctr"/>
            <a:r>
              <a:rPr lang="en-US" sz="1200" b="1" dirty="0">
                <a:solidFill>
                  <a:schemeClr val="tx1"/>
                </a:solidFill>
              </a:rPr>
              <a:t>(FHIR Enabled)</a:t>
            </a:r>
          </a:p>
        </p:txBody>
      </p:sp>
      <p:pic>
        <p:nvPicPr>
          <p:cNvPr id="24" name="Picture 11">
            <a:extLst>
              <a:ext uri="{FF2B5EF4-FFF2-40B4-BE49-F238E27FC236}">
                <a16:creationId xmlns:a16="http://schemas.microsoft.com/office/drawing/2014/main" id="{367FBC27-3F3A-C844-B82F-E096EFE64A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305" y="1015417"/>
            <a:ext cx="1017213" cy="6827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5" name="Rectangle 24">
            <a:extLst>
              <a:ext uri="{FF2B5EF4-FFF2-40B4-BE49-F238E27FC236}">
                <a16:creationId xmlns:a16="http://schemas.microsoft.com/office/drawing/2014/main" id="{BD8A2AF6-5439-0E4F-A3E2-E01378277420}"/>
              </a:ext>
            </a:extLst>
          </p:cNvPr>
          <p:cNvSpPr/>
          <p:nvPr/>
        </p:nvSpPr>
        <p:spPr>
          <a:xfrm>
            <a:off x="7842174" y="3276600"/>
            <a:ext cx="1485683" cy="147267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 App</a:t>
            </a:r>
          </a:p>
        </p:txBody>
      </p:sp>
      <p:cxnSp>
        <p:nvCxnSpPr>
          <p:cNvPr id="26" name="Straight Arrow Connector 25">
            <a:extLst>
              <a:ext uri="{FF2B5EF4-FFF2-40B4-BE49-F238E27FC236}">
                <a16:creationId xmlns:a16="http://schemas.microsoft.com/office/drawing/2014/main" id="{9E98FB08-98A8-E540-B5F7-314AD5933B2F}"/>
              </a:ext>
            </a:extLst>
          </p:cNvPr>
          <p:cNvCxnSpPr>
            <a:stCxn id="24" idx="3"/>
            <a:endCxn id="23" idx="1"/>
          </p:cNvCxnSpPr>
          <p:nvPr/>
        </p:nvCxnSpPr>
        <p:spPr>
          <a:xfrm>
            <a:off x="5615517" y="1356810"/>
            <a:ext cx="918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FC5E808A-BB59-A347-9E6A-80269F421100}"/>
              </a:ext>
            </a:extLst>
          </p:cNvPr>
          <p:cNvCxnSpPr>
            <a:cxnSpLocks/>
            <a:stCxn id="23" idx="2"/>
            <a:endCxn id="25" idx="1"/>
          </p:cNvCxnSpPr>
          <p:nvPr/>
        </p:nvCxnSpPr>
        <p:spPr>
          <a:xfrm rot="16200000" flipH="1">
            <a:off x="6454545" y="2625308"/>
            <a:ext cx="2121295" cy="6539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548570E3-F037-0145-9F50-68CC8E3F4619}"/>
              </a:ext>
            </a:extLst>
          </p:cNvPr>
          <p:cNvCxnSpPr>
            <a:cxnSpLocks/>
            <a:stCxn id="23" idx="3"/>
          </p:cNvCxnSpPr>
          <p:nvPr/>
        </p:nvCxnSpPr>
        <p:spPr>
          <a:xfrm>
            <a:off x="7842174" y="1356811"/>
            <a:ext cx="1232497" cy="18962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4913AD34-D584-544B-A693-A860EA030DE3}"/>
              </a:ext>
            </a:extLst>
          </p:cNvPr>
          <p:cNvCxnSpPr>
            <a:cxnSpLocks/>
          </p:cNvCxnSpPr>
          <p:nvPr/>
        </p:nvCxnSpPr>
        <p:spPr>
          <a:xfrm rot="16200000" flipV="1">
            <a:off x="7296341" y="1987356"/>
            <a:ext cx="1348015" cy="11833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44B5309-6702-114A-8A4F-89C8E4DA3C7F}"/>
              </a:ext>
            </a:extLst>
          </p:cNvPr>
          <p:cNvSpPr/>
          <p:nvPr/>
        </p:nvSpPr>
        <p:spPr>
          <a:xfrm>
            <a:off x="5783370" y="1166309"/>
            <a:ext cx="512864"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N1</a:t>
            </a:r>
          </a:p>
        </p:txBody>
      </p:sp>
      <p:sp>
        <p:nvSpPr>
          <p:cNvPr id="32" name="Oval 31">
            <a:extLst>
              <a:ext uri="{FF2B5EF4-FFF2-40B4-BE49-F238E27FC236}">
                <a16:creationId xmlns:a16="http://schemas.microsoft.com/office/drawing/2014/main" id="{BA664002-4A29-0345-9AD2-595882CF9E5F}"/>
              </a:ext>
            </a:extLst>
          </p:cNvPr>
          <p:cNvSpPr/>
          <p:nvPr/>
        </p:nvSpPr>
        <p:spPr>
          <a:xfrm>
            <a:off x="6893102" y="2848412"/>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N2</a:t>
            </a:r>
          </a:p>
        </p:txBody>
      </p:sp>
      <p:sp>
        <p:nvSpPr>
          <p:cNvPr id="34" name="Oval 33">
            <a:extLst>
              <a:ext uri="{FF2B5EF4-FFF2-40B4-BE49-F238E27FC236}">
                <a16:creationId xmlns:a16="http://schemas.microsoft.com/office/drawing/2014/main" id="{80222C00-2C66-1842-B8B7-32A41FED3CB4}"/>
              </a:ext>
            </a:extLst>
          </p:cNvPr>
          <p:cNvSpPr/>
          <p:nvPr/>
        </p:nvSpPr>
        <p:spPr>
          <a:xfrm>
            <a:off x="7723014" y="2437478"/>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N3</a:t>
            </a:r>
          </a:p>
        </p:txBody>
      </p:sp>
      <p:sp>
        <p:nvSpPr>
          <p:cNvPr id="38" name="Oval 37">
            <a:extLst>
              <a:ext uri="{FF2B5EF4-FFF2-40B4-BE49-F238E27FC236}">
                <a16:creationId xmlns:a16="http://schemas.microsoft.com/office/drawing/2014/main" id="{A5CA9B7C-B7EE-184F-87D3-7DDF1557ECA6}"/>
              </a:ext>
            </a:extLst>
          </p:cNvPr>
          <p:cNvSpPr/>
          <p:nvPr/>
        </p:nvSpPr>
        <p:spPr>
          <a:xfrm>
            <a:off x="8801225" y="2324100"/>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N4</a:t>
            </a:r>
          </a:p>
        </p:txBody>
      </p:sp>
      <p:sp>
        <p:nvSpPr>
          <p:cNvPr id="43" name="Curved Left Arrow 42">
            <a:extLst>
              <a:ext uri="{FF2B5EF4-FFF2-40B4-BE49-F238E27FC236}">
                <a16:creationId xmlns:a16="http://schemas.microsoft.com/office/drawing/2014/main" id="{7BBBA984-64C0-DB4F-AD6F-E849902FD8F7}"/>
              </a:ext>
            </a:extLst>
          </p:cNvPr>
          <p:cNvSpPr/>
          <p:nvPr/>
        </p:nvSpPr>
        <p:spPr>
          <a:xfrm>
            <a:off x="9608071" y="3923270"/>
            <a:ext cx="380643" cy="42641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44">
            <a:extLst>
              <a:ext uri="{FF2B5EF4-FFF2-40B4-BE49-F238E27FC236}">
                <a16:creationId xmlns:a16="http://schemas.microsoft.com/office/drawing/2014/main" id="{B3BDADC4-450A-4D4F-AA43-98FCAB3E0D88}"/>
              </a:ext>
            </a:extLst>
          </p:cNvPr>
          <p:cNvSpPr/>
          <p:nvPr/>
        </p:nvSpPr>
        <p:spPr>
          <a:xfrm>
            <a:off x="9455670" y="3511260"/>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N5</a:t>
            </a:r>
          </a:p>
        </p:txBody>
      </p:sp>
      <p:sp>
        <p:nvSpPr>
          <p:cNvPr id="50" name="TextBox 49">
            <a:extLst>
              <a:ext uri="{FF2B5EF4-FFF2-40B4-BE49-F238E27FC236}">
                <a16:creationId xmlns:a16="http://schemas.microsoft.com/office/drawing/2014/main" id="{DA83A5EF-324D-2743-AD4E-69BCB077DA79}"/>
              </a:ext>
            </a:extLst>
          </p:cNvPr>
          <p:cNvSpPr txBox="1"/>
          <p:nvPr/>
        </p:nvSpPr>
        <p:spPr>
          <a:xfrm>
            <a:off x="4718185" y="1795861"/>
            <a:ext cx="660758" cy="246221"/>
          </a:xfrm>
          <a:prstGeom prst="rect">
            <a:avLst/>
          </a:prstGeom>
          <a:noFill/>
        </p:spPr>
        <p:txBody>
          <a:bodyPr wrap="none" rtlCol="0">
            <a:spAutoFit/>
          </a:bodyPr>
          <a:lstStyle/>
          <a:p>
            <a:r>
              <a:rPr lang="en-US" sz="1000" dirty="0"/>
              <a:t>Provider</a:t>
            </a:r>
          </a:p>
        </p:txBody>
      </p:sp>
      <p:cxnSp>
        <p:nvCxnSpPr>
          <p:cNvPr id="18" name="Straight Connector 17">
            <a:extLst>
              <a:ext uri="{FF2B5EF4-FFF2-40B4-BE49-F238E27FC236}">
                <a16:creationId xmlns:a16="http://schemas.microsoft.com/office/drawing/2014/main" id="{5CF7AC07-EC07-ED44-8720-FCE6CD5F2BE2}"/>
              </a:ext>
            </a:extLst>
          </p:cNvPr>
          <p:cNvCxnSpPr>
            <a:cxnSpLocks/>
          </p:cNvCxnSpPr>
          <p:nvPr/>
        </p:nvCxnSpPr>
        <p:spPr>
          <a:xfrm>
            <a:off x="10287001" y="152400"/>
            <a:ext cx="10311" cy="5543726"/>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13D9C9-B9D4-5246-A4DB-092D70336042}"/>
              </a:ext>
            </a:extLst>
          </p:cNvPr>
          <p:cNvSpPr txBox="1"/>
          <p:nvPr/>
        </p:nvSpPr>
        <p:spPr>
          <a:xfrm>
            <a:off x="8855133" y="5066964"/>
            <a:ext cx="1565377" cy="646331"/>
          </a:xfrm>
          <a:prstGeom prst="rect">
            <a:avLst/>
          </a:prstGeom>
          <a:noFill/>
        </p:spPr>
        <p:txBody>
          <a:bodyPr wrap="square" rtlCol="0">
            <a:spAutoFit/>
          </a:bodyPr>
          <a:lstStyle/>
          <a:p>
            <a:r>
              <a:rPr lang="en-US" dirty="0">
                <a:solidFill>
                  <a:srgbClr val="FF0000"/>
                </a:solidFill>
              </a:rPr>
              <a:t>Healthcare Organization</a:t>
            </a:r>
          </a:p>
        </p:txBody>
      </p:sp>
      <p:sp>
        <p:nvSpPr>
          <p:cNvPr id="2" name="TextBox 1">
            <a:extLst>
              <a:ext uri="{FF2B5EF4-FFF2-40B4-BE49-F238E27FC236}">
                <a16:creationId xmlns:a16="http://schemas.microsoft.com/office/drawing/2014/main" id="{61D995CC-A93E-3DDE-16C6-7E653266021E}"/>
              </a:ext>
            </a:extLst>
          </p:cNvPr>
          <p:cNvSpPr txBox="1"/>
          <p:nvPr/>
        </p:nvSpPr>
        <p:spPr>
          <a:xfrm>
            <a:off x="10503042" y="4953000"/>
            <a:ext cx="2013199" cy="646331"/>
          </a:xfrm>
          <a:prstGeom prst="rect">
            <a:avLst/>
          </a:prstGeom>
          <a:noFill/>
        </p:spPr>
        <p:txBody>
          <a:bodyPr wrap="square" rtlCol="0">
            <a:spAutoFit/>
          </a:bodyPr>
          <a:lstStyle/>
          <a:p>
            <a:r>
              <a:rPr lang="en-US" dirty="0">
                <a:solidFill>
                  <a:srgbClr val="FF0000"/>
                </a:solidFill>
              </a:rPr>
              <a:t>PHA/Research Organization</a:t>
            </a:r>
          </a:p>
        </p:txBody>
      </p:sp>
      <p:cxnSp>
        <p:nvCxnSpPr>
          <p:cNvPr id="4" name="Straight Connector 3">
            <a:extLst>
              <a:ext uri="{FF2B5EF4-FFF2-40B4-BE49-F238E27FC236}">
                <a16:creationId xmlns:a16="http://schemas.microsoft.com/office/drawing/2014/main" id="{AF38D82D-8893-51F4-AC56-6DC3225FAA29}"/>
              </a:ext>
            </a:extLst>
          </p:cNvPr>
          <p:cNvCxnSpPr>
            <a:cxnSpLocks/>
          </p:cNvCxnSpPr>
          <p:nvPr/>
        </p:nvCxnSpPr>
        <p:spPr>
          <a:xfrm>
            <a:off x="6045610" y="6167429"/>
            <a:ext cx="332607" cy="0"/>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7710BD5-8B5A-285A-2024-D7431AF17B64}"/>
              </a:ext>
            </a:extLst>
          </p:cNvPr>
          <p:cNvSpPr txBox="1"/>
          <p:nvPr/>
        </p:nvSpPr>
        <p:spPr>
          <a:xfrm>
            <a:off x="6405522" y="5943600"/>
            <a:ext cx="1565377" cy="461665"/>
          </a:xfrm>
          <a:prstGeom prst="rect">
            <a:avLst/>
          </a:prstGeom>
          <a:noFill/>
        </p:spPr>
        <p:txBody>
          <a:bodyPr wrap="square" rtlCol="0">
            <a:spAutoFit/>
          </a:bodyPr>
          <a:lstStyle/>
          <a:p>
            <a:r>
              <a:rPr lang="en-US" sz="1200" dirty="0">
                <a:solidFill>
                  <a:srgbClr val="FF0000"/>
                </a:solidFill>
              </a:rPr>
              <a:t>Organization </a:t>
            </a:r>
          </a:p>
          <a:p>
            <a:r>
              <a:rPr lang="en-US" sz="1200" dirty="0">
                <a:solidFill>
                  <a:srgbClr val="FF0000"/>
                </a:solidFill>
              </a:rPr>
              <a:t>Boundaries</a:t>
            </a:r>
          </a:p>
        </p:txBody>
      </p:sp>
    </p:spTree>
    <p:extLst>
      <p:ext uri="{BB962C8B-B14F-4D97-AF65-F5344CB8AC3E}">
        <p14:creationId xmlns:p14="http://schemas.microsoft.com/office/powerpoint/2010/main" val="3044793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Elbow Connector 34">
            <a:extLst>
              <a:ext uri="{FF2B5EF4-FFF2-40B4-BE49-F238E27FC236}">
                <a16:creationId xmlns:a16="http://schemas.microsoft.com/office/drawing/2014/main" id="{3318C15C-34FB-864E-993D-57B4FA7A60A8}"/>
              </a:ext>
            </a:extLst>
          </p:cNvPr>
          <p:cNvCxnSpPr>
            <a:cxnSpLocks/>
            <a:stCxn id="23" idx="3"/>
            <a:endCxn id="25" idx="0"/>
          </p:cNvCxnSpPr>
          <p:nvPr/>
        </p:nvCxnSpPr>
        <p:spPr>
          <a:xfrm>
            <a:off x="6214895" y="758614"/>
            <a:ext cx="875813" cy="7684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B2201F4-B6ED-3E4F-A7A0-E6DEFE8F9314}"/>
              </a:ext>
            </a:extLst>
          </p:cNvPr>
          <p:cNvSpPr/>
          <p:nvPr/>
        </p:nvSpPr>
        <p:spPr>
          <a:xfrm>
            <a:off x="4906968" y="223781"/>
            <a:ext cx="1307926" cy="10696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EHR </a:t>
            </a:r>
          </a:p>
          <a:p>
            <a:pPr algn="ctr"/>
            <a:r>
              <a:rPr lang="en-US" sz="1200" b="1" dirty="0">
                <a:solidFill>
                  <a:schemeClr val="tx1"/>
                </a:solidFill>
              </a:rPr>
              <a:t>(FHIR Enabled)</a:t>
            </a:r>
          </a:p>
        </p:txBody>
      </p:sp>
      <p:sp>
        <p:nvSpPr>
          <p:cNvPr id="25" name="Rectangle 24">
            <a:extLst>
              <a:ext uri="{FF2B5EF4-FFF2-40B4-BE49-F238E27FC236}">
                <a16:creationId xmlns:a16="http://schemas.microsoft.com/office/drawing/2014/main" id="{BD8A2AF6-5439-0E4F-A3E2-E01378277420}"/>
              </a:ext>
            </a:extLst>
          </p:cNvPr>
          <p:cNvSpPr/>
          <p:nvPr/>
        </p:nvSpPr>
        <p:spPr>
          <a:xfrm>
            <a:off x="6347866" y="1527091"/>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 App</a:t>
            </a:r>
          </a:p>
        </p:txBody>
      </p:sp>
      <p:cxnSp>
        <p:nvCxnSpPr>
          <p:cNvPr id="30" name="Elbow Connector 29">
            <a:extLst>
              <a:ext uri="{FF2B5EF4-FFF2-40B4-BE49-F238E27FC236}">
                <a16:creationId xmlns:a16="http://schemas.microsoft.com/office/drawing/2014/main" id="{4913AD34-D584-544B-A693-A860EA030DE3}"/>
              </a:ext>
            </a:extLst>
          </p:cNvPr>
          <p:cNvCxnSpPr>
            <a:cxnSpLocks/>
            <a:stCxn id="25" idx="1"/>
            <a:endCxn id="23" idx="2"/>
          </p:cNvCxnSpPr>
          <p:nvPr/>
        </p:nvCxnSpPr>
        <p:spPr>
          <a:xfrm rot="10800000">
            <a:off x="5560931" y="1293447"/>
            <a:ext cx="786934" cy="6587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80222C00-2C66-1842-B8B7-32A41FED3CB4}"/>
              </a:ext>
            </a:extLst>
          </p:cNvPr>
          <p:cNvSpPr/>
          <p:nvPr/>
        </p:nvSpPr>
        <p:spPr>
          <a:xfrm>
            <a:off x="6830483" y="920679"/>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D3</a:t>
            </a:r>
          </a:p>
        </p:txBody>
      </p:sp>
      <p:sp>
        <p:nvSpPr>
          <p:cNvPr id="43" name="Curved Left Arrow 42">
            <a:extLst>
              <a:ext uri="{FF2B5EF4-FFF2-40B4-BE49-F238E27FC236}">
                <a16:creationId xmlns:a16="http://schemas.microsoft.com/office/drawing/2014/main" id="{7BBBA984-64C0-DB4F-AD6F-E849902FD8F7}"/>
              </a:ext>
            </a:extLst>
          </p:cNvPr>
          <p:cNvSpPr/>
          <p:nvPr/>
        </p:nvSpPr>
        <p:spPr>
          <a:xfrm>
            <a:off x="7718994" y="2165902"/>
            <a:ext cx="400203" cy="50280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7">
            <a:extLst>
              <a:ext uri="{FF2B5EF4-FFF2-40B4-BE49-F238E27FC236}">
                <a16:creationId xmlns:a16="http://schemas.microsoft.com/office/drawing/2014/main" id="{5CF7AC07-EC07-ED44-8720-FCE6CD5F2BE2}"/>
              </a:ext>
            </a:extLst>
          </p:cNvPr>
          <p:cNvCxnSpPr>
            <a:cxnSpLocks/>
          </p:cNvCxnSpPr>
          <p:nvPr/>
        </p:nvCxnSpPr>
        <p:spPr>
          <a:xfrm>
            <a:off x="10468504" y="91727"/>
            <a:ext cx="10311" cy="5543726"/>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13D9C9-B9D4-5246-A4DB-092D70336042}"/>
              </a:ext>
            </a:extLst>
          </p:cNvPr>
          <p:cNvSpPr txBox="1"/>
          <p:nvPr/>
        </p:nvSpPr>
        <p:spPr>
          <a:xfrm>
            <a:off x="9036636" y="5006291"/>
            <a:ext cx="1565377" cy="646331"/>
          </a:xfrm>
          <a:prstGeom prst="rect">
            <a:avLst/>
          </a:prstGeom>
          <a:noFill/>
        </p:spPr>
        <p:txBody>
          <a:bodyPr wrap="square" rtlCol="0">
            <a:spAutoFit/>
          </a:bodyPr>
          <a:lstStyle/>
          <a:p>
            <a:r>
              <a:rPr lang="en-US" dirty="0">
                <a:solidFill>
                  <a:srgbClr val="FF0000"/>
                </a:solidFill>
              </a:rPr>
              <a:t>Healthcare Organization</a:t>
            </a:r>
          </a:p>
        </p:txBody>
      </p:sp>
      <p:cxnSp>
        <p:nvCxnSpPr>
          <p:cNvPr id="9" name="Straight Arrow Connector 8">
            <a:extLst>
              <a:ext uri="{FF2B5EF4-FFF2-40B4-BE49-F238E27FC236}">
                <a16:creationId xmlns:a16="http://schemas.microsoft.com/office/drawing/2014/main" id="{B38AAEBE-9FF4-4D44-A72E-8F7A634E3B2D}"/>
              </a:ext>
            </a:extLst>
          </p:cNvPr>
          <p:cNvCxnSpPr>
            <a:cxnSpLocks/>
            <a:endCxn id="25" idx="3"/>
          </p:cNvCxnSpPr>
          <p:nvPr/>
        </p:nvCxnSpPr>
        <p:spPr>
          <a:xfrm flipH="1">
            <a:off x="7833549" y="1952146"/>
            <a:ext cx="19857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E9C80E27-F39D-7D41-B4D0-64E1B1FAD278}"/>
              </a:ext>
            </a:extLst>
          </p:cNvPr>
          <p:cNvSpPr/>
          <p:nvPr/>
        </p:nvSpPr>
        <p:spPr>
          <a:xfrm>
            <a:off x="5321831" y="1644827"/>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D2</a:t>
            </a:r>
          </a:p>
        </p:txBody>
      </p:sp>
      <p:sp>
        <p:nvSpPr>
          <p:cNvPr id="32" name="Oval 31">
            <a:extLst>
              <a:ext uri="{FF2B5EF4-FFF2-40B4-BE49-F238E27FC236}">
                <a16:creationId xmlns:a16="http://schemas.microsoft.com/office/drawing/2014/main" id="{BA664002-4A29-0345-9AD2-595882CF9E5F}"/>
              </a:ext>
            </a:extLst>
          </p:cNvPr>
          <p:cNvSpPr/>
          <p:nvPr/>
        </p:nvSpPr>
        <p:spPr>
          <a:xfrm>
            <a:off x="8919450" y="1761645"/>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D1</a:t>
            </a:r>
          </a:p>
        </p:txBody>
      </p:sp>
      <p:sp>
        <p:nvSpPr>
          <p:cNvPr id="36" name="Rectangle 35">
            <a:extLst>
              <a:ext uri="{FF2B5EF4-FFF2-40B4-BE49-F238E27FC236}">
                <a16:creationId xmlns:a16="http://schemas.microsoft.com/office/drawing/2014/main" id="{F10DD448-6515-A042-8549-9BBC2C0103E9}"/>
              </a:ext>
            </a:extLst>
          </p:cNvPr>
          <p:cNvSpPr/>
          <p:nvPr/>
        </p:nvSpPr>
        <p:spPr>
          <a:xfrm>
            <a:off x="6347866" y="4027203"/>
            <a:ext cx="1485675" cy="5603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Data/Trust Services</a:t>
            </a:r>
          </a:p>
        </p:txBody>
      </p:sp>
      <p:cxnSp>
        <p:nvCxnSpPr>
          <p:cNvPr id="37" name="Straight Arrow Connector 36">
            <a:extLst>
              <a:ext uri="{FF2B5EF4-FFF2-40B4-BE49-F238E27FC236}">
                <a16:creationId xmlns:a16="http://schemas.microsoft.com/office/drawing/2014/main" id="{DEF2C49B-8418-B34C-9A8E-56E12AF4BB0C}"/>
              </a:ext>
            </a:extLst>
          </p:cNvPr>
          <p:cNvCxnSpPr>
            <a:cxnSpLocks/>
          </p:cNvCxnSpPr>
          <p:nvPr/>
        </p:nvCxnSpPr>
        <p:spPr>
          <a:xfrm>
            <a:off x="6646152" y="2377202"/>
            <a:ext cx="0" cy="1650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32CF19C-D01E-2141-8CAD-25D1D63FE023}"/>
              </a:ext>
            </a:extLst>
          </p:cNvPr>
          <p:cNvCxnSpPr>
            <a:cxnSpLocks/>
          </p:cNvCxnSpPr>
          <p:nvPr/>
        </p:nvCxnSpPr>
        <p:spPr>
          <a:xfrm flipH="1" flipV="1">
            <a:off x="7373176" y="2377202"/>
            <a:ext cx="9570" cy="165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CEDDC428-C346-9E47-87AA-610159CB76F7}"/>
              </a:ext>
            </a:extLst>
          </p:cNvPr>
          <p:cNvSpPr/>
          <p:nvPr/>
        </p:nvSpPr>
        <p:spPr>
          <a:xfrm>
            <a:off x="6354129" y="3374742"/>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D5</a:t>
            </a:r>
          </a:p>
        </p:txBody>
      </p:sp>
      <p:sp>
        <p:nvSpPr>
          <p:cNvPr id="46" name="Oval 45">
            <a:extLst>
              <a:ext uri="{FF2B5EF4-FFF2-40B4-BE49-F238E27FC236}">
                <a16:creationId xmlns:a16="http://schemas.microsoft.com/office/drawing/2014/main" id="{A3963BB9-684C-934C-8311-AF53F60CF88F}"/>
              </a:ext>
            </a:extLst>
          </p:cNvPr>
          <p:cNvSpPr/>
          <p:nvPr/>
        </p:nvSpPr>
        <p:spPr>
          <a:xfrm>
            <a:off x="7123983" y="3391221"/>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D6</a:t>
            </a:r>
          </a:p>
        </p:txBody>
      </p:sp>
      <p:sp>
        <p:nvSpPr>
          <p:cNvPr id="47" name="Oval 46">
            <a:extLst>
              <a:ext uri="{FF2B5EF4-FFF2-40B4-BE49-F238E27FC236}">
                <a16:creationId xmlns:a16="http://schemas.microsoft.com/office/drawing/2014/main" id="{48935EBB-1F2B-D247-82B0-0D1B851DC9FD}"/>
              </a:ext>
            </a:extLst>
          </p:cNvPr>
          <p:cNvSpPr/>
          <p:nvPr/>
        </p:nvSpPr>
        <p:spPr>
          <a:xfrm>
            <a:off x="7924541" y="2169892"/>
            <a:ext cx="542091"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D7</a:t>
            </a:r>
          </a:p>
        </p:txBody>
      </p:sp>
      <p:sp>
        <p:nvSpPr>
          <p:cNvPr id="49" name="Curved Left Arrow 48">
            <a:extLst>
              <a:ext uri="{FF2B5EF4-FFF2-40B4-BE49-F238E27FC236}">
                <a16:creationId xmlns:a16="http://schemas.microsoft.com/office/drawing/2014/main" id="{5B545E2B-69E1-7C47-AE7E-2BEBFE3950F9}"/>
              </a:ext>
            </a:extLst>
          </p:cNvPr>
          <p:cNvSpPr/>
          <p:nvPr/>
        </p:nvSpPr>
        <p:spPr>
          <a:xfrm>
            <a:off x="7694763" y="1267453"/>
            <a:ext cx="387999" cy="50280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44">
            <a:extLst>
              <a:ext uri="{FF2B5EF4-FFF2-40B4-BE49-F238E27FC236}">
                <a16:creationId xmlns:a16="http://schemas.microsoft.com/office/drawing/2014/main" id="{B3BDADC4-450A-4D4F-AA43-98FCAB3E0D88}"/>
              </a:ext>
            </a:extLst>
          </p:cNvPr>
          <p:cNvSpPr/>
          <p:nvPr/>
        </p:nvSpPr>
        <p:spPr>
          <a:xfrm>
            <a:off x="7884090" y="1214107"/>
            <a:ext cx="542091"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D4</a:t>
            </a:r>
          </a:p>
        </p:txBody>
      </p:sp>
      <p:sp>
        <p:nvSpPr>
          <p:cNvPr id="2" name="TextBox 1">
            <a:extLst>
              <a:ext uri="{FF2B5EF4-FFF2-40B4-BE49-F238E27FC236}">
                <a16:creationId xmlns:a16="http://schemas.microsoft.com/office/drawing/2014/main" id="{3E3CF4D8-C01E-63F4-D4A6-AA31456EB5A4}"/>
              </a:ext>
            </a:extLst>
          </p:cNvPr>
          <p:cNvSpPr txBox="1"/>
          <p:nvPr/>
        </p:nvSpPr>
        <p:spPr>
          <a:xfrm>
            <a:off x="10591800" y="4970648"/>
            <a:ext cx="2013199" cy="646331"/>
          </a:xfrm>
          <a:prstGeom prst="rect">
            <a:avLst/>
          </a:prstGeom>
          <a:noFill/>
        </p:spPr>
        <p:txBody>
          <a:bodyPr wrap="square" rtlCol="0">
            <a:spAutoFit/>
          </a:bodyPr>
          <a:lstStyle/>
          <a:p>
            <a:r>
              <a:rPr lang="en-US" dirty="0">
                <a:solidFill>
                  <a:srgbClr val="FF0000"/>
                </a:solidFill>
              </a:rPr>
              <a:t>PHA/Research Organization</a:t>
            </a:r>
          </a:p>
        </p:txBody>
      </p:sp>
      <p:cxnSp>
        <p:nvCxnSpPr>
          <p:cNvPr id="3" name="Straight Connector 2">
            <a:extLst>
              <a:ext uri="{FF2B5EF4-FFF2-40B4-BE49-F238E27FC236}">
                <a16:creationId xmlns:a16="http://schemas.microsoft.com/office/drawing/2014/main" id="{E3368F59-10D1-8B56-BCFC-AEEC2CBAE696}"/>
              </a:ext>
            </a:extLst>
          </p:cNvPr>
          <p:cNvCxnSpPr>
            <a:cxnSpLocks/>
          </p:cNvCxnSpPr>
          <p:nvPr/>
        </p:nvCxnSpPr>
        <p:spPr>
          <a:xfrm>
            <a:off x="6286240" y="6312824"/>
            <a:ext cx="332607" cy="0"/>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AE33797-6C1E-08E7-0652-B01BDB15485A}"/>
              </a:ext>
            </a:extLst>
          </p:cNvPr>
          <p:cNvSpPr txBox="1"/>
          <p:nvPr/>
        </p:nvSpPr>
        <p:spPr>
          <a:xfrm>
            <a:off x="6646152" y="6088995"/>
            <a:ext cx="1565377" cy="461665"/>
          </a:xfrm>
          <a:prstGeom prst="rect">
            <a:avLst/>
          </a:prstGeom>
          <a:noFill/>
        </p:spPr>
        <p:txBody>
          <a:bodyPr wrap="square" rtlCol="0">
            <a:spAutoFit/>
          </a:bodyPr>
          <a:lstStyle/>
          <a:p>
            <a:r>
              <a:rPr lang="en-US" sz="1200" dirty="0">
                <a:solidFill>
                  <a:srgbClr val="FF0000"/>
                </a:solidFill>
              </a:rPr>
              <a:t>Organization </a:t>
            </a:r>
          </a:p>
          <a:p>
            <a:r>
              <a:rPr lang="en-US" sz="1200" dirty="0">
                <a:solidFill>
                  <a:srgbClr val="FF0000"/>
                </a:solidFill>
              </a:rPr>
              <a:t>Boundaries</a:t>
            </a:r>
          </a:p>
        </p:txBody>
      </p:sp>
    </p:spTree>
    <p:extLst>
      <p:ext uri="{BB962C8B-B14F-4D97-AF65-F5344CB8AC3E}">
        <p14:creationId xmlns:p14="http://schemas.microsoft.com/office/powerpoint/2010/main" val="2888087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8A2AF6-5439-0E4F-A3E2-E01378277420}"/>
              </a:ext>
            </a:extLst>
          </p:cNvPr>
          <p:cNvSpPr/>
          <p:nvPr/>
        </p:nvSpPr>
        <p:spPr>
          <a:xfrm>
            <a:off x="3911736" y="1209696"/>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 App</a:t>
            </a:r>
          </a:p>
        </p:txBody>
      </p:sp>
      <p:cxnSp>
        <p:nvCxnSpPr>
          <p:cNvPr id="18" name="Straight Connector 17">
            <a:extLst>
              <a:ext uri="{FF2B5EF4-FFF2-40B4-BE49-F238E27FC236}">
                <a16:creationId xmlns:a16="http://schemas.microsoft.com/office/drawing/2014/main" id="{5CF7AC07-EC07-ED44-8720-FCE6CD5F2BE2}"/>
              </a:ext>
            </a:extLst>
          </p:cNvPr>
          <p:cNvCxnSpPr>
            <a:cxnSpLocks/>
          </p:cNvCxnSpPr>
          <p:nvPr/>
        </p:nvCxnSpPr>
        <p:spPr>
          <a:xfrm>
            <a:off x="5605003" y="417463"/>
            <a:ext cx="5699" cy="2050296"/>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13D9C9-B9D4-5246-A4DB-092D70336042}"/>
              </a:ext>
            </a:extLst>
          </p:cNvPr>
          <p:cNvSpPr txBox="1"/>
          <p:nvPr/>
        </p:nvSpPr>
        <p:spPr>
          <a:xfrm>
            <a:off x="3843753" y="342107"/>
            <a:ext cx="1565377" cy="646331"/>
          </a:xfrm>
          <a:prstGeom prst="rect">
            <a:avLst/>
          </a:prstGeom>
          <a:noFill/>
        </p:spPr>
        <p:txBody>
          <a:bodyPr wrap="square" rtlCol="0">
            <a:spAutoFit/>
          </a:bodyPr>
          <a:lstStyle/>
          <a:p>
            <a:r>
              <a:rPr lang="en-US" dirty="0">
                <a:solidFill>
                  <a:srgbClr val="FF0000"/>
                </a:solidFill>
              </a:rPr>
              <a:t>Healthcare Organization</a:t>
            </a:r>
          </a:p>
        </p:txBody>
      </p:sp>
      <p:cxnSp>
        <p:nvCxnSpPr>
          <p:cNvPr id="9" name="Straight Arrow Connector 8">
            <a:extLst>
              <a:ext uri="{FF2B5EF4-FFF2-40B4-BE49-F238E27FC236}">
                <a16:creationId xmlns:a16="http://schemas.microsoft.com/office/drawing/2014/main" id="{B38AAEBE-9FF4-4D44-A72E-8F7A634E3B2D}"/>
              </a:ext>
            </a:extLst>
          </p:cNvPr>
          <p:cNvCxnSpPr>
            <a:cxnSpLocks/>
            <a:endCxn id="25" idx="1"/>
          </p:cNvCxnSpPr>
          <p:nvPr/>
        </p:nvCxnSpPr>
        <p:spPr>
          <a:xfrm>
            <a:off x="2733205" y="1633013"/>
            <a:ext cx="1178530" cy="1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BA664002-4A29-0345-9AD2-595882CF9E5F}"/>
              </a:ext>
            </a:extLst>
          </p:cNvPr>
          <p:cNvSpPr/>
          <p:nvPr/>
        </p:nvSpPr>
        <p:spPr>
          <a:xfrm>
            <a:off x="2776533" y="1469642"/>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S1</a:t>
            </a:r>
          </a:p>
        </p:txBody>
      </p:sp>
      <p:sp>
        <p:nvSpPr>
          <p:cNvPr id="26" name="Rectangle 25">
            <a:extLst>
              <a:ext uri="{FF2B5EF4-FFF2-40B4-BE49-F238E27FC236}">
                <a16:creationId xmlns:a16="http://schemas.microsoft.com/office/drawing/2014/main" id="{005FBE9F-1A2D-AF4F-9D25-9FB46B336E01}"/>
              </a:ext>
            </a:extLst>
          </p:cNvPr>
          <p:cNvSpPr/>
          <p:nvPr/>
        </p:nvSpPr>
        <p:spPr>
          <a:xfrm>
            <a:off x="6495731" y="551060"/>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Trusted Third Party</a:t>
            </a:r>
          </a:p>
        </p:txBody>
      </p:sp>
      <p:sp>
        <p:nvSpPr>
          <p:cNvPr id="29" name="Rectangle 28">
            <a:extLst>
              <a:ext uri="{FF2B5EF4-FFF2-40B4-BE49-F238E27FC236}">
                <a16:creationId xmlns:a16="http://schemas.microsoft.com/office/drawing/2014/main" id="{D834C01B-21C9-5F48-9578-7271C469EBB8}"/>
              </a:ext>
            </a:extLst>
          </p:cNvPr>
          <p:cNvSpPr/>
          <p:nvPr/>
        </p:nvSpPr>
        <p:spPr>
          <a:xfrm>
            <a:off x="7403495" y="2710892"/>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PHA/Research Organization</a:t>
            </a:r>
          </a:p>
        </p:txBody>
      </p:sp>
      <p:cxnSp>
        <p:nvCxnSpPr>
          <p:cNvPr id="39" name="Straight Connector 38">
            <a:extLst>
              <a:ext uri="{FF2B5EF4-FFF2-40B4-BE49-F238E27FC236}">
                <a16:creationId xmlns:a16="http://schemas.microsoft.com/office/drawing/2014/main" id="{2C9D5C7F-B5AD-4646-956D-539AAEAEB8C5}"/>
              </a:ext>
            </a:extLst>
          </p:cNvPr>
          <p:cNvCxnSpPr>
            <a:cxnSpLocks/>
          </p:cNvCxnSpPr>
          <p:nvPr/>
        </p:nvCxnSpPr>
        <p:spPr>
          <a:xfrm flipH="1">
            <a:off x="5761569" y="2467759"/>
            <a:ext cx="4633375" cy="0"/>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DE18C3C1-4BA9-D84E-823A-DD43FAD28A05}"/>
              </a:ext>
            </a:extLst>
          </p:cNvPr>
          <p:cNvCxnSpPr>
            <a:stCxn id="25" idx="3"/>
            <a:endCxn id="26" idx="1"/>
          </p:cNvCxnSpPr>
          <p:nvPr/>
        </p:nvCxnSpPr>
        <p:spPr>
          <a:xfrm flipV="1">
            <a:off x="5397418" y="976115"/>
            <a:ext cx="1098312" cy="658636"/>
          </a:xfrm>
          <a:prstGeom prst="bentConnector3">
            <a:avLst>
              <a:gd name="adj1" fmla="val 6135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0401AF3-34D1-8446-B754-727EDB544D81}"/>
              </a:ext>
            </a:extLst>
          </p:cNvPr>
          <p:cNvSpPr txBox="1"/>
          <p:nvPr/>
        </p:nvSpPr>
        <p:spPr>
          <a:xfrm>
            <a:off x="9510872" y="1826819"/>
            <a:ext cx="2729072" cy="369332"/>
          </a:xfrm>
          <a:prstGeom prst="rect">
            <a:avLst/>
          </a:prstGeom>
          <a:noFill/>
        </p:spPr>
        <p:txBody>
          <a:bodyPr wrap="square" rtlCol="0">
            <a:spAutoFit/>
          </a:bodyPr>
          <a:lstStyle/>
          <a:p>
            <a:r>
              <a:rPr lang="en-US" dirty="0">
                <a:solidFill>
                  <a:srgbClr val="FF0000"/>
                </a:solidFill>
              </a:rPr>
              <a:t>Trusted Third Party</a:t>
            </a:r>
          </a:p>
        </p:txBody>
      </p:sp>
      <p:sp>
        <p:nvSpPr>
          <p:cNvPr id="72" name="TextBox 71">
            <a:extLst>
              <a:ext uri="{FF2B5EF4-FFF2-40B4-BE49-F238E27FC236}">
                <a16:creationId xmlns:a16="http://schemas.microsoft.com/office/drawing/2014/main" id="{0C9A63A9-59EB-324C-9440-1974C9E08A13}"/>
              </a:ext>
            </a:extLst>
          </p:cNvPr>
          <p:cNvSpPr txBox="1"/>
          <p:nvPr/>
        </p:nvSpPr>
        <p:spPr>
          <a:xfrm>
            <a:off x="6781800" y="3657601"/>
            <a:ext cx="2729072" cy="646331"/>
          </a:xfrm>
          <a:prstGeom prst="rect">
            <a:avLst/>
          </a:prstGeom>
          <a:noFill/>
        </p:spPr>
        <p:txBody>
          <a:bodyPr wrap="square" rtlCol="0">
            <a:spAutoFit/>
          </a:bodyPr>
          <a:lstStyle/>
          <a:p>
            <a:r>
              <a:rPr lang="en-US" dirty="0">
                <a:solidFill>
                  <a:srgbClr val="FF0000"/>
                </a:solidFill>
              </a:rPr>
              <a:t>PHA / Research Organization</a:t>
            </a:r>
          </a:p>
        </p:txBody>
      </p:sp>
      <p:sp>
        <p:nvSpPr>
          <p:cNvPr id="73" name="Oval 72">
            <a:extLst>
              <a:ext uri="{FF2B5EF4-FFF2-40B4-BE49-F238E27FC236}">
                <a16:creationId xmlns:a16="http://schemas.microsoft.com/office/drawing/2014/main" id="{992A4778-34D6-8242-80AB-3D21C390E0F4}"/>
              </a:ext>
            </a:extLst>
          </p:cNvPr>
          <p:cNvSpPr/>
          <p:nvPr/>
        </p:nvSpPr>
        <p:spPr>
          <a:xfrm>
            <a:off x="5855549" y="1102360"/>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S2</a:t>
            </a:r>
          </a:p>
        </p:txBody>
      </p:sp>
      <p:cxnSp>
        <p:nvCxnSpPr>
          <p:cNvPr id="89" name="Elbow Connector 88">
            <a:extLst>
              <a:ext uri="{FF2B5EF4-FFF2-40B4-BE49-F238E27FC236}">
                <a16:creationId xmlns:a16="http://schemas.microsoft.com/office/drawing/2014/main" id="{E7389E40-F54D-5E42-9AB8-1799CF145B79}"/>
              </a:ext>
            </a:extLst>
          </p:cNvPr>
          <p:cNvCxnSpPr>
            <a:cxnSpLocks/>
            <a:stCxn id="25" idx="3"/>
            <a:endCxn id="29" idx="1"/>
          </p:cNvCxnSpPr>
          <p:nvPr/>
        </p:nvCxnSpPr>
        <p:spPr>
          <a:xfrm>
            <a:off x="5397418" y="1634751"/>
            <a:ext cx="2006076" cy="15011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a:extLst>
              <a:ext uri="{FF2B5EF4-FFF2-40B4-BE49-F238E27FC236}">
                <a16:creationId xmlns:a16="http://schemas.microsoft.com/office/drawing/2014/main" id="{F75F35F8-F59E-9B42-A49E-0A25EC0B4398}"/>
              </a:ext>
            </a:extLst>
          </p:cNvPr>
          <p:cNvCxnSpPr>
            <a:cxnSpLocks/>
            <a:stCxn id="26" idx="2"/>
            <a:endCxn id="29" idx="0"/>
          </p:cNvCxnSpPr>
          <p:nvPr/>
        </p:nvCxnSpPr>
        <p:spPr>
          <a:xfrm rot="16200000" flipH="1">
            <a:off x="7037595" y="1602148"/>
            <a:ext cx="1309721" cy="9077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Can 112">
            <a:extLst>
              <a:ext uri="{FF2B5EF4-FFF2-40B4-BE49-F238E27FC236}">
                <a16:creationId xmlns:a16="http://schemas.microsoft.com/office/drawing/2014/main" id="{300EC0F1-46FE-D443-AB22-35113C8986EB}"/>
              </a:ext>
            </a:extLst>
          </p:cNvPr>
          <p:cNvSpPr/>
          <p:nvPr/>
        </p:nvSpPr>
        <p:spPr>
          <a:xfrm>
            <a:off x="8751149" y="3206154"/>
            <a:ext cx="838200" cy="7666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Repository</a:t>
            </a:r>
          </a:p>
        </p:txBody>
      </p:sp>
      <p:sp>
        <p:nvSpPr>
          <p:cNvPr id="114" name="Can 113">
            <a:extLst>
              <a:ext uri="{FF2B5EF4-FFF2-40B4-BE49-F238E27FC236}">
                <a16:creationId xmlns:a16="http://schemas.microsoft.com/office/drawing/2014/main" id="{FA6B153E-D5C1-FC4B-A40E-A9DCD646EACA}"/>
              </a:ext>
            </a:extLst>
          </p:cNvPr>
          <p:cNvSpPr/>
          <p:nvPr/>
        </p:nvSpPr>
        <p:spPr>
          <a:xfrm>
            <a:off x="7884648" y="780464"/>
            <a:ext cx="907764" cy="4948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Repository</a:t>
            </a:r>
          </a:p>
        </p:txBody>
      </p:sp>
      <p:sp>
        <p:nvSpPr>
          <p:cNvPr id="116" name="Oval 115">
            <a:extLst>
              <a:ext uri="{FF2B5EF4-FFF2-40B4-BE49-F238E27FC236}">
                <a16:creationId xmlns:a16="http://schemas.microsoft.com/office/drawing/2014/main" id="{B39FD992-948A-7144-AAEB-37F193063F34}"/>
              </a:ext>
            </a:extLst>
          </p:cNvPr>
          <p:cNvSpPr/>
          <p:nvPr/>
        </p:nvSpPr>
        <p:spPr>
          <a:xfrm>
            <a:off x="6160630" y="2669377"/>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S2</a:t>
            </a:r>
          </a:p>
        </p:txBody>
      </p:sp>
      <p:sp>
        <p:nvSpPr>
          <p:cNvPr id="117" name="Oval 116">
            <a:extLst>
              <a:ext uri="{FF2B5EF4-FFF2-40B4-BE49-F238E27FC236}">
                <a16:creationId xmlns:a16="http://schemas.microsoft.com/office/drawing/2014/main" id="{03BE05DE-72EB-FE42-A155-AA2EAE7EE804}"/>
              </a:ext>
            </a:extLst>
          </p:cNvPr>
          <p:cNvSpPr/>
          <p:nvPr/>
        </p:nvSpPr>
        <p:spPr>
          <a:xfrm>
            <a:off x="7451855" y="1835217"/>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S3</a:t>
            </a:r>
          </a:p>
        </p:txBody>
      </p:sp>
      <p:sp>
        <p:nvSpPr>
          <p:cNvPr id="2" name="TextBox 1">
            <a:extLst>
              <a:ext uri="{FF2B5EF4-FFF2-40B4-BE49-F238E27FC236}">
                <a16:creationId xmlns:a16="http://schemas.microsoft.com/office/drawing/2014/main" id="{7A571015-7F4C-6236-00A4-9B9A9AA0385B}"/>
              </a:ext>
            </a:extLst>
          </p:cNvPr>
          <p:cNvSpPr txBox="1"/>
          <p:nvPr/>
        </p:nvSpPr>
        <p:spPr>
          <a:xfrm>
            <a:off x="9851927" y="2641645"/>
            <a:ext cx="2013199" cy="646331"/>
          </a:xfrm>
          <a:prstGeom prst="rect">
            <a:avLst/>
          </a:prstGeom>
          <a:noFill/>
        </p:spPr>
        <p:txBody>
          <a:bodyPr wrap="square" rtlCol="0">
            <a:spAutoFit/>
          </a:bodyPr>
          <a:lstStyle/>
          <a:p>
            <a:r>
              <a:rPr lang="en-US" dirty="0">
                <a:solidFill>
                  <a:srgbClr val="FF0000"/>
                </a:solidFill>
              </a:rPr>
              <a:t>PHA/Research Organization</a:t>
            </a:r>
          </a:p>
        </p:txBody>
      </p:sp>
      <p:cxnSp>
        <p:nvCxnSpPr>
          <p:cNvPr id="3" name="Straight Connector 2">
            <a:extLst>
              <a:ext uri="{FF2B5EF4-FFF2-40B4-BE49-F238E27FC236}">
                <a16:creationId xmlns:a16="http://schemas.microsoft.com/office/drawing/2014/main" id="{4015B59C-8BCF-92CB-2B7A-694490C5CF66}"/>
              </a:ext>
            </a:extLst>
          </p:cNvPr>
          <p:cNvCxnSpPr>
            <a:cxnSpLocks/>
          </p:cNvCxnSpPr>
          <p:nvPr/>
        </p:nvCxnSpPr>
        <p:spPr>
          <a:xfrm>
            <a:off x="10384288" y="5481629"/>
            <a:ext cx="332607" cy="0"/>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197F27C-39E4-DFDE-6068-0297D80A4C02}"/>
              </a:ext>
            </a:extLst>
          </p:cNvPr>
          <p:cNvSpPr txBox="1"/>
          <p:nvPr/>
        </p:nvSpPr>
        <p:spPr>
          <a:xfrm>
            <a:off x="10744200" y="5257800"/>
            <a:ext cx="1565377" cy="461665"/>
          </a:xfrm>
          <a:prstGeom prst="rect">
            <a:avLst/>
          </a:prstGeom>
          <a:noFill/>
        </p:spPr>
        <p:txBody>
          <a:bodyPr wrap="square" rtlCol="0">
            <a:spAutoFit/>
          </a:bodyPr>
          <a:lstStyle/>
          <a:p>
            <a:r>
              <a:rPr lang="en-US" sz="1200" dirty="0">
                <a:solidFill>
                  <a:srgbClr val="FF0000"/>
                </a:solidFill>
              </a:rPr>
              <a:t>Organization </a:t>
            </a:r>
          </a:p>
          <a:p>
            <a:r>
              <a:rPr lang="en-US" sz="1200" dirty="0">
                <a:solidFill>
                  <a:srgbClr val="FF0000"/>
                </a:solidFill>
              </a:rPr>
              <a:t>Boundaries</a:t>
            </a:r>
          </a:p>
        </p:txBody>
      </p:sp>
    </p:spTree>
    <p:extLst>
      <p:ext uri="{BB962C8B-B14F-4D97-AF65-F5344CB8AC3E}">
        <p14:creationId xmlns:p14="http://schemas.microsoft.com/office/powerpoint/2010/main" val="206787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8A2AF6-5439-0E4F-A3E2-E01378277420}"/>
              </a:ext>
            </a:extLst>
          </p:cNvPr>
          <p:cNvSpPr/>
          <p:nvPr/>
        </p:nvSpPr>
        <p:spPr>
          <a:xfrm>
            <a:off x="3763981" y="1105458"/>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 App</a:t>
            </a:r>
          </a:p>
        </p:txBody>
      </p:sp>
      <p:cxnSp>
        <p:nvCxnSpPr>
          <p:cNvPr id="18" name="Straight Connector 17">
            <a:extLst>
              <a:ext uri="{FF2B5EF4-FFF2-40B4-BE49-F238E27FC236}">
                <a16:creationId xmlns:a16="http://schemas.microsoft.com/office/drawing/2014/main" id="{5CF7AC07-EC07-ED44-8720-FCE6CD5F2BE2}"/>
              </a:ext>
            </a:extLst>
          </p:cNvPr>
          <p:cNvCxnSpPr>
            <a:cxnSpLocks/>
          </p:cNvCxnSpPr>
          <p:nvPr/>
        </p:nvCxnSpPr>
        <p:spPr>
          <a:xfrm flipH="1">
            <a:off x="5448889" y="313226"/>
            <a:ext cx="8358" cy="3225699"/>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13D9C9-B9D4-5246-A4DB-092D70336042}"/>
              </a:ext>
            </a:extLst>
          </p:cNvPr>
          <p:cNvSpPr txBox="1"/>
          <p:nvPr/>
        </p:nvSpPr>
        <p:spPr>
          <a:xfrm>
            <a:off x="3695998" y="237869"/>
            <a:ext cx="1565377" cy="646331"/>
          </a:xfrm>
          <a:prstGeom prst="rect">
            <a:avLst/>
          </a:prstGeom>
          <a:noFill/>
        </p:spPr>
        <p:txBody>
          <a:bodyPr wrap="square" rtlCol="0">
            <a:spAutoFit/>
          </a:bodyPr>
          <a:lstStyle/>
          <a:p>
            <a:r>
              <a:rPr lang="en-US" dirty="0">
                <a:solidFill>
                  <a:srgbClr val="FF0000"/>
                </a:solidFill>
              </a:rPr>
              <a:t>Healthcare Organization</a:t>
            </a:r>
          </a:p>
        </p:txBody>
      </p:sp>
      <p:cxnSp>
        <p:nvCxnSpPr>
          <p:cNvPr id="9" name="Straight Arrow Connector 8">
            <a:extLst>
              <a:ext uri="{FF2B5EF4-FFF2-40B4-BE49-F238E27FC236}">
                <a16:creationId xmlns:a16="http://schemas.microsoft.com/office/drawing/2014/main" id="{B38AAEBE-9FF4-4D44-A72E-8F7A634E3B2D}"/>
              </a:ext>
            </a:extLst>
          </p:cNvPr>
          <p:cNvCxnSpPr>
            <a:cxnSpLocks/>
            <a:stCxn id="25" idx="1"/>
          </p:cNvCxnSpPr>
          <p:nvPr/>
        </p:nvCxnSpPr>
        <p:spPr>
          <a:xfrm flipH="1">
            <a:off x="2585450" y="1530513"/>
            <a:ext cx="1178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BA664002-4A29-0345-9AD2-595882CF9E5F}"/>
              </a:ext>
            </a:extLst>
          </p:cNvPr>
          <p:cNvSpPr/>
          <p:nvPr/>
        </p:nvSpPr>
        <p:spPr>
          <a:xfrm>
            <a:off x="2903369" y="1359203"/>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R6</a:t>
            </a:r>
          </a:p>
        </p:txBody>
      </p:sp>
      <p:sp>
        <p:nvSpPr>
          <p:cNvPr id="26" name="Rectangle 25">
            <a:extLst>
              <a:ext uri="{FF2B5EF4-FFF2-40B4-BE49-F238E27FC236}">
                <a16:creationId xmlns:a16="http://schemas.microsoft.com/office/drawing/2014/main" id="{005FBE9F-1A2D-AF4F-9D25-9FB46B336E01}"/>
              </a:ext>
            </a:extLst>
          </p:cNvPr>
          <p:cNvSpPr/>
          <p:nvPr/>
        </p:nvSpPr>
        <p:spPr>
          <a:xfrm>
            <a:off x="6347976" y="446822"/>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Trusted Third Party</a:t>
            </a:r>
          </a:p>
        </p:txBody>
      </p:sp>
      <p:sp>
        <p:nvSpPr>
          <p:cNvPr id="29" name="Rectangle 28">
            <a:extLst>
              <a:ext uri="{FF2B5EF4-FFF2-40B4-BE49-F238E27FC236}">
                <a16:creationId xmlns:a16="http://schemas.microsoft.com/office/drawing/2014/main" id="{D834C01B-21C9-5F48-9578-7271C469EBB8}"/>
              </a:ext>
            </a:extLst>
          </p:cNvPr>
          <p:cNvSpPr/>
          <p:nvPr/>
        </p:nvSpPr>
        <p:spPr>
          <a:xfrm>
            <a:off x="7255740" y="2606654"/>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PHA/Research Organization</a:t>
            </a:r>
          </a:p>
        </p:txBody>
      </p:sp>
      <p:cxnSp>
        <p:nvCxnSpPr>
          <p:cNvPr id="39" name="Straight Connector 38">
            <a:extLst>
              <a:ext uri="{FF2B5EF4-FFF2-40B4-BE49-F238E27FC236}">
                <a16:creationId xmlns:a16="http://schemas.microsoft.com/office/drawing/2014/main" id="{2C9D5C7F-B5AD-4646-956D-539AAEAEB8C5}"/>
              </a:ext>
            </a:extLst>
          </p:cNvPr>
          <p:cNvCxnSpPr>
            <a:cxnSpLocks/>
          </p:cNvCxnSpPr>
          <p:nvPr/>
        </p:nvCxnSpPr>
        <p:spPr>
          <a:xfrm flipH="1">
            <a:off x="5613814" y="2363521"/>
            <a:ext cx="4633375" cy="0"/>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DE18C3C1-4BA9-D84E-823A-DD43FAD28A05}"/>
              </a:ext>
            </a:extLst>
          </p:cNvPr>
          <p:cNvCxnSpPr>
            <a:cxnSpLocks/>
            <a:stCxn id="26" idx="1"/>
            <a:endCxn id="25" idx="3"/>
          </p:cNvCxnSpPr>
          <p:nvPr/>
        </p:nvCxnSpPr>
        <p:spPr>
          <a:xfrm rot="10800000" flipV="1">
            <a:off x="5249663" y="871877"/>
            <a:ext cx="1098312" cy="6586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0401AF3-34D1-8446-B754-727EDB544D81}"/>
              </a:ext>
            </a:extLst>
          </p:cNvPr>
          <p:cNvSpPr txBox="1"/>
          <p:nvPr/>
        </p:nvSpPr>
        <p:spPr>
          <a:xfrm>
            <a:off x="9475587" y="1795867"/>
            <a:ext cx="2729072" cy="369332"/>
          </a:xfrm>
          <a:prstGeom prst="rect">
            <a:avLst/>
          </a:prstGeom>
          <a:noFill/>
        </p:spPr>
        <p:txBody>
          <a:bodyPr wrap="square" rtlCol="0">
            <a:spAutoFit/>
          </a:bodyPr>
          <a:lstStyle/>
          <a:p>
            <a:r>
              <a:rPr lang="en-US" dirty="0">
                <a:solidFill>
                  <a:srgbClr val="FF0000"/>
                </a:solidFill>
              </a:rPr>
              <a:t>Trusted Third Party</a:t>
            </a:r>
          </a:p>
        </p:txBody>
      </p:sp>
      <p:sp>
        <p:nvSpPr>
          <p:cNvPr id="72" name="TextBox 71">
            <a:extLst>
              <a:ext uri="{FF2B5EF4-FFF2-40B4-BE49-F238E27FC236}">
                <a16:creationId xmlns:a16="http://schemas.microsoft.com/office/drawing/2014/main" id="{0C9A63A9-59EB-324C-9440-1974C9E08A13}"/>
              </a:ext>
            </a:extLst>
          </p:cNvPr>
          <p:cNvSpPr txBox="1"/>
          <p:nvPr/>
        </p:nvSpPr>
        <p:spPr>
          <a:xfrm>
            <a:off x="9876443" y="2479830"/>
            <a:ext cx="2729072" cy="646331"/>
          </a:xfrm>
          <a:prstGeom prst="rect">
            <a:avLst/>
          </a:prstGeom>
          <a:noFill/>
        </p:spPr>
        <p:txBody>
          <a:bodyPr wrap="square" rtlCol="0">
            <a:spAutoFit/>
          </a:bodyPr>
          <a:lstStyle/>
          <a:p>
            <a:r>
              <a:rPr lang="en-US" dirty="0">
                <a:solidFill>
                  <a:srgbClr val="FF0000"/>
                </a:solidFill>
              </a:rPr>
              <a:t>PHA / Research Organization</a:t>
            </a:r>
          </a:p>
        </p:txBody>
      </p:sp>
      <p:sp>
        <p:nvSpPr>
          <p:cNvPr id="73" name="Oval 72">
            <a:extLst>
              <a:ext uri="{FF2B5EF4-FFF2-40B4-BE49-F238E27FC236}">
                <a16:creationId xmlns:a16="http://schemas.microsoft.com/office/drawing/2014/main" id="{992A4778-34D6-8242-80AB-3D21C390E0F4}"/>
              </a:ext>
            </a:extLst>
          </p:cNvPr>
          <p:cNvSpPr/>
          <p:nvPr/>
        </p:nvSpPr>
        <p:spPr>
          <a:xfrm>
            <a:off x="5707794" y="998122"/>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R3</a:t>
            </a:r>
          </a:p>
        </p:txBody>
      </p:sp>
      <p:cxnSp>
        <p:nvCxnSpPr>
          <p:cNvPr id="89" name="Elbow Connector 88">
            <a:extLst>
              <a:ext uri="{FF2B5EF4-FFF2-40B4-BE49-F238E27FC236}">
                <a16:creationId xmlns:a16="http://schemas.microsoft.com/office/drawing/2014/main" id="{E7389E40-F54D-5E42-9AB8-1799CF145B79}"/>
              </a:ext>
            </a:extLst>
          </p:cNvPr>
          <p:cNvCxnSpPr>
            <a:cxnSpLocks/>
            <a:stCxn id="29" idx="1"/>
            <a:endCxn id="25" idx="3"/>
          </p:cNvCxnSpPr>
          <p:nvPr/>
        </p:nvCxnSpPr>
        <p:spPr>
          <a:xfrm rot="10800000">
            <a:off x="5249663" y="1530513"/>
            <a:ext cx="2006076" cy="15011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a:extLst>
              <a:ext uri="{FF2B5EF4-FFF2-40B4-BE49-F238E27FC236}">
                <a16:creationId xmlns:a16="http://schemas.microsoft.com/office/drawing/2014/main" id="{F75F35F8-F59E-9B42-A49E-0A25EC0B4398}"/>
              </a:ext>
            </a:extLst>
          </p:cNvPr>
          <p:cNvCxnSpPr>
            <a:cxnSpLocks/>
            <a:stCxn id="29" idx="0"/>
            <a:endCxn id="26" idx="2"/>
          </p:cNvCxnSpPr>
          <p:nvPr/>
        </p:nvCxnSpPr>
        <p:spPr>
          <a:xfrm rot="16200000" flipV="1">
            <a:off x="6889840" y="1497911"/>
            <a:ext cx="1309721" cy="9077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Can 112">
            <a:extLst>
              <a:ext uri="{FF2B5EF4-FFF2-40B4-BE49-F238E27FC236}">
                <a16:creationId xmlns:a16="http://schemas.microsoft.com/office/drawing/2014/main" id="{300EC0F1-46FE-D443-AB22-35113C8986EB}"/>
              </a:ext>
            </a:extLst>
          </p:cNvPr>
          <p:cNvSpPr/>
          <p:nvPr/>
        </p:nvSpPr>
        <p:spPr>
          <a:xfrm>
            <a:off x="8603394" y="3101916"/>
            <a:ext cx="838200" cy="7666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Repository</a:t>
            </a:r>
          </a:p>
        </p:txBody>
      </p:sp>
      <p:sp>
        <p:nvSpPr>
          <p:cNvPr id="114" name="Can 113">
            <a:extLst>
              <a:ext uri="{FF2B5EF4-FFF2-40B4-BE49-F238E27FC236}">
                <a16:creationId xmlns:a16="http://schemas.microsoft.com/office/drawing/2014/main" id="{FA6B153E-D5C1-FC4B-A40E-A9DCD646EACA}"/>
              </a:ext>
            </a:extLst>
          </p:cNvPr>
          <p:cNvSpPr/>
          <p:nvPr/>
        </p:nvSpPr>
        <p:spPr>
          <a:xfrm>
            <a:off x="7736893" y="676226"/>
            <a:ext cx="907764" cy="4948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Repository</a:t>
            </a:r>
          </a:p>
        </p:txBody>
      </p:sp>
      <p:sp>
        <p:nvSpPr>
          <p:cNvPr id="116" name="Oval 115">
            <a:extLst>
              <a:ext uri="{FF2B5EF4-FFF2-40B4-BE49-F238E27FC236}">
                <a16:creationId xmlns:a16="http://schemas.microsoft.com/office/drawing/2014/main" id="{B39FD992-948A-7144-AAEB-37F193063F34}"/>
              </a:ext>
            </a:extLst>
          </p:cNvPr>
          <p:cNvSpPr/>
          <p:nvPr/>
        </p:nvSpPr>
        <p:spPr>
          <a:xfrm>
            <a:off x="6012875" y="2565139"/>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R2</a:t>
            </a:r>
          </a:p>
        </p:txBody>
      </p:sp>
      <p:sp>
        <p:nvSpPr>
          <p:cNvPr id="117" name="Oval 116">
            <a:extLst>
              <a:ext uri="{FF2B5EF4-FFF2-40B4-BE49-F238E27FC236}">
                <a16:creationId xmlns:a16="http://schemas.microsoft.com/office/drawing/2014/main" id="{03BE05DE-72EB-FE42-A155-AA2EAE7EE804}"/>
              </a:ext>
            </a:extLst>
          </p:cNvPr>
          <p:cNvSpPr/>
          <p:nvPr/>
        </p:nvSpPr>
        <p:spPr>
          <a:xfrm>
            <a:off x="7304100" y="1730979"/>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R2</a:t>
            </a:r>
          </a:p>
        </p:txBody>
      </p:sp>
      <p:sp>
        <p:nvSpPr>
          <p:cNvPr id="33" name="Rectangle 32">
            <a:extLst>
              <a:ext uri="{FF2B5EF4-FFF2-40B4-BE49-F238E27FC236}">
                <a16:creationId xmlns:a16="http://schemas.microsoft.com/office/drawing/2014/main" id="{ACBD2A1C-AE67-0C4A-B75B-BFE2CD9A62D2}"/>
              </a:ext>
            </a:extLst>
          </p:cNvPr>
          <p:cNvSpPr/>
          <p:nvPr/>
        </p:nvSpPr>
        <p:spPr>
          <a:xfrm>
            <a:off x="1610383" y="1263815"/>
            <a:ext cx="963975" cy="5333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EHR </a:t>
            </a:r>
          </a:p>
          <a:p>
            <a:pPr algn="ctr"/>
            <a:r>
              <a:rPr lang="en-US" sz="1200" b="1" dirty="0">
                <a:solidFill>
                  <a:schemeClr val="tx1"/>
                </a:solidFill>
              </a:rPr>
              <a:t>(FHIR Enabled)</a:t>
            </a:r>
          </a:p>
        </p:txBody>
      </p:sp>
      <p:cxnSp>
        <p:nvCxnSpPr>
          <p:cNvPr id="34" name="Straight Arrow Connector 33">
            <a:extLst>
              <a:ext uri="{FF2B5EF4-FFF2-40B4-BE49-F238E27FC236}">
                <a16:creationId xmlns:a16="http://schemas.microsoft.com/office/drawing/2014/main" id="{9DD9D8D4-3332-0942-B70F-DDFE1997AE5F}"/>
              </a:ext>
            </a:extLst>
          </p:cNvPr>
          <p:cNvCxnSpPr>
            <a:cxnSpLocks/>
            <a:endCxn id="29" idx="2"/>
          </p:cNvCxnSpPr>
          <p:nvPr/>
        </p:nvCxnSpPr>
        <p:spPr>
          <a:xfrm flipV="1">
            <a:off x="7998581" y="3456765"/>
            <a:ext cx="0" cy="1264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E7AC8BFD-1A00-8047-9CDA-837CA2050675}"/>
              </a:ext>
            </a:extLst>
          </p:cNvPr>
          <p:cNvSpPr/>
          <p:nvPr/>
        </p:nvSpPr>
        <p:spPr>
          <a:xfrm>
            <a:off x="7758296" y="3868580"/>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R1</a:t>
            </a:r>
          </a:p>
        </p:txBody>
      </p:sp>
      <p:sp>
        <p:nvSpPr>
          <p:cNvPr id="38" name="Rectangle 37">
            <a:extLst>
              <a:ext uri="{FF2B5EF4-FFF2-40B4-BE49-F238E27FC236}">
                <a16:creationId xmlns:a16="http://schemas.microsoft.com/office/drawing/2014/main" id="{127417AF-824D-0148-A2D7-CFB4CB55EC5C}"/>
              </a:ext>
            </a:extLst>
          </p:cNvPr>
          <p:cNvSpPr/>
          <p:nvPr/>
        </p:nvSpPr>
        <p:spPr>
          <a:xfrm>
            <a:off x="3788169" y="2693327"/>
            <a:ext cx="1485675" cy="5603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Data/Trust Services</a:t>
            </a:r>
          </a:p>
        </p:txBody>
      </p:sp>
      <p:cxnSp>
        <p:nvCxnSpPr>
          <p:cNvPr id="40" name="Straight Arrow Connector 39">
            <a:extLst>
              <a:ext uri="{FF2B5EF4-FFF2-40B4-BE49-F238E27FC236}">
                <a16:creationId xmlns:a16="http://schemas.microsoft.com/office/drawing/2014/main" id="{9E50CDC4-FE7A-324F-A6BF-0DE2A24990B1}"/>
              </a:ext>
            </a:extLst>
          </p:cNvPr>
          <p:cNvCxnSpPr>
            <a:cxnSpLocks/>
          </p:cNvCxnSpPr>
          <p:nvPr/>
        </p:nvCxnSpPr>
        <p:spPr>
          <a:xfrm>
            <a:off x="4086455" y="1955568"/>
            <a:ext cx="0" cy="73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CC0BCF8-7B1A-134B-9F68-972DB568D74D}"/>
              </a:ext>
            </a:extLst>
          </p:cNvPr>
          <p:cNvCxnSpPr>
            <a:cxnSpLocks/>
          </p:cNvCxnSpPr>
          <p:nvPr/>
        </p:nvCxnSpPr>
        <p:spPr>
          <a:xfrm flipH="1" flipV="1">
            <a:off x="4822063" y="1955568"/>
            <a:ext cx="987" cy="73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EDDA75E3-925F-FC4E-8031-5AA0CE82876D}"/>
              </a:ext>
            </a:extLst>
          </p:cNvPr>
          <p:cNvSpPr/>
          <p:nvPr/>
        </p:nvSpPr>
        <p:spPr>
          <a:xfrm>
            <a:off x="3794432" y="2167324"/>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R4</a:t>
            </a:r>
          </a:p>
        </p:txBody>
      </p:sp>
      <p:sp>
        <p:nvSpPr>
          <p:cNvPr id="43" name="Oval 42">
            <a:extLst>
              <a:ext uri="{FF2B5EF4-FFF2-40B4-BE49-F238E27FC236}">
                <a16:creationId xmlns:a16="http://schemas.microsoft.com/office/drawing/2014/main" id="{DE396BE5-4936-2744-8D15-D3F5F6AAA41B}"/>
              </a:ext>
            </a:extLst>
          </p:cNvPr>
          <p:cNvSpPr/>
          <p:nvPr/>
        </p:nvSpPr>
        <p:spPr>
          <a:xfrm>
            <a:off x="4564286" y="2167324"/>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R5</a:t>
            </a:r>
          </a:p>
        </p:txBody>
      </p:sp>
      <p:cxnSp>
        <p:nvCxnSpPr>
          <p:cNvPr id="3" name="Straight Connector 2">
            <a:extLst>
              <a:ext uri="{FF2B5EF4-FFF2-40B4-BE49-F238E27FC236}">
                <a16:creationId xmlns:a16="http://schemas.microsoft.com/office/drawing/2014/main" id="{94775505-0B17-4EFC-0EFD-8CDD6F940C2C}"/>
              </a:ext>
            </a:extLst>
          </p:cNvPr>
          <p:cNvCxnSpPr>
            <a:cxnSpLocks/>
          </p:cNvCxnSpPr>
          <p:nvPr/>
        </p:nvCxnSpPr>
        <p:spPr>
          <a:xfrm>
            <a:off x="10134600" y="5334000"/>
            <a:ext cx="332607" cy="0"/>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5CAD8D3-4F6A-60E5-4252-47181AAD3C33}"/>
              </a:ext>
            </a:extLst>
          </p:cNvPr>
          <p:cNvSpPr txBox="1"/>
          <p:nvPr/>
        </p:nvSpPr>
        <p:spPr>
          <a:xfrm>
            <a:off x="10494512" y="5110171"/>
            <a:ext cx="1565377" cy="461665"/>
          </a:xfrm>
          <a:prstGeom prst="rect">
            <a:avLst/>
          </a:prstGeom>
          <a:noFill/>
        </p:spPr>
        <p:txBody>
          <a:bodyPr wrap="square" rtlCol="0">
            <a:spAutoFit/>
          </a:bodyPr>
          <a:lstStyle/>
          <a:p>
            <a:r>
              <a:rPr lang="en-US" sz="1200" dirty="0">
                <a:solidFill>
                  <a:srgbClr val="FF0000"/>
                </a:solidFill>
              </a:rPr>
              <a:t>Organization </a:t>
            </a:r>
          </a:p>
          <a:p>
            <a:r>
              <a:rPr lang="en-US" sz="1200" dirty="0">
                <a:solidFill>
                  <a:srgbClr val="FF0000"/>
                </a:solidFill>
              </a:rPr>
              <a:t>Boundaries</a:t>
            </a:r>
          </a:p>
        </p:txBody>
      </p:sp>
    </p:spTree>
    <p:extLst>
      <p:ext uri="{BB962C8B-B14F-4D97-AF65-F5344CB8AC3E}">
        <p14:creationId xmlns:p14="http://schemas.microsoft.com/office/powerpoint/2010/main" val="828784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8A2AF6-5439-0E4F-A3E2-E01378277420}"/>
              </a:ext>
            </a:extLst>
          </p:cNvPr>
          <p:cNvSpPr/>
          <p:nvPr/>
        </p:nvSpPr>
        <p:spPr>
          <a:xfrm>
            <a:off x="3763981" y="1105458"/>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 App</a:t>
            </a:r>
          </a:p>
        </p:txBody>
      </p:sp>
      <p:cxnSp>
        <p:nvCxnSpPr>
          <p:cNvPr id="18" name="Straight Connector 17">
            <a:extLst>
              <a:ext uri="{FF2B5EF4-FFF2-40B4-BE49-F238E27FC236}">
                <a16:creationId xmlns:a16="http://schemas.microsoft.com/office/drawing/2014/main" id="{5CF7AC07-EC07-ED44-8720-FCE6CD5F2BE2}"/>
              </a:ext>
            </a:extLst>
          </p:cNvPr>
          <p:cNvCxnSpPr>
            <a:cxnSpLocks/>
          </p:cNvCxnSpPr>
          <p:nvPr/>
        </p:nvCxnSpPr>
        <p:spPr>
          <a:xfrm flipH="1">
            <a:off x="5448889" y="313226"/>
            <a:ext cx="8358" cy="3225699"/>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13D9C9-B9D4-5246-A4DB-092D70336042}"/>
              </a:ext>
            </a:extLst>
          </p:cNvPr>
          <p:cNvSpPr txBox="1"/>
          <p:nvPr/>
        </p:nvSpPr>
        <p:spPr>
          <a:xfrm>
            <a:off x="3695998" y="237869"/>
            <a:ext cx="1565377" cy="646331"/>
          </a:xfrm>
          <a:prstGeom prst="rect">
            <a:avLst/>
          </a:prstGeom>
          <a:noFill/>
        </p:spPr>
        <p:txBody>
          <a:bodyPr wrap="square" rtlCol="0">
            <a:spAutoFit/>
          </a:bodyPr>
          <a:lstStyle/>
          <a:p>
            <a:r>
              <a:rPr lang="en-US" dirty="0">
                <a:solidFill>
                  <a:srgbClr val="FF0000"/>
                </a:solidFill>
              </a:rPr>
              <a:t>Healthcare Organization</a:t>
            </a:r>
          </a:p>
        </p:txBody>
      </p:sp>
      <p:cxnSp>
        <p:nvCxnSpPr>
          <p:cNvPr id="9" name="Straight Arrow Connector 8">
            <a:extLst>
              <a:ext uri="{FF2B5EF4-FFF2-40B4-BE49-F238E27FC236}">
                <a16:creationId xmlns:a16="http://schemas.microsoft.com/office/drawing/2014/main" id="{B38AAEBE-9FF4-4D44-A72E-8F7A634E3B2D}"/>
              </a:ext>
            </a:extLst>
          </p:cNvPr>
          <p:cNvCxnSpPr>
            <a:cxnSpLocks/>
            <a:stCxn id="25" idx="1"/>
          </p:cNvCxnSpPr>
          <p:nvPr/>
        </p:nvCxnSpPr>
        <p:spPr>
          <a:xfrm flipH="1">
            <a:off x="2585450" y="1530513"/>
            <a:ext cx="1178530"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BA664002-4A29-0345-9AD2-595882CF9E5F}"/>
              </a:ext>
            </a:extLst>
          </p:cNvPr>
          <p:cNvSpPr/>
          <p:nvPr/>
        </p:nvSpPr>
        <p:spPr>
          <a:xfrm>
            <a:off x="2903369" y="1359203"/>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R6</a:t>
            </a:r>
          </a:p>
        </p:txBody>
      </p:sp>
      <p:sp>
        <p:nvSpPr>
          <p:cNvPr id="26" name="Rectangle 25">
            <a:extLst>
              <a:ext uri="{FF2B5EF4-FFF2-40B4-BE49-F238E27FC236}">
                <a16:creationId xmlns:a16="http://schemas.microsoft.com/office/drawing/2014/main" id="{005FBE9F-1A2D-AF4F-9D25-9FB46B336E01}"/>
              </a:ext>
            </a:extLst>
          </p:cNvPr>
          <p:cNvSpPr/>
          <p:nvPr/>
        </p:nvSpPr>
        <p:spPr>
          <a:xfrm>
            <a:off x="6347976" y="446822"/>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Trusted Third Party</a:t>
            </a:r>
          </a:p>
        </p:txBody>
      </p:sp>
      <p:sp>
        <p:nvSpPr>
          <p:cNvPr id="29" name="Rectangle 28">
            <a:extLst>
              <a:ext uri="{FF2B5EF4-FFF2-40B4-BE49-F238E27FC236}">
                <a16:creationId xmlns:a16="http://schemas.microsoft.com/office/drawing/2014/main" id="{D834C01B-21C9-5F48-9578-7271C469EBB8}"/>
              </a:ext>
            </a:extLst>
          </p:cNvPr>
          <p:cNvSpPr/>
          <p:nvPr/>
        </p:nvSpPr>
        <p:spPr>
          <a:xfrm>
            <a:off x="7255740" y="2606654"/>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PHA/Research Organization</a:t>
            </a:r>
          </a:p>
        </p:txBody>
      </p:sp>
      <p:cxnSp>
        <p:nvCxnSpPr>
          <p:cNvPr id="39" name="Straight Connector 38">
            <a:extLst>
              <a:ext uri="{FF2B5EF4-FFF2-40B4-BE49-F238E27FC236}">
                <a16:creationId xmlns:a16="http://schemas.microsoft.com/office/drawing/2014/main" id="{2C9D5C7F-B5AD-4646-956D-539AAEAEB8C5}"/>
              </a:ext>
            </a:extLst>
          </p:cNvPr>
          <p:cNvCxnSpPr>
            <a:cxnSpLocks/>
          </p:cNvCxnSpPr>
          <p:nvPr/>
        </p:nvCxnSpPr>
        <p:spPr>
          <a:xfrm flipH="1">
            <a:off x="5613814" y="2363521"/>
            <a:ext cx="4633375" cy="0"/>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DE18C3C1-4BA9-D84E-823A-DD43FAD28A05}"/>
              </a:ext>
            </a:extLst>
          </p:cNvPr>
          <p:cNvCxnSpPr>
            <a:cxnSpLocks/>
            <a:stCxn id="26" idx="1"/>
            <a:endCxn id="25" idx="3"/>
          </p:cNvCxnSpPr>
          <p:nvPr/>
        </p:nvCxnSpPr>
        <p:spPr>
          <a:xfrm rot="10800000" flipV="1">
            <a:off x="5249663" y="871877"/>
            <a:ext cx="1098312" cy="658636"/>
          </a:xfrm>
          <a:prstGeom prst="bentConnector3">
            <a:avLst>
              <a:gd name="adj1" fmla="val 50000"/>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0401AF3-34D1-8446-B754-727EDB544D81}"/>
              </a:ext>
            </a:extLst>
          </p:cNvPr>
          <p:cNvSpPr txBox="1"/>
          <p:nvPr/>
        </p:nvSpPr>
        <p:spPr>
          <a:xfrm>
            <a:off x="9220200" y="1867678"/>
            <a:ext cx="2729072" cy="369332"/>
          </a:xfrm>
          <a:prstGeom prst="rect">
            <a:avLst/>
          </a:prstGeom>
          <a:noFill/>
        </p:spPr>
        <p:txBody>
          <a:bodyPr wrap="square" rtlCol="0">
            <a:spAutoFit/>
          </a:bodyPr>
          <a:lstStyle/>
          <a:p>
            <a:r>
              <a:rPr lang="en-US" dirty="0">
                <a:solidFill>
                  <a:srgbClr val="FF0000"/>
                </a:solidFill>
              </a:rPr>
              <a:t>Trusted Third Party</a:t>
            </a:r>
          </a:p>
        </p:txBody>
      </p:sp>
      <p:sp>
        <p:nvSpPr>
          <p:cNvPr id="72" name="TextBox 71">
            <a:extLst>
              <a:ext uri="{FF2B5EF4-FFF2-40B4-BE49-F238E27FC236}">
                <a16:creationId xmlns:a16="http://schemas.microsoft.com/office/drawing/2014/main" id="{0C9A63A9-59EB-324C-9440-1974C9E08A13}"/>
              </a:ext>
            </a:extLst>
          </p:cNvPr>
          <p:cNvSpPr txBox="1"/>
          <p:nvPr/>
        </p:nvSpPr>
        <p:spPr>
          <a:xfrm>
            <a:off x="9462928" y="2479830"/>
            <a:ext cx="2729072" cy="646331"/>
          </a:xfrm>
          <a:prstGeom prst="rect">
            <a:avLst/>
          </a:prstGeom>
          <a:noFill/>
        </p:spPr>
        <p:txBody>
          <a:bodyPr wrap="square" rtlCol="0">
            <a:spAutoFit/>
          </a:bodyPr>
          <a:lstStyle/>
          <a:p>
            <a:r>
              <a:rPr lang="en-US" dirty="0">
                <a:solidFill>
                  <a:srgbClr val="FF0000"/>
                </a:solidFill>
              </a:rPr>
              <a:t>PHA / Research Organization</a:t>
            </a:r>
          </a:p>
        </p:txBody>
      </p:sp>
      <p:sp>
        <p:nvSpPr>
          <p:cNvPr id="73" name="Oval 72">
            <a:extLst>
              <a:ext uri="{FF2B5EF4-FFF2-40B4-BE49-F238E27FC236}">
                <a16:creationId xmlns:a16="http://schemas.microsoft.com/office/drawing/2014/main" id="{992A4778-34D6-8242-80AB-3D21C390E0F4}"/>
              </a:ext>
            </a:extLst>
          </p:cNvPr>
          <p:cNvSpPr/>
          <p:nvPr/>
        </p:nvSpPr>
        <p:spPr>
          <a:xfrm>
            <a:off x="5707794" y="998122"/>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R2</a:t>
            </a:r>
          </a:p>
        </p:txBody>
      </p:sp>
      <p:sp>
        <p:nvSpPr>
          <p:cNvPr id="84" name="TextBox 83">
            <a:extLst>
              <a:ext uri="{FF2B5EF4-FFF2-40B4-BE49-F238E27FC236}">
                <a16:creationId xmlns:a16="http://schemas.microsoft.com/office/drawing/2014/main" id="{14EF0F7D-7739-A645-A2F2-ACFE92329F91}"/>
              </a:ext>
            </a:extLst>
          </p:cNvPr>
          <p:cNvSpPr txBox="1"/>
          <p:nvPr/>
        </p:nvSpPr>
        <p:spPr>
          <a:xfrm>
            <a:off x="9701" y="3664783"/>
            <a:ext cx="7298675" cy="3539430"/>
          </a:xfrm>
          <a:prstGeom prst="rect">
            <a:avLst/>
          </a:prstGeom>
          <a:noFill/>
        </p:spPr>
        <p:txBody>
          <a:bodyPr wrap="square" rtlCol="0">
            <a:spAutoFit/>
          </a:bodyPr>
          <a:lstStyle/>
          <a:p>
            <a:r>
              <a:rPr lang="en-US" sz="1400" b="1" u="sng" dirty="0"/>
              <a:t>Description of Interaction Steps:</a:t>
            </a:r>
            <a:endParaRPr lang="en-US" sz="1400" u="sng" dirty="0"/>
          </a:p>
          <a:p>
            <a:r>
              <a:rPr lang="en-US" sz="1400" dirty="0"/>
              <a:t>R1. The PHA/Research Organization analyzes the data received from the Data Submission workflow and crafts a response to be sent back to submitting Healthcare Organization.</a:t>
            </a:r>
          </a:p>
          <a:p>
            <a:endParaRPr lang="en-US" sz="1400" dirty="0"/>
          </a:p>
          <a:p>
            <a:r>
              <a:rPr lang="en-US" sz="1400" dirty="0"/>
              <a:t>R2. The Backend Service App queries the TTP or the PHA to look for the response to a submitted report and receives the response in a synchronous manner when response is found.</a:t>
            </a:r>
          </a:p>
          <a:p>
            <a:endParaRPr lang="en-US" sz="1400" dirty="0"/>
          </a:p>
          <a:p>
            <a:r>
              <a:rPr lang="en-US" sz="1400" dirty="0"/>
              <a:t>R3. The Trusted Third Party queries the PHA to look for the response to a submitted report and receives the response in a synchronous manner when response is found.</a:t>
            </a:r>
          </a:p>
          <a:p>
            <a:endParaRPr lang="en-US" sz="1400" dirty="0"/>
          </a:p>
          <a:p>
            <a:r>
              <a:rPr lang="en-US" sz="1400" dirty="0"/>
              <a:t>R4, R5. The Backend Service App receives the Response and re-identifies the data as needed.</a:t>
            </a:r>
          </a:p>
          <a:p>
            <a:endParaRPr lang="en-US" sz="1400" dirty="0"/>
          </a:p>
          <a:p>
            <a:r>
              <a:rPr lang="en-US" sz="1400" dirty="0"/>
              <a:t>R6. The Backend Service App forwards the response back to the EHR.</a:t>
            </a:r>
          </a:p>
          <a:p>
            <a:endParaRPr lang="en-US" sz="1400" dirty="0"/>
          </a:p>
          <a:p>
            <a:endParaRPr lang="en-US" sz="1400" dirty="0"/>
          </a:p>
        </p:txBody>
      </p:sp>
      <p:cxnSp>
        <p:nvCxnSpPr>
          <p:cNvPr id="89" name="Elbow Connector 88">
            <a:extLst>
              <a:ext uri="{FF2B5EF4-FFF2-40B4-BE49-F238E27FC236}">
                <a16:creationId xmlns:a16="http://schemas.microsoft.com/office/drawing/2014/main" id="{E7389E40-F54D-5E42-9AB8-1799CF145B79}"/>
              </a:ext>
            </a:extLst>
          </p:cNvPr>
          <p:cNvCxnSpPr>
            <a:cxnSpLocks/>
            <a:stCxn id="29" idx="1"/>
            <a:endCxn id="25" idx="3"/>
          </p:cNvCxnSpPr>
          <p:nvPr/>
        </p:nvCxnSpPr>
        <p:spPr>
          <a:xfrm rot="10800000">
            <a:off x="5249663" y="1530513"/>
            <a:ext cx="2006076" cy="1501196"/>
          </a:xfrm>
          <a:prstGeom prst="bentConnector3">
            <a:avLst>
              <a:gd name="adj1" fmla="val 50000"/>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4" name="Elbow Connector 93">
            <a:extLst>
              <a:ext uri="{FF2B5EF4-FFF2-40B4-BE49-F238E27FC236}">
                <a16:creationId xmlns:a16="http://schemas.microsoft.com/office/drawing/2014/main" id="{F75F35F8-F59E-9B42-A49E-0A25EC0B4398}"/>
              </a:ext>
            </a:extLst>
          </p:cNvPr>
          <p:cNvCxnSpPr>
            <a:cxnSpLocks/>
            <a:stCxn id="29" idx="0"/>
            <a:endCxn id="26" idx="2"/>
          </p:cNvCxnSpPr>
          <p:nvPr/>
        </p:nvCxnSpPr>
        <p:spPr>
          <a:xfrm rot="16200000" flipV="1">
            <a:off x="6889840" y="1497911"/>
            <a:ext cx="1309721" cy="907764"/>
          </a:xfrm>
          <a:prstGeom prst="bentConnector3">
            <a:avLst>
              <a:gd name="adj1" fmla="val 50000"/>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3" name="Can 112">
            <a:extLst>
              <a:ext uri="{FF2B5EF4-FFF2-40B4-BE49-F238E27FC236}">
                <a16:creationId xmlns:a16="http://schemas.microsoft.com/office/drawing/2014/main" id="{300EC0F1-46FE-D443-AB22-35113C8986EB}"/>
              </a:ext>
            </a:extLst>
          </p:cNvPr>
          <p:cNvSpPr/>
          <p:nvPr/>
        </p:nvSpPr>
        <p:spPr>
          <a:xfrm>
            <a:off x="8603394" y="3101916"/>
            <a:ext cx="838200" cy="7666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Repository</a:t>
            </a:r>
          </a:p>
        </p:txBody>
      </p:sp>
      <p:sp>
        <p:nvSpPr>
          <p:cNvPr id="114" name="Can 113">
            <a:extLst>
              <a:ext uri="{FF2B5EF4-FFF2-40B4-BE49-F238E27FC236}">
                <a16:creationId xmlns:a16="http://schemas.microsoft.com/office/drawing/2014/main" id="{FA6B153E-D5C1-FC4B-A40E-A9DCD646EACA}"/>
              </a:ext>
            </a:extLst>
          </p:cNvPr>
          <p:cNvSpPr/>
          <p:nvPr/>
        </p:nvSpPr>
        <p:spPr>
          <a:xfrm>
            <a:off x="7736893" y="676226"/>
            <a:ext cx="907764" cy="4948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Repository</a:t>
            </a:r>
          </a:p>
        </p:txBody>
      </p:sp>
      <p:sp>
        <p:nvSpPr>
          <p:cNvPr id="116" name="Oval 115">
            <a:extLst>
              <a:ext uri="{FF2B5EF4-FFF2-40B4-BE49-F238E27FC236}">
                <a16:creationId xmlns:a16="http://schemas.microsoft.com/office/drawing/2014/main" id="{B39FD992-948A-7144-AAEB-37F193063F34}"/>
              </a:ext>
            </a:extLst>
          </p:cNvPr>
          <p:cNvSpPr/>
          <p:nvPr/>
        </p:nvSpPr>
        <p:spPr>
          <a:xfrm>
            <a:off x="6012875" y="2565139"/>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R2</a:t>
            </a:r>
          </a:p>
        </p:txBody>
      </p:sp>
      <p:sp>
        <p:nvSpPr>
          <p:cNvPr id="117" name="Oval 116">
            <a:extLst>
              <a:ext uri="{FF2B5EF4-FFF2-40B4-BE49-F238E27FC236}">
                <a16:creationId xmlns:a16="http://schemas.microsoft.com/office/drawing/2014/main" id="{03BE05DE-72EB-FE42-A155-AA2EAE7EE804}"/>
              </a:ext>
            </a:extLst>
          </p:cNvPr>
          <p:cNvSpPr/>
          <p:nvPr/>
        </p:nvSpPr>
        <p:spPr>
          <a:xfrm>
            <a:off x="7304100" y="1730979"/>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R3</a:t>
            </a:r>
          </a:p>
        </p:txBody>
      </p:sp>
      <p:sp>
        <p:nvSpPr>
          <p:cNvPr id="33" name="Rectangle 32">
            <a:extLst>
              <a:ext uri="{FF2B5EF4-FFF2-40B4-BE49-F238E27FC236}">
                <a16:creationId xmlns:a16="http://schemas.microsoft.com/office/drawing/2014/main" id="{ACBD2A1C-AE67-0C4A-B75B-BFE2CD9A62D2}"/>
              </a:ext>
            </a:extLst>
          </p:cNvPr>
          <p:cNvSpPr/>
          <p:nvPr/>
        </p:nvSpPr>
        <p:spPr>
          <a:xfrm>
            <a:off x="1610383" y="1263815"/>
            <a:ext cx="963975" cy="5333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EHR </a:t>
            </a:r>
          </a:p>
          <a:p>
            <a:pPr algn="ctr"/>
            <a:r>
              <a:rPr lang="en-US" sz="1200" b="1" dirty="0">
                <a:solidFill>
                  <a:schemeClr val="tx1"/>
                </a:solidFill>
              </a:rPr>
              <a:t>(FHIR Enabled)</a:t>
            </a:r>
          </a:p>
        </p:txBody>
      </p:sp>
      <p:cxnSp>
        <p:nvCxnSpPr>
          <p:cNvPr id="34" name="Straight Arrow Connector 33">
            <a:extLst>
              <a:ext uri="{FF2B5EF4-FFF2-40B4-BE49-F238E27FC236}">
                <a16:creationId xmlns:a16="http://schemas.microsoft.com/office/drawing/2014/main" id="{9DD9D8D4-3332-0942-B70F-DDFE1997AE5F}"/>
              </a:ext>
            </a:extLst>
          </p:cNvPr>
          <p:cNvCxnSpPr>
            <a:cxnSpLocks/>
            <a:endCxn id="29" idx="2"/>
          </p:cNvCxnSpPr>
          <p:nvPr/>
        </p:nvCxnSpPr>
        <p:spPr>
          <a:xfrm flipV="1">
            <a:off x="7998581" y="3456765"/>
            <a:ext cx="0" cy="1264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E7AC8BFD-1A00-8047-9CDA-837CA2050675}"/>
              </a:ext>
            </a:extLst>
          </p:cNvPr>
          <p:cNvSpPr/>
          <p:nvPr/>
        </p:nvSpPr>
        <p:spPr>
          <a:xfrm>
            <a:off x="7758296" y="3868580"/>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R1</a:t>
            </a:r>
          </a:p>
        </p:txBody>
      </p:sp>
      <p:sp>
        <p:nvSpPr>
          <p:cNvPr id="38" name="Rectangle 37">
            <a:extLst>
              <a:ext uri="{FF2B5EF4-FFF2-40B4-BE49-F238E27FC236}">
                <a16:creationId xmlns:a16="http://schemas.microsoft.com/office/drawing/2014/main" id="{127417AF-824D-0148-A2D7-CFB4CB55EC5C}"/>
              </a:ext>
            </a:extLst>
          </p:cNvPr>
          <p:cNvSpPr/>
          <p:nvPr/>
        </p:nvSpPr>
        <p:spPr>
          <a:xfrm>
            <a:off x="3788169" y="2693327"/>
            <a:ext cx="1485675" cy="5603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Data/Trust Services</a:t>
            </a:r>
          </a:p>
        </p:txBody>
      </p:sp>
      <p:cxnSp>
        <p:nvCxnSpPr>
          <p:cNvPr id="40" name="Straight Arrow Connector 39">
            <a:extLst>
              <a:ext uri="{FF2B5EF4-FFF2-40B4-BE49-F238E27FC236}">
                <a16:creationId xmlns:a16="http://schemas.microsoft.com/office/drawing/2014/main" id="{9E50CDC4-FE7A-324F-A6BF-0DE2A24990B1}"/>
              </a:ext>
            </a:extLst>
          </p:cNvPr>
          <p:cNvCxnSpPr>
            <a:cxnSpLocks/>
          </p:cNvCxnSpPr>
          <p:nvPr/>
        </p:nvCxnSpPr>
        <p:spPr>
          <a:xfrm>
            <a:off x="4086455" y="1955568"/>
            <a:ext cx="0" cy="73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CC0BCF8-7B1A-134B-9F68-972DB568D74D}"/>
              </a:ext>
            </a:extLst>
          </p:cNvPr>
          <p:cNvCxnSpPr>
            <a:cxnSpLocks/>
          </p:cNvCxnSpPr>
          <p:nvPr/>
        </p:nvCxnSpPr>
        <p:spPr>
          <a:xfrm flipH="1" flipV="1">
            <a:off x="4822063" y="1955568"/>
            <a:ext cx="987" cy="73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EDDA75E3-925F-FC4E-8031-5AA0CE82876D}"/>
              </a:ext>
            </a:extLst>
          </p:cNvPr>
          <p:cNvSpPr/>
          <p:nvPr/>
        </p:nvSpPr>
        <p:spPr>
          <a:xfrm>
            <a:off x="3794432" y="2167324"/>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R4</a:t>
            </a:r>
          </a:p>
        </p:txBody>
      </p:sp>
      <p:sp>
        <p:nvSpPr>
          <p:cNvPr id="43" name="Oval 42">
            <a:extLst>
              <a:ext uri="{FF2B5EF4-FFF2-40B4-BE49-F238E27FC236}">
                <a16:creationId xmlns:a16="http://schemas.microsoft.com/office/drawing/2014/main" id="{DE396BE5-4936-2744-8D15-D3F5F6AAA41B}"/>
              </a:ext>
            </a:extLst>
          </p:cNvPr>
          <p:cNvSpPr/>
          <p:nvPr/>
        </p:nvSpPr>
        <p:spPr>
          <a:xfrm>
            <a:off x="4564286" y="2167324"/>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R5</a:t>
            </a:r>
          </a:p>
        </p:txBody>
      </p:sp>
      <p:cxnSp>
        <p:nvCxnSpPr>
          <p:cNvPr id="2" name="Straight Connector 1">
            <a:extLst>
              <a:ext uri="{FF2B5EF4-FFF2-40B4-BE49-F238E27FC236}">
                <a16:creationId xmlns:a16="http://schemas.microsoft.com/office/drawing/2014/main" id="{88832D1F-796B-6751-7762-A8CF1C6CCD64}"/>
              </a:ext>
            </a:extLst>
          </p:cNvPr>
          <p:cNvCxnSpPr>
            <a:cxnSpLocks/>
          </p:cNvCxnSpPr>
          <p:nvPr/>
        </p:nvCxnSpPr>
        <p:spPr>
          <a:xfrm>
            <a:off x="10384288" y="6396029"/>
            <a:ext cx="332607" cy="0"/>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11C6E34-0EC8-B5DE-C9F1-0B99A8264F19}"/>
              </a:ext>
            </a:extLst>
          </p:cNvPr>
          <p:cNvSpPr txBox="1"/>
          <p:nvPr/>
        </p:nvSpPr>
        <p:spPr>
          <a:xfrm>
            <a:off x="10744200" y="6172200"/>
            <a:ext cx="1565377" cy="461665"/>
          </a:xfrm>
          <a:prstGeom prst="rect">
            <a:avLst/>
          </a:prstGeom>
          <a:noFill/>
        </p:spPr>
        <p:txBody>
          <a:bodyPr wrap="square" rtlCol="0">
            <a:spAutoFit/>
          </a:bodyPr>
          <a:lstStyle/>
          <a:p>
            <a:r>
              <a:rPr lang="en-US" sz="1200" dirty="0">
                <a:solidFill>
                  <a:srgbClr val="FF0000"/>
                </a:solidFill>
              </a:rPr>
              <a:t>Organization </a:t>
            </a:r>
          </a:p>
          <a:p>
            <a:r>
              <a:rPr lang="en-US" sz="1200" dirty="0">
                <a:solidFill>
                  <a:srgbClr val="FF0000"/>
                </a:solidFill>
              </a:rPr>
              <a:t>Boundaries</a:t>
            </a:r>
          </a:p>
        </p:txBody>
      </p:sp>
    </p:spTree>
    <p:extLst>
      <p:ext uri="{BB962C8B-B14F-4D97-AF65-F5344CB8AC3E}">
        <p14:creationId xmlns:p14="http://schemas.microsoft.com/office/powerpoint/2010/main" val="381709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5A1140F-6808-D376-5A9E-B7C06ABCC995}"/>
              </a:ext>
            </a:extLst>
          </p:cNvPr>
          <p:cNvGrpSpPr/>
          <p:nvPr/>
        </p:nvGrpSpPr>
        <p:grpSpPr>
          <a:xfrm>
            <a:off x="457200" y="204564"/>
            <a:ext cx="11430000" cy="6317365"/>
            <a:chOff x="1790700" y="204564"/>
            <a:chExt cx="8696219" cy="6317365"/>
          </a:xfrm>
        </p:grpSpPr>
        <p:grpSp>
          <p:nvGrpSpPr>
            <p:cNvPr id="4" name="Group 3">
              <a:extLst>
                <a:ext uri="{FF2B5EF4-FFF2-40B4-BE49-F238E27FC236}">
                  <a16:creationId xmlns:a16="http://schemas.microsoft.com/office/drawing/2014/main" id="{866A2BFC-7235-9745-875D-7D9F1F1A49D3}"/>
                </a:ext>
              </a:extLst>
            </p:cNvPr>
            <p:cNvGrpSpPr/>
            <p:nvPr/>
          </p:nvGrpSpPr>
          <p:grpSpPr>
            <a:xfrm>
              <a:off x="1790700" y="457201"/>
              <a:ext cx="8610600" cy="4876799"/>
              <a:chOff x="216151" y="1535090"/>
              <a:chExt cx="8610600" cy="4876799"/>
            </a:xfrm>
          </p:grpSpPr>
          <p:sp>
            <p:nvSpPr>
              <p:cNvPr id="36" name="Rectangle 35">
                <a:extLst>
                  <a:ext uri="{FF2B5EF4-FFF2-40B4-BE49-F238E27FC236}">
                    <a16:creationId xmlns:a16="http://schemas.microsoft.com/office/drawing/2014/main" id="{55EB3F32-3591-7A41-A2F9-324E31B80C29}"/>
                  </a:ext>
                </a:extLst>
              </p:cNvPr>
              <p:cNvSpPr/>
              <p:nvPr/>
            </p:nvSpPr>
            <p:spPr>
              <a:xfrm>
                <a:off x="1925992" y="1535090"/>
                <a:ext cx="1811459" cy="10696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EHR</a:t>
                </a:r>
                <a:r>
                  <a:rPr lang="en-US" sz="1200" b="1" dirty="0">
                    <a:solidFill>
                      <a:srgbClr val="FF0000"/>
                    </a:solidFill>
                  </a:rPr>
                  <a:t> </a:t>
                </a:r>
              </a:p>
            </p:txBody>
          </p:sp>
          <p:sp>
            <p:nvSpPr>
              <p:cNvPr id="42" name="Rectangle 41">
                <a:extLst>
                  <a:ext uri="{FF2B5EF4-FFF2-40B4-BE49-F238E27FC236}">
                    <a16:creationId xmlns:a16="http://schemas.microsoft.com/office/drawing/2014/main" id="{F1F5F65C-EE6A-094E-9082-D795AA13A674}"/>
                  </a:ext>
                </a:extLst>
              </p:cNvPr>
              <p:cNvSpPr/>
              <p:nvPr/>
            </p:nvSpPr>
            <p:spPr>
              <a:xfrm>
                <a:off x="4889907" y="1535090"/>
                <a:ext cx="1282018" cy="106879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Knowledge Artifact Repository</a:t>
                </a:r>
                <a:endParaRPr lang="en-US" sz="1200" b="1" dirty="0">
                  <a:solidFill>
                    <a:srgbClr val="000000"/>
                  </a:solidFill>
                </a:endParaRPr>
              </a:p>
            </p:txBody>
          </p:sp>
          <p:pic>
            <p:nvPicPr>
              <p:cNvPr id="43" name="Picture 11">
                <a:extLst>
                  <a:ext uri="{FF2B5EF4-FFF2-40B4-BE49-F238E27FC236}">
                    <a16:creationId xmlns:a16="http://schemas.microsoft.com/office/drawing/2014/main" id="{360FF655-C32A-0A40-8C63-6C93DFFC40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151" y="1728529"/>
                <a:ext cx="1017213" cy="6827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4" name="Rectangle 43">
                <a:extLst>
                  <a:ext uri="{FF2B5EF4-FFF2-40B4-BE49-F238E27FC236}">
                    <a16:creationId xmlns:a16="http://schemas.microsoft.com/office/drawing/2014/main" id="{BEFA2044-EDB0-9942-8BB2-FEB6F5A3C57A}"/>
                  </a:ext>
                </a:extLst>
              </p:cNvPr>
              <p:cNvSpPr/>
              <p:nvPr/>
            </p:nvSpPr>
            <p:spPr>
              <a:xfrm>
                <a:off x="1905888" y="4553876"/>
                <a:ext cx="1811459" cy="14647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Services App</a:t>
                </a:r>
              </a:p>
            </p:txBody>
          </p:sp>
          <p:sp>
            <p:nvSpPr>
              <p:cNvPr id="45" name="Rectangle 44">
                <a:extLst>
                  <a:ext uri="{FF2B5EF4-FFF2-40B4-BE49-F238E27FC236}">
                    <a16:creationId xmlns:a16="http://schemas.microsoft.com/office/drawing/2014/main" id="{9D5FC16F-0B84-9848-B7CA-94F63BF57BE7}"/>
                  </a:ext>
                </a:extLst>
              </p:cNvPr>
              <p:cNvSpPr/>
              <p:nvPr/>
            </p:nvSpPr>
            <p:spPr>
              <a:xfrm>
                <a:off x="5094247" y="5342225"/>
                <a:ext cx="1089788" cy="10696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rPr>
                  <a:t>Trusted Third Party</a:t>
                </a:r>
              </a:p>
            </p:txBody>
          </p:sp>
          <p:sp>
            <p:nvSpPr>
              <p:cNvPr id="47" name="Rectangle 46">
                <a:extLst>
                  <a:ext uri="{FF2B5EF4-FFF2-40B4-BE49-F238E27FC236}">
                    <a16:creationId xmlns:a16="http://schemas.microsoft.com/office/drawing/2014/main" id="{63BA827F-584B-FD4E-81FB-18E418B14AE9}"/>
                  </a:ext>
                </a:extLst>
              </p:cNvPr>
              <p:cNvSpPr/>
              <p:nvPr/>
            </p:nvSpPr>
            <p:spPr>
              <a:xfrm>
                <a:off x="268046" y="5282923"/>
                <a:ext cx="770629" cy="10696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a:t>
                </a:r>
              </a:p>
              <a:p>
                <a:pPr algn="ctr"/>
                <a:r>
                  <a:rPr lang="en-US" sz="1200" b="1" dirty="0">
                    <a:solidFill>
                      <a:schemeClr val="tx1"/>
                    </a:solidFill>
                  </a:rPr>
                  <a:t>Trust Services</a:t>
                </a:r>
              </a:p>
            </p:txBody>
          </p:sp>
          <p:sp>
            <p:nvSpPr>
              <p:cNvPr id="49" name="Rectangle 48">
                <a:extLst>
                  <a:ext uri="{FF2B5EF4-FFF2-40B4-BE49-F238E27FC236}">
                    <a16:creationId xmlns:a16="http://schemas.microsoft.com/office/drawing/2014/main" id="{29BEB66D-8DB9-0143-990E-8C87607CB44C}"/>
                  </a:ext>
                </a:extLst>
              </p:cNvPr>
              <p:cNvSpPr/>
              <p:nvPr/>
            </p:nvSpPr>
            <p:spPr>
              <a:xfrm>
                <a:off x="7544733" y="3711355"/>
                <a:ext cx="1282018" cy="6883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Research Organization</a:t>
                </a:r>
              </a:p>
            </p:txBody>
          </p:sp>
          <p:sp>
            <p:nvSpPr>
              <p:cNvPr id="50" name="Rectangle 49">
                <a:extLst>
                  <a:ext uri="{FF2B5EF4-FFF2-40B4-BE49-F238E27FC236}">
                    <a16:creationId xmlns:a16="http://schemas.microsoft.com/office/drawing/2014/main" id="{2F812D32-CC3B-2B44-B496-B1AFA775C3DC}"/>
                  </a:ext>
                </a:extLst>
              </p:cNvPr>
              <p:cNvSpPr/>
              <p:nvPr/>
            </p:nvSpPr>
            <p:spPr>
              <a:xfrm>
                <a:off x="7544733" y="4506112"/>
                <a:ext cx="1282018" cy="6883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rPr>
                  <a:t>Public Health Agency</a:t>
                </a:r>
              </a:p>
            </p:txBody>
          </p:sp>
          <p:sp>
            <p:nvSpPr>
              <p:cNvPr id="3" name="TextBox 2">
                <a:extLst>
                  <a:ext uri="{FF2B5EF4-FFF2-40B4-BE49-F238E27FC236}">
                    <a16:creationId xmlns:a16="http://schemas.microsoft.com/office/drawing/2014/main" id="{9B0538E9-2646-A747-B04E-9BE6FDC8E143}"/>
                  </a:ext>
                </a:extLst>
              </p:cNvPr>
              <p:cNvSpPr txBox="1"/>
              <p:nvPr/>
            </p:nvSpPr>
            <p:spPr>
              <a:xfrm>
                <a:off x="394378" y="2411316"/>
                <a:ext cx="659155" cy="230832"/>
              </a:xfrm>
              <a:prstGeom prst="rect">
                <a:avLst/>
              </a:prstGeom>
              <a:noFill/>
            </p:spPr>
            <p:txBody>
              <a:bodyPr wrap="none" rtlCol="0">
                <a:spAutoFit/>
              </a:bodyPr>
              <a:lstStyle/>
              <a:p>
                <a:r>
                  <a:rPr lang="en-US" sz="900" b="1" i="1" dirty="0"/>
                  <a:t>Provider</a:t>
                </a:r>
              </a:p>
            </p:txBody>
          </p:sp>
        </p:grpSp>
        <p:sp>
          <p:nvSpPr>
            <p:cNvPr id="14" name="Rectangle 13">
              <a:extLst>
                <a:ext uri="{FF2B5EF4-FFF2-40B4-BE49-F238E27FC236}">
                  <a16:creationId xmlns:a16="http://schemas.microsoft.com/office/drawing/2014/main" id="{479C20FF-6D39-CC4E-A2AF-D5479DF1173E}"/>
                </a:ext>
              </a:extLst>
            </p:cNvPr>
            <p:cNvSpPr/>
            <p:nvPr/>
          </p:nvSpPr>
          <p:spPr>
            <a:xfrm>
              <a:off x="9119282" y="1836672"/>
              <a:ext cx="1282018" cy="6883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DataMart hosted by PHA/Research Organization</a:t>
              </a:r>
            </a:p>
          </p:txBody>
        </p:sp>
        <p:cxnSp>
          <p:nvCxnSpPr>
            <p:cNvPr id="6" name="Straight Arrow Connector 5">
              <a:extLst>
                <a:ext uri="{FF2B5EF4-FFF2-40B4-BE49-F238E27FC236}">
                  <a16:creationId xmlns:a16="http://schemas.microsoft.com/office/drawing/2014/main" id="{3C9BAF63-CC92-4E4B-85C7-70BFDED2D900}"/>
                </a:ext>
              </a:extLst>
            </p:cNvPr>
            <p:cNvCxnSpPr>
              <a:cxnSpLocks/>
              <a:stCxn id="43" idx="3"/>
              <a:endCxn id="36" idx="1"/>
            </p:cNvCxnSpPr>
            <p:nvPr/>
          </p:nvCxnSpPr>
          <p:spPr>
            <a:xfrm flipV="1">
              <a:off x="2807913" y="992033"/>
              <a:ext cx="6926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943A4E-8DD9-744F-96A1-5AD630599D06}"/>
                </a:ext>
              </a:extLst>
            </p:cNvPr>
            <p:cNvSpPr txBox="1"/>
            <p:nvPr/>
          </p:nvSpPr>
          <p:spPr>
            <a:xfrm>
              <a:off x="2812998" y="563111"/>
              <a:ext cx="761525" cy="369332"/>
            </a:xfrm>
            <a:prstGeom prst="rect">
              <a:avLst/>
            </a:prstGeom>
            <a:noFill/>
          </p:spPr>
          <p:txBody>
            <a:bodyPr wrap="square" rtlCol="0">
              <a:spAutoFit/>
            </a:bodyPr>
            <a:lstStyle/>
            <a:p>
              <a:r>
                <a:rPr lang="en-US" sz="900" b="1" i="1" dirty="0"/>
                <a:t>Updates/Sign off</a:t>
              </a:r>
            </a:p>
          </p:txBody>
        </p:sp>
        <p:cxnSp>
          <p:nvCxnSpPr>
            <p:cNvPr id="10" name="Straight Arrow Connector 9">
              <a:extLst>
                <a:ext uri="{FF2B5EF4-FFF2-40B4-BE49-F238E27FC236}">
                  <a16:creationId xmlns:a16="http://schemas.microsoft.com/office/drawing/2014/main" id="{1D166045-49C2-FD4F-9998-22C5BE37017E}"/>
                </a:ext>
              </a:extLst>
            </p:cNvPr>
            <p:cNvCxnSpPr>
              <a:cxnSpLocks/>
            </p:cNvCxnSpPr>
            <p:nvPr/>
          </p:nvCxnSpPr>
          <p:spPr>
            <a:xfrm>
              <a:off x="3848100" y="1535284"/>
              <a:ext cx="0" cy="1940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E83879-DF92-2E4F-9351-EF0FAF87E04E}"/>
                </a:ext>
              </a:extLst>
            </p:cNvPr>
            <p:cNvCxnSpPr>
              <a:cxnSpLocks/>
            </p:cNvCxnSpPr>
            <p:nvPr/>
          </p:nvCxnSpPr>
          <p:spPr>
            <a:xfrm flipV="1">
              <a:off x="4232828" y="1535289"/>
              <a:ext cx="26593" cy="1947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9CBDC131-4300-864E-9635-99A44D04DB59}"/>
                </a:ext>
              </a:extLst>
            </p:cNvPr>
            <p:cNvCxnSpPr>
              <a:cxnSpLocks/>
            </p:cNvCxnSpPr>
            <p:nvPr/>
          </p:nvCxnSpPr>
          <p:spPr>
            <a:xfrm flipV="1">
              <a:off x="5329603" y="1554472"/>
              <a:ext cx="2348768" cy="2255528"/>
            </a:xfrm>
            <a:prstGeom prst="bentConnector3">
              <a:avLst>
                <a:gd name="adj1" fmla="val 999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234B390F-D1FD-AC4C-A4FC-054B3ECA77FC}"/>
                </a:ext>
              </a:extLst>
            </p:cNvPr>
            <p:cNvCxnSpPr>
              <a:cxnSpLocks/>
            </p:cNvCxnSpPr>
            <p:nvPr/>
          </p:nvCxnSpPr>
          <p:spPr>
            <a:xfrm rot="5400000">
              <a:off x="5286599" y="1563550"/>
              <a:ext cx="2186215" cy="2154282"/>
            </a:xfrm>
            <a:prstGeom prst="bentConnector3">
              <a:avLst>
                <a:gd name="adj1" fmla="val 1002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213DD9FC-55F0-0C40-9676-BA9982C87147}"/>
                </a:ext>
              </a:extLst>
            </p:cNvPr>
            <p:cNvCxnSpPr>
              <a:cxnSpLocks/>
            </p:cNvCxnSpPr>
            <p:nvPr/>
          </p:nvCxnSpPr>
          <p:spPr>
            <a:xfrm flipV="1">
              <a:off x="5288947" y="4544486"/>
              <a:ext cx="1395793" cy="264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D1B7F814-98DF-7546-B7C9-73CB3D4B1A93}"/>
                </a:ext>
              </a:extLst>
            </p:cNvPr>
            <p:cNvCxnSpPr>
              <a:cxnSpLocks/>
            </p:cNvCxnSpPr>
            <p:nvPr/>
          </p:nvCxnSpPr>
          <p:spPr>
            <a:xfrm rot="10800000">
              <a:off x="5279897" y="4800603"/>
              <a:ext cx="1373747" cy="264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a:extLst>
                <a:ext uri="{FF2B5EF4-FFF2-40B4-BE49-F238E27FC236}">
                  <a16:creationId xmlns:a16="http://schemas.microsoft.com/office/drawing/2014/main" id="{BAA47251-77D8-9849-9F87-91C133B3D421}"/>
                </a:ext>
              </a:extLst>
            </p:cNvPr>
            <p:cNvCxnSpPr>
              <a:cxnSpLocks/>
              <a:stCxn id="44" idx="2"/>
            </p:cNvCxnSpPr>
            <p:nvPr/>
          </p:nvCxnSpPr>
          <p:spPr>
            <a:xfrm rot="5400000">
              <a:off x="3412062" y="4154017"/>
              <a:ext cx="187381" cy="17608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018AF18E-1FFB-B14B-B995-01F2A97A744A}"/>
                </a:ext>
              </a:extLst>
            </p:cNvPr>
            <p:cNvCxnSpPr>
              <a:cxnSpLocks/>
            </p:cNvCxnSpPr>
            <p:nvPr/>
          </p:nvCxnSpPr>
          <p:spPr>
            <a:xfrm flipV="1">
              <a:off x="2595172" y="4001204"/>
              <a:ext cx="922114" cy="6267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3E30D16-E5F0-1049-A518-29146A5A9F28}"/>
                </a:ext>
              </a:extLst>
            </p:cNvPr>
            <p:cNvCxnSpPr>
              <a:cxnSpLocks/>
            </p:cNvCxnSpPr>
            <p:nvPr/>
          </p:nvCxnSpPr>
          <p:spPr>
            <a:xfrm>
              <a:off x="5301159" y="3886200"/>
              <a:ext cx="3673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316AAEAD-8C76-C24E-8FC1-E64861A88E24}"/>
                </a:ext>
              </a:extLst>
            </p:cNvPr>
            <p:cNvSpPr txBox="1"/>
            <p:nvPr/>
          </p:nvSpPr>
          <p:spPr>
            <a:xfrm>
              <a:off x="8311356" y="3473940"/>
              <a:ext cx="763370" cy="230832"/>
            </a:xfrm>
            <a:prstGeom prst="rect">
              <a:avLst/>
            </a:prstGeom>
            <a:noFill/>
          </p:spPr>
          <p:txBody>
            <a:bodyPr wrap="square" rtlCol="0">
              <a:spAutoFit/>
            </a:bodyPr>
            <a:lstStyle/>
            <a:p>
              <a:r>
                <a:rPr lang="en-US" sz="900" b="1" i="1" dirty="0"/>
                <a:t>Report</a:t>
              </a:r>
            </a:p>
          </p:txBody>
        </p:sp>
        <p:sp>
          <p:nvSpPr>
            <p:cNvPr id="119" name="TextBox 118">
              <a:extLst>
                <a:ext uri="{FF2B5EF4-FFF2-40B4-BE49-F238E27FC236}">
                  <a16:creationId xmlns:a16="http://schemas.microsoft.com/office/drawing/2014/main" id="{C22AFF75-1D55-144E-94B2-2AAF7DA8A807}"/>
                </a:ext>
              </a:extLst>
            </p:cNvPr>
            <p:cNvSpPr txBox="1"/>
            <p:nvPr/>
          </p:nvSpPr>
          <p:spPr>
            <a:xfrm>
              <a:off x="2199220" y="5298589"/>
              <a:ext cx="1792478" cy="230832"/>
            </a:xfrm>
            <a:prstGeom prst="rect">
              <a:avLst/>
            </a:prstGeom>
            <a:noFill/>
          </p:spPr>
          <p:txBody>
            <a:bodyPr wrap="none" rtlCol="0">
              <a:spAutoFit/>
            </a:bodyPr>
            <a:lstStyle/>
            <a:p>
              <a:r>
                <a:rPr lang="en-US" sz="900" b="1" i="1" dirty="0"/>
                <a:t>Report with Identifiable Data</a:t>
              </a:r>
            </a:p>
          </p:txBody>
        </p:sp>
        <p:sp>
          <p:nvSpPr>
            <p:cNvPr id="120" name="TextBox 119">
              <a:extLst>
                <a:ext uri="{FF2B5EF4-FFF2-40B4-BE49-F238E27FC236}">
                  <a16:creationId xmlns:a16="http://schemas.microsoft.com/office/drawing/2014/main" id="{2CF2050F-BC1E-C143-9515-ECC4EE317239}"/>
                </a:ext>
              </a:extLst>
            </p:cNvPr>
            <p:cNvSpPr txBox="1"/>
            <p:nvPr/>
          </p:nvSpPr>
          <p:spPr>
            <a:xfrm>
              <a:off x="2527924" y="3364566"/>
              <a:ext cx="1079142" cy="784830"/>
            </a:xfrm>
            <a:prstGeom prst="rect">
              <a:avLst/>
            </a:prstGeom>
            <a:noFill/>
          </p:spPr>
          <p:txBody>
            <a:bodyPr wrap="none" rtlCol="0">
              <a:spAutoFit/>
            </a:bodyPr>
            <a:lstStyle/>
            <a:p>
              <a:r>
                <a:rPr lang="en-US" sz="900" b="1" i="1" dirty="0"/>
                <a:t>Report with </a:t>
              </a:r>
            </a:p>
            <a:p>
              <a:r>
                <a:rPr lang="en-US" sz="900" b="1" i="1" dirty="0"/>
                <a:t>De-Identified/</a:t>
              </a:r>
              <a:br>
                <a:rPr lang="en-US" sz="900" b="1" i="1" dirty="0"/>
              </a:br>
              <a:r>
                <a:rPr lang="en-US" sz="900" b="1" i="1" dirty="0"/>
                <a:t>Pseudonymized/</a:t>
              </a:r>
              <a:br>
                <a:rPr lang="en-US" sz="900" b="1" i="1" dirty="0"/>
              </a:br>
              <a:r>
                <a:rPr lang="en-US" sz="900" b="1" i="1" dirty="0"/>
                <a:t>Anonymized</a:t>
              </a:r>
            </a:p>
            <a:p>
              <a:r>
                <a:rPr lang="en-US" sz="900" b="1" i="1" dirty="0"/>
                <a:t>Data</a:t>
              </a:r>
            </a:p>
          </p:txBody>
        </p:sp>
        <p:cxnSp>
          <p:nvCxnSpPr>
            <p:cNvPr id="16" name="Straight Arrow Connector 15">
              <a:extLst>
                <a:ext uri="{FF2B5EF4-FFF2-40B4-BE49-F238E27FC236}">
                  <a16:creationId xmlns:a16="http://schemas.microsoft.com/office/drawing/2014/main" id="{4BFFC0F9-98B0-C844-82E8-29C65787D214}"/>
                </a:ext>
              </a:extLst>
            </p:cNvPr>
            <p:cNvCxnSpPr>
              <a:cxnSpLocks/>
            </p:cNvCxnSpPr>
            <p:nvPr/>
          </p:nvCxnSpPr>
          <p:spPr>
            <a:xfrm flipV="1">
              <a:off x="5104808" y="1532289"/>
              <a:ext cx="0" cy="1926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65030E9-9F76-914A-9F80-3AB57A7A6B81}"/>
                </a:ext>
              </a:extLst>
            </p:cNvPr>
            <p:cNvSpPr txBox="1"/>
            <p:nvPr/>
          </p:nvSpPr>
          <p:spPr>
            <a:xfrm rot="5400000">
              <a:off x="4704001" y="2120691"/>
              <a:ext cx="1120820" cy="369332"/>
            </a:xfrm>
            <a:prstGeom prst="rect">
              <a:avLst/>
            </a:prstGeom>
            <a:noFill/>
          </p:spPr>
          <p:txBody>
            <a:bodyPr wrap="none" rtlCol="0">
              <a:spAutoFit/>
            </a:bodyPr>
            <a:lstStyle/>
            <a:p>
              <a:br>
                <a:rPr lang="en-US" sz="900" b="1" i="1" dirty="0">
                  <a:solidFill>
                    <a:srgbClr val="000000"/>
                  </a:solidFill>
                </a:rPr>
              </a:br>
              <a:r>
                <a:rPr lang="en-US" sz="900" b="1" i="1" dirty="0">
                  <a:solidFill>
                    <a:srgbClr val="000000"/>
                  </a:solidFill>
                </a:rPr>
                <a:t> Report Response</a:t>
              </a:r>
            </a:p>
          </p:txBody>
        </p:sp>
        <p:sp>
          <p:nvSpPr>
            <p:cNvPr id="19" name="Rectangle 18">
              <a:extLst>
                <a:ext uri="{FF2B5EF4-FFF2-40B4-BE49-F238E27FC236}">
                  <a16:creationId xmlns:a16="http://schemas.microsoft.com/office/drawing/2014/main" id="{BFFB32AC-CFB2-5F4C-AD69-3D98FBB5A874}"/>
                </a:ext>
              </a:extLst>
            </p:cNvPr>
            <p:cNvSpPr/>
            <p:nvPr/>
          </p:nvSpPr>
          <p:spPr>
            <a:xfrm>
              <a:off x="7935661" y="4183926"/>
              <a:ext cx="1093569" cy="230832"/>
            </a:xfrm>
            <a:prstGeom prst="rect">
              <a:avLst/>
            </a:prstGeom>
          </p:spPr>
          <p:txBody>
            <a:bodyPr wrap="none">
              <a:spAutoFit/>
            </a:bodyPr>
            <a:lstStyle/>
            <a:p>
              <a:r>
                <a:rPr lang="en-US" sz="900" b="1" i="1" dirty="0">
                  <a:solidFill>
                    <a:prstClr val="black"/>
                  </a:solidFill>
                </a:rPr>
                <a:t>Report Response</a:t>
              </a:r>
              <a:endParaRPr lang="en-US" dirty="0"/>
            </a:p>
          </p:txBody>
        </p:sp>
        <p:sp>
          <p:nvSpPr>
            <p:cNvPr id="52" name="Rectangle 51">
              <a:extLst>
                <a:ext uri="{FF2B5EF4-FFF2-40B4-BE49-F238E27FC236}">
                  <a16:creationId xmlns:a16="http://schemas.microsoft.com/office/drawing/2014/main" id="{19A642DA-37BA-B345-8876-6A0B483B9B18}"/>
                </a:ext>
              </a:extLst>
            </p:cNvPr>
            <p:cNvSpPr/>
            <p:nvPr/>
          </p:nvSpPr>
          <p:spPr>
            <a:xfrm>
              <a:off x="8974347" y="1714728"/>
              <a:ext cx="1512572" cy="2806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cxnSp>
          <p:nvCxnSpPr>
            <p:cNvPr id="67" name="Straight Arrow Connector 66">
              <a:extLst>
                <a:ext uri="{FF2B5EF4-FFF2-40B4-BE49-F238E27FC236}">
                  <a16:creationId xmlns:a16="http://schemas.microsoft.com/office/drawing/2014/main" id="{E0C44516-1333-C74F-AB2C-1B26BC9384AF}"/>
                </a:ext>
              </a:extLst>
            </p:cNvPr>
            <p:cNvCxnSpPr>
              <a:cxnSpLocks/>
            </p:cNvCxnSpPr>
            <p:nvPr/>
          </p:nvCxnSpPr>
          <p:spPr>
            <a:xfrm flipH="1" flipV="1">
              <a:off x="5301161" y="4037452"/>
              <a:ext cx="3673187" cy="23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0D90C882-34CC-3F47-876A-15C116BC5317}"/>
                </a:ext>
              </a:extLst>
            </p:cNvPr>
            <p:cNvCxnSpPr>
              <a:cxnSpLocks/>
              <a:stCxn id="45" idx="3"/>
              <a:endCxn id="52" idx="2"/>
            </p:cNvCxnSpPr>
            <p:nvPr/>
          </p:nvCxnSpPr>
          <p:spPr>
            <a:xfrm flipV="1">
              <a:off x="7758583" y="4521034"/>
              <a:ext cx="1972050" cy="2781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3C81F428-310E-AF4A-9068-660BAC14F2C7}"/>
                </a:ext>
              </a:extLst>
            </p:cNvPr>
            <p:cNvCxnSpPr>
              <a:cxnSpLocks/>
            </p:cNvCxnSpPr>
            <p:nvPr/>
          </p:nvCxnSpPr>
          <p:spPr>
            <a:xfrm flipV="1">
              <a:off x="7769425" y="4512230"/>
              <a:ext cx="2253696" cy="745570"/>
            </a:xfrm>
            <a:prstGeom prst="bentConnector3">
              <a:avLst>
                <a:gd name="adj1" fmla="val 99812"/>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4870AD88-A3E0-984B-BF00-CAE08531225F}"/>
                </a:ext>
              </a:extLst>
            </p:cNvPr>
            <p:cNvSpPr txBox="1"/>
            <p:nvPr/>
          </p:nvSpPr>
          <p:spPr>
            <a:xfrm>
              <a:off x="7741769" y="1742114"/>
              <a:ext cx="951272" cy="507831"/>
            </a:xfrm>
            <a:prstGeom prst="rect">
              <a:avLst/>
            </a:prstGeom>
            <a:noFill/>
          </p:spPr>
          <p:txBody>
            <a:bodyPr wrap="square" rtlCol="0">
              <a:spAutoFit/>
            </a:bodyPr>
            <a:lstStyle/>
            <a:p>
              <a:r>
                <a:rPr lang="en-US" sz="900" b="1" i="1" dirty="0"/>
                <a:t>Knowledge Artifact Query</a:t>
              </a:r>
            </a:p>
          </p:txBody>
        </p:sp>
        <p:sp>
          <p:nvSpPr>
            <p:cNvPr id="151" name="TextBox 150">
              <a:extLst>
                <a:ext uri="{FF2B5EF4-FFF2-40B4-BE49-F238E27FC236}">
                  <a16:creationId xmlns:a16="http://schemas.microsoft.com/office/drawing/2014/main" id="{26291C53-6A51-C74F-B1B9-009CE93394AE}"/>
                </a:ext>
              </a:extLst>
            </p:cNvPr>
            <p:cNvSpPr txBox="1"/>
            <p:nvPr/>
          </p:nvSpPr>
          <p:spPr>
            <a:xfrm>
              <a:off x="1810396" y="6291097"/>
              <a:ext cx="2110520" cy="230832"/>
            </a:xfrm>
            <a:prstGeom prst="rect">
              <a:avLst/>
            </a:prstGeom>
            <a:noFill/>
          </p:spPr>
          <p:txBody>
            <a:bodyPr wrap="square" rtlCol="0">
              <a:spAutoFit/>
            </a:bodyPr>
            <a:lstStyle/>
            <a:p>
              <a:r>
                <a:rPr lang="en-US" sz="900" b="1" i="1" dirty="0"/>
                <a:t>Health Care Organization</a:t>
              </a:r>
            </a:p>
          </p:txBody>
        </p:sp>
        <p:cxnSp>
          <p:nvCxnSpPr>
            <p:cNvPr id="8" name="Elbow Connector 7">
              <a:extLst>
                <a:ext uri="{FF2B5EF4-FFF2-40B4-BE49-F238E27FC236}">
                  <a16:creationId xmlns:a16="http://schemas.microsoft.com/office/drawing/2014/main" id="{751C4F30-28CA-EF44-A182-47B39C3E601D}"/>
                </a:ext>
              </a:extLst>
            </p:cNvPr>
            <p:cNvCxnSpPr>
              <a:cxnSpLocks/>
              <a:stCxn id="52" idx="0"/>
              <a:endCxn id="42" idx="3"/>
            </p:cNvCxnSpPr>
            <p:nvPr/>
          </p:nvCxnSpPr>
          <p:spPr>
            <a:xfrm rot="16200000" flipV="1">
              <a:off x="8376990" y="361084"/>
              <a:ext cx="723129" cy="19841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DDA431C-00C6-0A46-9F75-875AFD6E4AA4}"/>
                </a:ext>
              </a:extLst>
            </p:cNvPr>
            <p:cNvSpPr txBox="1"/>
            <p:nvPr/>
          </p:nvSpPr>
          <p:spPr>
            <a:xfrm>
              <a:off x="8191903" y="707973"/>
              <a:ext cx="2071401" cy="230832"/>
            </a:xfrm>
            <a:prstGeom prst="rect">
              <a:avLst/>
            </a:prstGeom>
            <a:noFill/>
          </p:spPr>
          <p:txBody>
            <a:bodyPr wrap="none" rtlCol="0">
              <a:spAutoFit/>
            </a:bodyPr>
            <a:lstStyle/>
            <a:p>
              <a:r>
                <a:rPr lang="en-US" sz="900" b="1" i="1" dirty="0"/>
                <a:t>Create/Update Knowledge Artifact</a:t>
              </a:r>
            </a:p>
          </p:txBody>
        </p:sp>
        <p:cxnSp>
          <p:nvCxnSpPr>
            <p:cNvPr id="54" name="Elbow Connector 53">
              <a:extLst>
                <a:ext uri="{FF2B5EF4-FFF2-40B4-BE49-F238E27FC236}">
                  <a16:creationId xmlns:a16="http://schemas.microsoft.com/office/drawing/2014/main" id="{BCE28A0B-0073-F94F-A63F-868AD5AA2979}"/>
                </a:ext>
              </a:extLst>
            </p:cNvPr>
            <p:cNvCxnSpPr>
              <a:cxnSpLocks/>
              <a:stCxn id="42" idx="1"/>
              <a:endCxn id="36" idx="3"/>
            </p:cNvCxnSpPr>
            <p:nvPr/>
          </p:nvCxnSpPr>
          <p:spPr>
            <a:xfrm rot="10800000" flipV="1">
              <a:off x="5312000" y="991598"/>
              <a:ext cx="1152456" cy="434"/>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1562E9C8-CA5F-464E-8F20-FCE703E2AEDD}"/>
                </a:ext>
              </a:extLst>
            </p:cNvPr>
            <p:cNvCxnSpPr>
              <a:cxnSpLocks/>
            </p:cNvCxnSpPr>
            <p:nvPr/>
          </p:nvCxnSpPr>
          <p:spPr>
            <a:xfrm rot="5400000">
              <a:off x="4906523" y="1908486"/>
              <a:ext cx="2082833" cy="1304076"/>
            </a:xfrm>
            <a:prstGeom prst="bentConnector3">
              <a:avLst>
                <a:gd name="adj1" fmla="val 100274"/>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2C133814-8D09-3B4B-99DA-33FA733271FB}"/>
                </a:ext>
              </a:extLst>
            </p:cNvPr>
            <p:cNvGrpSpPr/>
            <p:nvPr/>
          </p:nvGrpSpPr>
          <p:grpSpPr>
            <a:xfrm>
              <a:off x="9268379" y="1055846"/>
              <a:ext cx="256802" cy="369332"/>
              <a:chOff x="7858679" y="2122646"/>
              <a:chExt cx="256802" cy="369332"/>
            </a:xfrm>
          </p:grpSpPr>
          <p:sp>
            <p:nvSpPr>
              <p:cNvPr id="9" name="Oval 8">
                <a:extLst>
                  <a:ext uri="{FF2B5EF4-FFF2-40B4-BE49-F238E27FC236}">
                    <a16:creationId xmlns:a16="http://schemas.microsoft.com/office/drawing/2014/main" id="{D3FB4323-34A7-4443-B818-3D2B7A538458}"/>
                  </a:ext>
                </a:extLst>
              </p:cNvPr>
              <p:cNvSpPr/>
              <p:nvPr/>
            </p:nvSpPr>
            <p:spPr>
              <a:xfrm>
                <a:off x="7872780" y="2213216"/>
                <a:ext cx="2286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TextBox 60">
                <a:extLst>
                  <a:ext uri="{FF2B5EF4-FFF2-40B4-BE49-F238E27FC236}">
                    <a16:creationId xmlns:a16="http://schemas.microsoft.com/office/drawing/2014/main" id="{BE0FB1CF-1585-7541-9A99-B3A14DF6F980}"/>
                  </a:ext>
                </a:extLst>
              </p:cNvPr>
              <p:cNvSpPr txBox="1"/>
              <p:nvPr/>
            </p:nvSpPr>
            <p:spPr>
              <a:xfrm>
                <a:off x="7858679" y="2122646"/>
                <a:ext cx="256802" cy="369332"/>
              </a:xfrm>
              <a:prstGeom prst="rect">
                <a:avLst/>
              </a:prstGeom>
              <a:noFill/>
            </p:spPr>
            <p:txBody>
              <a:bodyPr wrap="none" rtlCol="0">
                <a:spAutoFit/>
              </a:bodyPr>
              <a:lstStyle/>
              <a:p>
                <a:r>
                  <a:rPr lang="en-US" dirty="0"/>
                  <a:t>1</a:t>
                </a:r>
              </a:p>
            </p:txBody>
          </p:sp>
        </p:grpSp>
        <p:grpSp>
          <p:nvGrpSpPr>
            <p:cNvPr id="63" name="Group 62">
              <a:extLst>
                <a:ext uri="{FF2B5EF4-FFF2-40B4-BE49-F238E27FC236}">
                  <a16:creationId xmlns:a16="http://schemas.microsoft.com/office/drawing/2014/main" id="{FA247373-1F05-7D46-A036-40F164282A82}"/>
                </a:ext>
              </a:extLst>
            </p:cNvPr>
            <p:cNvGrpSpPr/>
            <p:nvPr/>
          </p:nvGrpSpPr>
          <p:grpSpPr>
            <a:xfrm>
              <a:off x="5675917" y="745473"/>
              <a:ext cx="414411" cy="369332"/>
              <a:chOff x="4266216" y="1812273"/>
              <a:chExt cx="414411" cy="369332"/>
            </a:xfrm>
          </p:grpSpPr>
          <p:sp>
            <p:nvSpPr>
              <p:cNvPr id="107" name="TextBox 106">
                <a:extLst>
                  <a:ext uri="{FF2B5EF4-FFF2-40B4-BE49-F238E27FC236}">
                    <a16:creationId xmlns:a16="http://schemas.microsoft.com/office/drawing/2014/main" id="{1ACA3521-AF2A-9A48-86E9-4C978C80A086}"/>
                  </a:ext>
                </a:extLst>
              </p:cNvPr>
              <p:cNvSpPr txBox="1"/>
              <p:nvPr/>
            </p:nvSpPr>
            <p:spPr>
              <a:xfrm>
                <a:off x="4266216" y="1821174"/>
                <a:ext cx="184731" cy="230832"/>
              </a:xfrm>
              <a:prstGeom prst="rect">
                <a:avLst/>
              </a:prstGeom>
              <a:noFill/>
            </p:spPr>
            <p:txBody>
              <a:bodyPr wrap="none" rtlCol="0">
                <a:spAutoFit/>
              </a:bodyPr>
              <a:lstStyle/>
              <a:p>
                <a:endParaRPr lang="en-US" sz="900" b="1" i="1" dirty="0"/>
              </a:p>
            </p:txBody>
          </p:sp>
          <p:sp>
            <p:nvSpPr>
              <p:cNvPr id="85" name="Oval 84">
                <a:extLst>
                  <a:ext uri="{FF2B5EF4-FFF2-40B4-BE49-F238E27FC236}">
                    <a16:creationId xmlns:a16="http://schemas.microsoft.com/office/drawing/2014/main" id="{2C655669-D4E2-9B43-822A-A6BDDE8317A1}"/>
                  </a:ext>
                </a:extLst>
              </p:cNvPr>
              <p:cNvSpPr/>
              <p:nvPr/>
            </p:nvSpPr>
            <p:spPr>
              <a:xfrm>
                <a:off x="4312571" y="1889001"/>
                <a:ext cx="367407"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TextBox 85">
                <a:extLst>
                  <a:ext uri="{FF2B5EF4-FFF2-40B4-BE49-F238E27FC236}">
                    <a16:creationId xmlns:a16="http://schemas.microsoft.com/office/drawing/2014/main" id="{C61593DE-4F9B-5B4F-AD42-616D8610A438}"/>
                  </a:ext>
                </a:extLst>
              </p:cNvPr>
              <p:cNvSpPr txBox="1"/>
              <p:nvPr/>
            </p:nvSpPr>
            <p:spPr>
              <a:xfrm>
                <a:off x="4313219" y="1812273"/>
                <a:ext cx="367408" cy="369332"/>
              </a:xfrm>
              <a:prstGeom prst="rect">
                <a:avLst/>
              </a:prstGeom>
              <a:noFill/>
            </p:spPr>
            <p:txBody>
              <a:bodyPr wrap="square" rtlCol="0">
                <a:spAutoFit/>
              </a:bodyPr>
              <a:lstStyle/>
              <a:p>
                <a:r>
                  <a:rPr lang="en-US" dirty="0"/>
                  <a:t>1a</a:t>
                </a:r>
              </a:p>
            </p:txBody>
          </p:sp>
        </p:grpSp>
        <p:grpSp>
          <p:nvGrpSpPr>
            <p:cNvPr id="87" name="Group 86">
              <a:extLst>
                <a:ext uri="{FF2B5EF4-FFF2-40B4-BE49-F238E27FC236}">
                  <a16:creationId xmlns:a16="http://schemas.microsoft.com/office/drawing/2014/main" id="{ADE0A1EB-E784-C043-BF49-EE2DFCCD2745}"/>
                </a:ext>
              </a:extLst>
            </p:cNvPr>
            <p:cNvGrpSpPr/>
            <p:nvPr/>
          </p:nvGrpSpPr>
          <p:grpSpPr>
            <a:xfrm>
              <a:off x="6357720" y="2144476"/>
              <a:ext cx="414411" cy="369332"/>
              <a:chOff x="4266216" y="1812273"/>
              <a:chExt cx="414411" cy="369332"/>
            </a:xfrm>
          </p:grpSpPr>
          <p:sp>
            <p:nvSpPr>
              <p:cNvPr id="88" name="TextBox 87">
                <a:extLst>
                  <a:ext uri="{FF2B5EF4-FFF2-40B4-BE49-F238E27FC236}">
                    <a16:creationId xmlns:a16="http://schemas.microsoft.com/office/drawing/2014/main" id="{0CD4E7E7-DCED-624F-A405-7483DECE4509}"/>
                  </a:ext>
                </a:extLst>
              </p:cNvPr>
              <p:cNvSpPr txBox="1"/>
              <p:nvPr/>
            </p:nvSpPr>
            <p:spPr>
              <a:xfrm>
                <a:off x="4266216" y="1821174"/>
                <a:ext cx="184731" cy="230832"/>
              </a:xfrm>
              <a:prstGeom prst="rect">
                <a:avLst/>
              </a:prstGeom>
              <a:noFill/>
            </p:spPr>
            <p:txBody>
              <a:bodyPr wrap="none" rtlCol="0">
                <a:spAutoFit/>
              </a:bodyPr>
              <a:lstStyle/>
              <a:p>
                <a:endParaRPr lang="en-US" sz="900" b="1" i="1" dirty="0"/>
              </a:p>
            </p:txBody>
          </p:sp>
          <p:sp>
            <p:nvSpPr>
              <p:cNvPr id="89" name="Oval 88">
                <a:extLst>
                  <a:ext uri="{FF2B5EF4-FFF2-40B4-BE49-F238E27FC236}">
                    <a16:creationId xmlns:a16="http://schemas.microsoft.com/office/drawing/2014/main" id="{2A71B94C-B0B0-194D-A1CB-880B2878ADBA}"/>
                  </a:ext>
                </a:extLst>
              </p:cNvPr>
              <p:cNvSpPr/>
              <p:nvPr/>
            </p:nvSpPr>
            <p:spPr>
              <a:xfrm>
                <a:off x="4312571" y="1889001"/>
                <a:ext cx="367407"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1" name="TextBox 90">
                <a:extLst>
                  <a:ext uri="{FF2B5EF4-FFF2-40B4-BE49-F238E27FC236}">
                    <a16:creationId xmlns:a16="http://schemas.microsoft.com/office/drawing/2014/main" id="{A4A28006-F2C1-4C40-B215-347F1BC30428}"/>
                  </a:ext>
                </a:extLst>
              </p:cNvPr>
              <p:cNvSpPr txBox="1"/>
              <p:nvPr/>
            </p:nvSpPr>
            <p:spPr>
              <a:xfrm>
                <a:off x="4313219" y="1812273"/>
                <a:ext cx="367408" cy="369332"/>
              </a:xfrm>
              <a:prstGeom prst="rect">
                <a:avLst/>
              </a:prstGeom>
              <a:noFill/>
            </p:spPr>
            <p:txBody>
              <a:bodyPr wrap="square" rtlCol="0">
                <a:spAutoFit/>
              </a:bodyPr>
              <a:lstStyle/>
              <a:p>
                <a:r>
                  <a:rPr lang="en-US" dirty="0"/>
                  <a:t>1a</a:t>
                </a:r>
              </a:p>
            </p:txBody>
          </p:sp>
        </p:grpSp>
        <p:sp>
          <p:nvSpPr>
            <p:cNvPr id="92" name="TextBox 91">
              <a:extLst>
                <a:ext uri="{FF2B5EF4-FFF2-40B4-BE49-F238E27FC236}">
                  <a16:creationId xmlns:a16="http://schemas.microsoft.com/office/drawing/2014/main" id="{CBD6300D-DB2D-9F4F-82EC-01CAC6CE49CC}"/>
                </a:ext>
              </a:extLst>
            </p:cNvPr>
            <p:cNvSpPr txBox="1"/>
            <p:nvPr/>
          </p:nvSpPr>
          <p:spPr>
            <a:xfrm>
              <a:off x="5607951" y="204564"/>
              <a:ext cx="867044" cy="646331"/>
            </a:xfrm>
            <a:prstGeom prst="rect">
              <a:avLst/>
            </a:prstGeom>
            <a:noFill/>
          </p:spPr>
          <p:txBody>
            <a:bodyPr wrap="square" rtlCol="0">
              <a:spAutoFit/>
            </a:bodyPr>
            <a:lstStyle/>
            <a:p>
              <a:r>
                <a:rPr lang="en-US" sz="900" b="1" i="1" dirty="0"/>
                <a:t>Knowledge Artifact</a:t>
              </a:r>
            </a:p>
            <a:p>
              <a:r>
                <a:rPr lang="en-US" sz="900" b="1" i="1" dirty="0"/>
                <a:t>Change Notification</a:t>
              </a:r>
            </a:p>
          </p:txBody>
        </p:sp>
        <p:sp>
          <p:nvSpPr>
            <p:cNvPr id="93" name="TextBox 92">
              <a:extLst>
                <a:ext uri="{FF2B5EF4-FFF2-40B4-BE49-F238E27FC236}">
                  <a16:creationId xmlns:a16="http://schemas.microsoft.com/office/drawing/2014/main" id="{9D451456-53A2-D64A-B929-73C29AE94E5E}"/>
                </a:ext>
              </a:extLst>
            </p:cNvPr>
            <p:cNvSpPr txBox="1"/>
            <p:nvPr/>
          </p:nvSpPr>
          <p:spPr>
            <a:xfrm>
              <a:off x="5818685" y="2044300"/>
              <a:ext cx="867044" cy="646331"/>
            </a:xfrm>
            <a:prstGeom prst="rect">
              <a:avLst/>
            </a:prstGeom>
            <a:noFill/>
          </p:spPr>
          <p:txBody>
            <a:bodyPr wrap="square" rtlCol="0">
              <a:spAutoFit/>
            </a:bodyPr>
            <a:lstStyle/>
            <a:p>
              <a:r>
                <a:rPr lang="en-US" sz="900" b="1" i="1" dirty="0"/>
                <a:t>Knowledge Artifact</a:t>
              </a:r>
            </a:p>
            <a:p>
              <a:r>
                <a:rPr lang="en-US" sz="900" b="1" i="1" dirty="0"/>
                <a:t>Change Notification</a:t>
              </a:r>
            </a:p>
          </p:txBody>
        </p:sp>
        <p:cxnSp>
          <p:nvCxnSpPr>
            <p:cNvPr id="95" name="Straight Arrow Connector 94">
              <a:extLst>
                <a:ext uri="{FF2B5EF4-FFF2-40B4-BE49-F238E27FC236}">
                  <a16:creationId xmlns:a16="http://schemas.microsoft.com/office/drawing/2014/main" id="{9F9C6038-CE81-3C49-96FD-829F02A462F8}"/>
                </a:ext>
              </a:extLst>
            </p:cNvPr>
            <p:cNvCxnSpPr>
              <a:cxnSpLocks/>
            </p:cNvCxnSpPr>
            <p:nvPr/>
          </p:nvCxnSpPr>
          <p:spPr>
            <a:xfrm flipV="1">
              <a:off x="3580924" y="1524000"/>
              <a:ext cx="0" cy="195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0A3CE317-2C23-3640-B796-EE9EA7869386}"/>
                </a:ext>
              </a:extLst>
            </p:cNvPr>
            <p:cNvGrpSpPr/>
            <p:nvPr/>
          </p:nvGrpSpPr>
          <p:grpSpPr>
            <a:xfrm>
              <a:off x="7505700" y="1860485"/>
              <a:ext cx="318818" cy="369332"/>
              <a:chOff x="4266216" y="1812273"/>
              <a:chExt cx="318818" cy="369332"/>
            </a:xfrm>
          </p:grpSpPr>
          <p:sp>
            <p:nvSpPr>
              <p:cNvPr id="97" name="TextBox 96">
                <a:extLst>
                  <a:ext uri="{FF2B5EF4-FFF2-40B4-BE49-F238E27FC236}">
                    <a16:creationId xmlns:a16="http://schemas.microsoft.com/office/drawing/2014/main" id="{0D45DA31-413F-7D41-BF43-F0B606725107}"/>
                  </a:ext>
                </a:extLst>
              </p:cNvPr>
              <p:cNvSpPr txBox="1"/>
              <p:nvPr/>
            </p:nvSpPr>
            <p:spPr>
              <a:xfrm>
                <a:off x="4266216" y="1821174"/>
                <a:ext cx="184731" cy="230832"/>
              </a:xfrm>
              <a:prstGeom prst="rect">
                <a:avLst/>
              </a:prstGeom>
              <a:noFill/>
            </p:spPr>
            <p:txBody>
              <a:bodyPr wrap="none" rtlCol="0">
                <a:spAutoFit/>
              </a:bodyPr>
              <a:lstStyle/>
              <a:p>
                <a:endParaRPr lang="en-US" sz="900" b="1" i="1" dirty="0"/>
              </a:p>
            </p:txBody>
          </p:sp>
          <p:sp>
            <p:nvSpPr>
              <p:cNvPr id="98" name="Oval 97">
                <a:extLst>
                  <a:ext uri="{FF2B5EF4-FFF2-40B4-BE49-F238E27FC236}">
                    <a16:creationId xmlns:a16="http://schemas.microsoft.com/office/drawing/2014/main" id="{6C89C027-EC63-6E4D-9A50-1C16A21ED11E}"/>
                  </a:ext>
                </a:extLst>
              </p:cNvPr>
              <p:cNvSpPr/>
              <p:nvPr/>
            </p:nvSpPr>
            <p:spPr>
              <a:xfrm>
                <a:off x="4312571" y="1889001"/>
                <a:ext cx="272463"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9" name="TextBox 98">
                <a:extLst>
                  <a:ext uri="{FF2B5EF4-FFF2-40B4-BE49-F238E27FC236}">
                    <a16:creationId xmlns:a16="http://schemas.microsoft.com/office/drawing/2014/main" id="{2D141AAD-DE02-254D-8BB3-D7E8660B9BD6}"/>
                  </a:ext>
                </a:extLst>
              </p:cNvPr>
              <p:cNvSpPr txBox="1"/>
              <p:nvPr/>
            </p:nvSpPr>
            <p:spPr>
              <a:xfrm>
                <a:off x="4313219" y="1812273"/>
                <a:ext cx="259704" cy="369332"/>
              </a:xfrm>
              <a:prstGeom prst="rect">
                <a:avLst/>
              </a:prstGeom>
              <a:noFill/>
            </p:spPr>
            <p:txBody>
              <a:bodyPr wrap="square" rtlCol="0">
                <a:spAutoFit/>
              </a:bodyPr>
              <a:lstStyle/>
              <a:p>
                <a:r>
                  <a:rPr lang="en-US" dirty="0"/>
                  <a:t>2</a:t>
                </a:r>
              </a:p>
            </p:txBody>
          </p:sp>
        </p:grpSp>
        <p:grpSp>
          <p:nvGrpSpPr>
            <p:cNvPr id="100" name="Group 99">
              <a:extLst>
                <a:ext uri="{FF2B5EF4-FFF2-40B4-BE49-F238E27FC236}">
                  <a16:creationId xmlns:a16="http://schemas.microsoft.com/office/drawing/2014/main" id="{44CB1A6B-1A77-DA42-A19A-D774B5ED92CE}"/>
                </a:ext>
              </a:extLst>
            </p:cNvPr>
            <p:cNvGrpSpPr/>
            <p:nvPr/>
          </p:nvGrpSpPr>
          <p:grpSpPr>
            <a:xfrm>
              <a:off x="7194176" y="2951273"/>
              <a:ext cx="494111" cy="369332"/>
              <a:chOff x="4266216" y="1812273"/>
              <a:chExt cx="494111" cy="369332"/>
            </a:xfrm>
          </p:grpSpPr>
          <p:sp>
            <p:nvSpPr>
              <p:cNvPr id="101" name="TextBox 100">
                <a:extLst>
                  <a:ext uri="{FF2B5EF4-FFF2-40B4-BE49-F238E27FC236}">
                    <a16:creationId xmlns:a16="http://schemas.microsoft.com/office/drawing/2014/main" id="{A799AB7E-52C1-484F-8893-C2E26E197E13}"/>
                  </a:ext>
                </a:extLst>
              </p:cNvPr>
              <p:cNvSpPr txBox="1"/>
              <p:nvPr/>
            </p:nvSpPr>
            <p:spPr>
              <a:xfrm>
                <a:off x="4266216" y="1821174"/>
                <a:ext cx="184731" cy="230832"/>
              </a:xfrm>
              <a:prstGeom prst="rect">
                <a:avLst/>
              </a:prstGeom>
              <a:noFill/>
            </p:spPr>
            <p:txBody>
              <a:bodyPr wrap="none" rtlCol="0">
                <a:spAutoFit/>
              </a:bodyPr>
              <a:lstStyle/>
              <a:p>
                <a:endParaRPr lang="en-US" sz="900" b="1" i="1" dirty="0"/>
              </a:p>
            </p:txBody>
          </p:sp>
          <p:sp>
            <p:nvSpPr>
              <p:cNvPr id="102" name="Oval 101">
                <a:extLst>
                  <a:ext uri="{FF2B5EF4-FFF2-40B4-BE49-F238E27FC236}">
                    <a16:creationId xmlns:a16="http://schemas.microsoft.com/office/drawing/2014/main" id="{B1471CBA-BC0E-C64E-AA95-B11E328974E2}"/>
                  </a:ext>
                </a:extLst>
              </p:cNvPr>
              <p:cNvSpPr/>
              <p:nvPr/>
            </p:nvSpPr>
            <p:spPr>
              <a:xfrm>
                <a:off x="4312571" y="1889001"/>
                <a:ext cx="367407"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TextBox 102">
                <a:extLst>
                  <a:ext uri="{FF2B5EF4-FFF2-40B4-BE49-F238E27FC236}">
                    <a16:creationId xmlns:a16="http://schemas.microsoft.com/office/drawing/2014/main" id="{57871173-AE51-114D-87DA-EA3BB46812B2}"/>
                  </a:ext>
                </a:extLst>
              </p:cNvPr>
              <p:cNvSpPr txBox="1"/>
              <p:nvPr/>
            </p:nvSpPr>
            <p:spPr>
              <a:xfrm>
                <a:off x="4313219" y="1812273"/>
                <a:ext cx="447108" cy="369332"/>
              </a:xfrm>
              <a:prstGeom prst="rect">
                <a:avLst/>
              </a:prstGeom>
              <a:noFill/>
            </p:spPr>
            <p:txBody>
              <a:bodyPr wrap="square" rtlCol="0">
                <a:spAutoFit/>
              </a:bodyPr>
              <a:lstStyle/>
              <a:p>
                <a:r>
                  <a:rPr lang="en-US" dirty="0"/>
                  <a:t>2a</a:t>
                </a:r>
              </a:p>
            </p:txBody>
          </p:sp>
        </p:grpSp>
        <p:sp>
          <p:nvSpPr>
            <p:cNvPr id="104" name="TextBox 103">
              <a:extLst>
                <a:ext uri="{FF2B5EF4-FFF2-40B4-BE49-F238E27FC236}">
                  <a16:creationId xmlns:a16="http://schemas.microsoft.com/office/drawing/2014/main" id="{C0D55D2C-7BDC-A24C-9FAA-A7F11B9ED618}"/>
                </a:ext>
              </a:extLst>
            </p:cNvPr>
            <p:cNvSpPr txBox="1"/>
            <p:nvPr/>
          </p:nvSpPr>
          <p:spPr>
            <a:xfrm>
              <a:off x="6684739" y="2812775"/>
              <a:ext cx="951272" cy="646331"/>
            </a:xfrm>
            <a:prstGeom prst="rect">
              <a:avLst/>
            </a:prstGeom>
            <a:noFill/>
          </p:spPr>
          <p:txBody>
            <a:bodyPr wrap="square" rtlCol="0">
              <a:spAutoFit/>
            </a:bodyPr>
            <a:lstStyle/>
            <a:p>
              <a:r>
                <a:rPr lang="en-US" sz="900" b="1" i="1" dirty="0"/>
                <a:t>Knowledge Artifact Query</a:t>
              </a:r>
            </a:p>
            <a:p>
              <a:r>
                <a:rPr lang="en-US" sz="900" b="1" i="1" dirty="0"/>
                <a:t>Response</a:t>
              </a:r>
            </a:p>
          </p:txBody>
        </p:sp>
        <p:grpSp>
          <p:nvGrpSpPr>
            <p:cNvPr id="105" name="Group 104">
              <a:extLst>
                <a:ext uri="{FF2B5EF4-FFF2-40B4-BE49-F238E27FC236}">
                  <a16:creationId xmlns:a16="http://schemas.microsoft.com/office/drawing/2014/main" id="{2FC6ECC8-D15B-8B4D-8C28-83D12B07D78F}"/>
                </a:ext>
              </a:extLst>
            </p:cNvPr>
            <p:cNvGrpSpPr/>
            <p:nvPr/>
          </p:nvGrpSpPr>
          <p:grpSpPr>
            <a:xfrm>
              <a:off x="3409920" y="1814577"/>
              <a:ext cx="318818" cy="369332"/>
              <a:chOff x="4266216" y="1812273"/>
              <a:chExt cx="318818" cy="369332"/>
            </a:xfrm>
          </p:grpSpPr>
          <p:sp>
            <p:nvSpPr>
              <p:cNvPr id="108" name="TextBox 107">
                <a:extLst>
                  <a:ext uri="{FF2B5EF4-FFF2-40B4-BE49-F238E27FC236}">
                    <a16:creationId xmlns:a16="http://schemas.microsoft.com/office/drawing/2014/main" id="{AE87344A-BFF3-0A46-8230-A3B40BAFFC34}"/>
                  </a:ext>
                </a:extLst>
              </p:cNvPr>
              <p:cNvSpPr txBox="1"/>
              <p:nvPr/>
            </p:nvSpPr>
            <p:spPr>
              <a:xfrm>
                <a:off x="4266216" y="1821174"/>
                <a:ext cx="184731" cy="230832"/>
              </a:xfrm>
              <a:prstGeom prst="rect">
                <a:avLst/>
              </a:prstGeom>
              <a:noFill/>
            </p:spPr>
            <p:txBody>
              <a:bodyPr wrap="none" rtlCol="0">
                <a:spAutoFit/>
              </a:bodyPr>
              <a:lstStyle/>
              <a:p>
                <a:endParaRPr lang="en-US" sz="900" b="1" i="1" dirty="0"/>
              </a:p>
            </p:txBody>
          </p:sp>
          <p:sp>
            <p:nvSpPr>
              <p:cNvPr id="109" name="Oval 108">
                <a:extLst>
                  <a:ext uri="{FF2B5EF4-FFF2-40B4-BE49-F238E27FC236}">
                    <a16:creationId xmlns:a16="http://schemas.microsoft.com/office/drawing/2014/main" id="{FFD5F368-C588-FC49-9223-0ED2C0DCD89C}"/>
                  </a:ext>
                </a:extLst>
              </p:cNvPr>
              <p:cNvSpPr/>
              <p:nvPr/>
            </p:nvSpPr>
            <p:spPr>
              <a:xfrm>
                <a:off x="4312571" y="1889001"/>
                <a:ext cx="272463"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TextBox 115">
                <a:extLst>
                  <a:ext uri="{FF2B5EF4-FFF2-40B4-BE49-F238E27FC236}">
                    <a16:creationId xmlns:a16="http://schemas.microsoft.com/office/drawing/2014/main" id="{311D3B59-22AB-504B-AAA8-C0DEE0287020}"/>
                  </a:ext>
                </a:extLst>
              </p:cNvPr>
              <p:cNvSpPr txBox="1"/>
              <p:nvPr/>
            </p:nvSpPr>
            <p:spPr>
              <a:xfrm>
                <a:off x="4313219" y="1812273"/>
                <a:ext cx="259704" cy="369332"/>
              </a:xfrm>
              <a:prstGeom prst="rect">
                <a:avLst/>
              </a:prstGeom>
              <a:noFill/>
            </p:spPr>
            <p:txBody>
              <a:bodyPr wrap="square" rtlCol="0">
                <a:spAutoFit/>
              </a:bodyPr>
              <a:lstStyle/>
              <a:p>
                <a:r>
                  <a:rPr lang="en-US" dirty="0"/>
                  <a:t>3</a:t>
                </a:r>
              </a:p>
            </p:txBody>
          </p:sp>
        </p:grpSp>
        <p:grpSp>
          <p:nvGrpSpPr>
            <p:cNvPr id="121" name="Group 120">
              <a:extLst>
                <a:ext uri="{FF2B5EF4-FFF2-40B4-BE49-F238E27FC236}">
                  <a16:creationId xmlns:a16="http://schemas.microsoft.com/office/drawing/2014/main" id="{4EA8A311-4FC8-BF4B-ABD8-E91C843788E4}"/>
                </a:ext>
              </a:extLst>
            </p:cNvPr>
            <p:cNvGrpSpPr/>
            <p:nvPr/>
          </p:nvGrpSpPr>
          <p:grpSpPr>
            <a:xfrm>
              <a:off x="2922307" y="831492"/>
              <a:ext cx="318818" cy="369332"/>
              <a:chOff x="4266216" y="1812273"/>
              <a:chExt cx="318818" cy="369332"/>
            </a:xfrm>
          </p:grpSpPr>
          <p:sp>
            <p:nvSpPr>
              <p:cNvPr id="122" name="TextBox 121">
                <a:extLst>
                  <a:ext uri="{FF2B5EF4-FFF2-40B4-BE49-F238E27FC236}">
                    <a16:creationId xmlns:a16="http://schemas.microsoft.com/office/drawing/2014/main" id="{57A4ADC6-7031-7A44-B9BE-26C923C5D511}"/>
                  </a:ext>
                </a:extLst>
              </p:cNvPr>
              <p:cNvSpPr txBox="1"/>
              <p:nvPr/>
            </p:nvSpPr>
            <p:spPr>
              <a:xfrm>
                <a:off x="4266216" y="1821174"/>
                <a:ext cx="184731" cy="230832"/>
              </a:xfrm>
              <a:prstGeom prst="rect">
                <a:avLst/>
              </a:prstGeom>
              <a:noFill/>
            </p:spPr>
            <p:txBody>
              <a:bodyPr wrap="none" rtlCol="0">
                <a:spAutoFit/>
              </a:bodyPr>
              <a:lstStyle/>
              <a:p>
                <a:endParaRPr lang="en-US" sz="900" b="1" i="1" dirty="0"/>
              </a:p>
            </p:txBody>
          </p:sp>
          <p:sp>
            <p:nvSpPr>
              <p:cNvPr id="123" name="Oval 122">
                <a:extLst>
                  <a:ext uri="{FF2B5EF4-FFF2-40B4-BE49-F238E27FC236}">
                    <a16:creationId xmlns:a16="http://schemas.microsoft.com/office/drawing/2014/main" id="{E7E3803E-4A8E-E14C-91BE-71AC92D40C88}"/>
                  </a:ext>
                </a:extLst>
              </p:cNvPr>
              <p:cNvSpPr/>
              <p:nvPr/>
            </p:nvSpPr>
            <p:spPr>
              <a:xfrm>
                <a:off x="4312571" y="1889001"/>
                <a:ext cx="272463"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4" name="TextBox 123">
                <a:extLst>
                  <a:ext uri="{FF2B5EF4-FFF2-40B4-BE49-F238E27FC236}">
                    <a16:creationId xmlns:a16="http://schemas.microsoft.com/office/drawing/2014/main" id="{18216205-70A6-FB47-A1DA-CA8833C0BFB4}"/>
                  </a:ext>
                </a:extLst>
              </p:cNvPr>
              <p:cNvSpPr txBox="1"/>
              <p:nvPr/>
            </p:nvSpPr>
            <p:spPr>
              <a:xfrm>
                <a:off x="4313219" y="1812273"/>
                <a:ext cx="259704" cy="369332"/>
              </a:xfrm>
              <a:prstGeom prst="rect">
                <a:avLst/>
              </a:prstGeom>
              <a:noFill/>
            </p:spPr>
            <p:txBody>
              <a:bodyPr wrap="square" rtlCol="0">
                <a:spAutoFit/>
              </a:bodyPr>
              <a:lstStyle/>
              <a:p>
                <a:r>
                  <a:rPr lang="en-US" dirty="0"/>
                  <a:t>4</a:t>
                </a:r>
              </a:p>
            </p:txBody>
          </p:sp>
        </p:grpSp>
        <p:grpSp>
          <p:nvGrpSpPr>
            <p:cNvPr id="125" name="Group 124">
              <a:extLst>
                <a:ext uri="{FF2B5EF4-FFF2-40B4-BE49-F238E27FC236}">
                  <a16:creationId xmlns:a16="http://schemas.microsoft.com/office/drawing/2014/main" id="{FD1188D8-64CA-3940-B155-A210A27F5192}"/>
                </a:ext>
              </a:extLst>
            </p:cNvPr>
            <p:cNvGrpSpPr/>
            <p:nvPr/>
          </p:nvGrpSpPr>
          <p:grpSpPr>
            <a:xfrm>
              <a:off x="3672880" y="1524419"/>
              <a:ext cx="318818" cy="369332"/>
              <a:chOff x="4266216" y="1812273"/>
              <a:chExt cx="318818" cy="369332"/>
            </a:xfrm>
          </p:grpSpPr>
          <p:sp>
            <p:nvSpPr>
              <p:cNvPr id="127" name="TextBox 126">
                <a:extLst>
                  <a:ext uri="{FF2B5EF4-FFF2-40B4-BE49-F238E27FC236}">
                    <a16:creationId xmlns:a16="http://schemas.microsoft.com/office/drawing/2014/main" id="{4DBAABE9-B368-8447-AEAE-B4B07F64CC63}"/>
                  </a:ext>
                </a:extLst>
              </p:cNvPr>
              <p:cNvSpPr txBox="1"/>
              <p:nvPr/>
            </p:nvSpPr>
            <p:spPr>
              <a:xfrm>
                <a:off x="4266216" y="1821174"/>
                <a:ext cx="184731" cy="230832"/>
              </a:xfrm>
              <a:prstGeom prst="rect">
                <a:avLst/>
              </a:prstGeom>
              <a:noFill/>
            </p:spPr>
            <p:txBody>
              <a:bodyPr wrap="none" rtlCol="0">
                <a:spAutoFit/>
              </a:bodyPr>
              <a:lstStyle/>
              <a:p>
                <a:endParaRPr lang="en-US" sz="900" b="1" i="1" dirty="0"/>
              </a:p>
            </p:txBody>
          </p:sp>
          <p:sp>
            <p:nvSpPr>
              <p:cNvPr id="128" name="Oval 127">
                <a:extLst>
                  <a:ext uri="{FF2B5EF4-FFF2-40B4-BE49-F238E27FC236}">
                    <a16:creationId xmlns:a16="http://schemas.microsoft.com/office/drawing/2014/main" id="{C4BB4A57-64C2-B947-BA2B-CD45DFDEFB99}"/>
                  </a:ext>
                </a:extLst>
              </p:cNvPr>
              <p:cNvSpPr/>
              <p:nvPr/>
            </p:nvSpPr>
            <p:spPr>
              <a:xfrm>
                <a:off x="4312571" y="1889001"/>
                <a:ext cx="272463"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9" name="TextBox 128">
                <a:extLst>
                  <a:ext uri="{FF2B5EF4-FFF2-40B4-BE49-F238E27FC236}">
                    <a16:creationId xmlns:a16="http://schemas.microsoft.com/office/drawing/2014/main" id="{4E62F1D4-14B7-4A49-9603-443A76521479}"/>
                  </a:ext>
                </a:extLst>
              </p:cNvPr>
              <p:cNvSpPr txBox="1"/>
              <p:nvPr/>
            </p:nvSpPr>
            <p:spPr>
              <a:xfrm>
                <a:off x="4313219" y="1812273"/>
                <a:ext cx="259704" cy="369332"/>
              </a:xfrm>
              <a:prstGeom prst="rect">
                <a:avLst/>
              </a:prstGeom>
              <a:noFill/>
            </p:spPr>
            <p:txBody>
              <a:bodyPr wrap="square" rtlCol="0">
                <a:spAutoFit/>
              </a:bodyPr>
              <a:lstStyle/>
              <a:p>
                <a:r>
                  <a:rPr lang="en-US" dirty="0"/>
                  <a:t>5</a:t>
                </a:r>
              </a:p>
            </p:txBody>
          </p:sp>
        </p:grpSp>
        <p:grpSp>
          <p:nvGrpSpPr>
            <p:cNvPr id="130" name="Group 129">
              <a:extLst>
                <a:ext uri="{FF2B5EF4-FFF2-40B4-BE49-F238E27FC236}">
                  <a16:creationId xmlns:a16="http://schemas.microsoft.com/office/drawing/2014/main" id="{60320D3C-7EFE-1540-9CBB-3983446BD81E}"/>
                </a:ext>
              </a:extLst>
            </p:cNvPr>
            <p:cNvGrpSpPr/>
            <p:nvPr/>
          </p:nvGrpSpPr>
          <p:grpSpPr>
            <a:xfrm>
              <a:off x="4082797" y="1675980"/>
              <a:ext cx="318818" cy="369332"/>
              <a:chOff x="4266216" y="1812273"/>
              <a:chExt cx="318818" cy="369332"/>
            </a:xfrm>
          </p:grpSpPr>
          <p:sp>
            <p:nvSpPr>
              <p:cNvPr id="131" name="TextBox 130">
                <a:extLst>
                  <a:ext uri="{FF2B5EF4-FFF2-40B4-BE49-F238E27FC236}">
                    <a16:creationId xmlns:a16="http://schemas.microsoft.com/office/drawing/2014/main" id="{B834F477-8261-8B44-90ED-F52C606B2620}"/>
                  </a:ext>
                </a:extLst>
              </p:cNvPr>
              <p:cNvSpPr txBox="1"/>
              <p:nvPr/>
            </p:nvSpPr>
            <p:spPr>
              <a:xfrm>
                <a:off x="4266216" y="1821174"/>
                <a:ext cx="184731" cy="230832"/>
              </a:xfrm>
              <a:prstGeom prst="rect">
                <a:avLst/>
              </a:prstGeom>
              <a:noFill/>
            </p:spPr>
            <p:txBody>
              <a:bodyPr wrap="none" rtlCol="0">
                <a:spAutoFit/>
              </a:bodyPr>
              <a:lstStyle/>
              <a:p>
                <a:endParaRPr lang="en-US" sz="900" b="1" i="1" dirty="0"/>
              </a:p>
            </p:txBody>
          </p:sp>
          <p:sp>
            <p:nvSpPr>
              <p:cNvPr id="132" name="Oval 131">
                <a:extLst>
                  <a:ext uri="{FF2B5EF4-FFF2-40B4-BE49-F238E27FC236}">
                    <a16:creationId xmlns:a16="http://schemas.microsoft.com/office/drawing/2014/main" id="{CF5E15E3-AD26-264F-B7AC-9A0A142A4865}"/>
                  </a:ext>
                </a:extLst>
              </p:cNvPr>
              <p:cNvSpPr/>
              <p:nvPr/>
            </p:nvSpPr>
            <p:spPr>
              <a:xfrm>
                <a:off x="4312571" y="1889001"/>
                <a:ext cx="272463"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3" name="TextBox 132">
                <a:extLst>
                  <a:ext uri="{FF2B5EF4-FFF2-40B4-BE49-F238E27FC236}">
                    <a16:creationId xmlns:a16="http://schemas.microsoft.com/office/drawing/2014/main" id="{B50C3865-892F-C04D-A3B6-C5C3B7020994}"/>
                  </a:ext>
                </a:extLst>
              </p:cNvPr>
              <p:cNvSpPr txBox="1"/>
              <p:nvPr/>
            </p:nvSpPr>
            <p:spPr>
              <a:xfrm>
                <a:off x="4313219" y="1812273"/>
                <a:ext cx="259704" cy="369332"/>
              </a:xfrm>
              <a:prstGeom prst="rect">
                <a:avLst/>
              </a:prstGeom>
              <a:noFill/>
            </p:spPr>
            <p:txBody>
              <a:bodyPr wrap="square" rtlCol="0">
                <a:spAutoFit/>
              </a:bodyPr>
              <a:lstStyle/>
              <a:p>
                <a:r>
                  <a:rPr lang="en-US" dirty="0"/>
                  <a:t>6</a:t>
                </a:r>
              </a:p>
            </p:txBody>
          </p:sp>
        </p:grpSp>
        <p:sp>
          <p:nvSpPr>
            <p:cNvPr id="134" name="TextBox 133">
              <a:extLst>
                <a:ext uri="{FF2B5EF4-FFF2-40B4-BE49-F238E27FC236}">
                  <a16:creationId xmlns:a16="http://schemas.microsoft.com/office/drawing/2014/main" id="{D79586C5-E22C-7C40-BE34-C6DEB3655BF3}"/>
                </a:ext>
              </a:extLst>
            </p:cNvPr>
            <p:cNvSpPr txBox="1"/>
            <p:nvPr/>
          </p:nvSpPr>
          <p:spPr>
            <a:xfrm rot="5400000">
              <a:off x="3146112" y="2538337"/>
              <a:ext cx="1563248" cy="230832"/>
            </a:xfrm>
            <a:prstGeom prst="rect">
              <a:avLst/>
            </a:prstGeom>
            <a:noFill/>
          </p:spPr>
          <p:txBody>
            <a:bodyPr wrap="none" rtlCol="0">
              <a:spAutoFit/>
            </a:bodyPr>
            <a:lstStyle/>
            <a:p>
              <a:r>
                <a:rPr lang="en-US" sz="900" b="1" i="1" dirty="0">
                  <a:solidFill>
                    <a:srgbClr val="000000"/>
                  </a:solidFill>
                </a:rPr>
                <a:t>Subscription Notification</a:t>
              </a:r>
            </a:p>
          </p:txBody>
        </p:sp>
        <p:sp>
          <p:nvSpPr>
            <p:cNvPr id="135" name="TextBox 134">
              <a:extLst>
                <a:ext uri="{FF2B5EF4-FFF2-40B4-BE49-F238E27FC236}">
                  <a16:creationId xmlns:a16="http://schemas.microsoft.com/office/drawing/2014/main" id="{3A7E785B-6B1C-0644-A214-1BC97314A49E}"/>
                </a:ext>
              </a:extLst>
            </p:cNvPr>
            <p:cNvSpPr txBox="1"/>
            <p:nvPr/>
          </p:nvSpPr>
          <p:spPr>
            <a:xfrm rot="5400000">
              <a:off x="2999686" y="2677502"/>
              <a:ext cx="1380506" cy="230832"/>
            </a:xfrm>
            <a:prstGeom prst="rect">
              <a:avLst/>
            </a:prstGeom>
            <a:noFill/>
          </p:spPr>
          <p:txBody>
            <a:bodyPr wrap="none" rtlCol="0">
              <a:spAutoFit/>
            </a:bodyPr>
            <a:lstStyle/>
            <a:p>
              <a:r>
                <a:rPr lang="en-US" sz="900" b="1" i="1" dirty="0">
                  <a:solidFill>
                    <a:srgbClr val="000000"/>
                  </a:solidFill>
                </a:rPr>
                <a:t>Subscription Creation</a:t>
              </a:r>
            </a:p>
          </p:txBody>
        </p:sp>
        <p:sp>
          <p:nvSpPr>
            <p:cNvPr id="136" name="TextBox 135">
              <a:extLst>
                <a:ext uri="{FF2B5EF4-FFF2-40B4-BE49-F238E27FC236}">
                  <a16:creationId xmlns:a16="http://schemas.microsoft.com/office/drawing/2014/main" id="{F588015D-589C-964D-8252-A761864CD03F}"/>
                </a:ext>
              </a:extLst>
            </p:cNvPr>
            <p:cNvSpPr txBox="1"/>
            <p:nvPr/>
          </p:nvSpPr>
          <p:spPr>
            <a:xfrm rot="5400000">
              <a:off x="3874427" y="2617852"/>
              <a:ext cx="912429" cy="230832"/>
            </a:xfrm>
            <a:prstGeom prst="rect">
              <a:avLst/>
            </a:prstGeom>
            <a:noFill/>
          </p:spPr>
          <p:txBody>
            <a:bodyPr wrap="none" rtlCol="0">
              <a:spAutoFit/>
            </a:bodyPr>
            <a:lstStyle/>
            <a:p>
              <a:r>
                <a:rPr lang="en-US" sz="900" b="1" i="1" dirty="0">
                  <a:solidFill>
                    <a:srgbClr val="000000"/>
                  </a:solidFill>
                </a:rPr>
                <a:t>Data Queries</a:t>
              </a:r>
            </a:p>
          </p:txBody>
        </p:sp>
        <p:cxnSp>
          <p:nvCxnSpPr>
            <p:cNvPr id="137" name="Straight Arrow Connector 136">
              <a:extLst>
                <a:ext uri="{FF2B5EF4-FFF2-40B4-BE49-F238E27FC236}">
                  <a16:creationId xmlns:a16="http://schemas.microsoft.com/office/drawing/2014/main" id="{D5ADA42E-91BC-5440-972E-11728429AC3C}"/>
                </a:ext>
              </a:extLst>
            </p:cNvPr>
            <p:cNvCxnSpPr>
              <a:cxnSpLocks/>
            </p:cNvCxnSpPr>
            <p:nvPr/>
          </p:nvCxnSpPr>
          <p:spPr>
            <a:xfrm flipV="1">
              <a:off x="4541995" y="1537521"/>
              <a:ext cx="33869" cy="194565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23C9A8A9-2665-4342-985D-95AC39B5FECD}"/>
                </a:ext>
              </a:extLst>
            </p:cNvPr>
            <p:cNvGrpSpPr/>
            <p:nvPr/>
          </p:nvGrpSpPr>
          <p:grpSpPr>
            <a:xfrm>
              <a:off x="4399240" y="1678212"/>
              <a:ext cx="724160" cy="369332"/>
              <a:chOff x="4266216" y="1812273"/>
              <a:chExt cx="489299" cy="369332"/>
            </a:xfrm>
          </p:grpSpPr>
          <p:sp>
            <p:nvSpPr>
              <p:cNvPr id="139" name="TextBox 138">
                <a:extLst>
                  <a:ext uri="{FF2B5EF4-FFF2-40B4-BE49-F238E27FC236}">
                    <a16:creationId xmlns:a16="http://schemas.microsoft.com/office/drawing/2014/main" id="{149BBF1B-A75D-A842-AAEB-56DC7BBBF954}"/>
                  </a:ext>
                </a:extLst>
              </p:cNvPr>
              <p:cNvSpPr txBox="1"/>
              <p:nvPr/>
            </p:nvSpPr>
            <p:spPr>
              <a:xfrm>
                <a:off x="4266216" y="1821174"/>
                <a:ext cx="124819" cy="230832"/>
              </a:xfrm>
              <a:prstGeom prst="rect">
                <a:avLst/>
              </a:prstGeom>
              <a:noFill/>
            </p:spPr>
            <p:txBody>
              <a:bodyPr wrap="none" rtlCol="0">
                <a:spAutoFit/>
              </a:bodyPr>
              <a:lstStyle/>
              <a:p>
                <a:endParaRPr lang="en-US" sz="900" b="1" i="1" dirty="0"/>
              </a:p>
            </p:txBody>
          </p:sp>
          <p:sp>
            <p:nvSpPr>
              <p:cNvPr id="140" name="Oval 139">
                <a:extLst>
                  <a:ext uri="{FF2B5EF4-FFF2-40B4-BE49-F238E27FC236}">
                    <a16:creationId xmlns:a16="http://schemas.microsoft.com/office/drawing/2014/main" id="{A56F67A9-309D-6548-8D51-9F8ED73D72FD}"/>
                  </a:ext>
                </a:extLst>
              </p:cNvPr>
              <p:cNvSpPr/>
              <p:nvPr/>
            </p:nvSpPr>
            <p:spPr>
              <a:xfrm>
                <a:off x="4312571" y="1889001"/>
                <a:ext cx="272463"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1" name="TextBox 140">
                <a:extLst>
                  <a:ext uri="{FF2B5EF4-FFF2-40B4-BE49-F238E27FC236}">
                    <a16:creationId xmlns:a16="http://schemas.microsoft.com/office/drawing/2014/main" id="{C95C55E9-8108-F949-8C1F-CEE992BF2DF1}"/>
                  </a:ext>
                </a:extLst>
              </p:cNvPr>
              <p:cNvSpPr txBox="1"/>
              <p:nvPr/>
            </p:nvSpPr>
            <p:spPr>
              <a:xfrm>
                <a:off x="4313218" y="1812273"/>
                <a:ext cx="442297" cy="369332"/>
              </a:xfrm>
              <a:prstGeom prst="rect">
                <a:avLst/>
              </a:prstGeom>
              <a:noFill/>
            </p:spPr>
            <p:txBody>
              <a:bodyPr wrap="square" rtlCol="0">
                <a:spAutoFit/>
              </a:bodyPr>
              <a:lstStyle/>
              <a:p>
                <a:r>
                  <a:rPr lang="en-US" dirty="0"/>
                  <a:t>6a</a:t>
                </a:r>
              </a:p>
            </p:txBody>
          </p:sp>
        </p:grpSp>
        <p:sp>
          <p:nvSpPr>
            <p:cNvPr id="142" name="TextBox 141">
              <a:extLst>
                <a:ext uri="{FF2B5EF4-FFF2-40B4-BE49-F238E27FC236}">
                  <a16:creationId xmlns:a16="http://schemas.microsoft.com/office/drawing/2014/main" id="{07AEBA68-C2D2-F24C-A7B3-0DAE745C0C23}"/>
                </a:ext>
              </a:extLst>
            </p:cNvPr>
            <p:cNvSpPr txBox="1"/>
            <p:nvPr/>
          </p:nvSpPr>
          <p:spPr>
            <a:xfrm rot="5400000">
              <a:off x="3922367" y="2620084"/>
              <a:ext cx="1449436" cy="230832"/>
            </a:xfrm>
            <a:prstGeom prst="rect">
              <a:avLst/>
            </a:prstGeom>
            <a:noFill/>
          </p:spPr>
          <p:txBody>
            <a:bodyPr wrap="none" rtlCol="0">
              <a:spAutoFit/>
            </a:bodyPr>
            <a:lstStyle/>
            <a:p>
              <a:r>
                <a:rPr lang="en-US" sz="900" b="1" i="1" dirty="0">
                  <a:solidFill>
                    <a:srgbClr val="000000"/>
                  </a:solidFill>
                </a:rPr>
                <a:t>Data Queries Response</a:t>
              </a:r>
            </a:p>
          </p:txBody>
        </p:sp>
        <p:grpSp>
          <p:nvGrpSpPr>
            <p:cNvPr id="143" name="Group 142">
              <a:extLst>
                <a:ext uri="{FF2B5EF4-FFF2-40B4-BE49-F238E27FC236}">
                  <a16:creationId xmlns:a16="http://schemas.microsoft.com/office/drawing/2014/main" id="{6091C02A-BEBD-DD47-8718-8EFF059A450A}"/>
                </a:ext>
              </a:extLst>
            </p:cNvPr>
            <p:cNvGrpSpPr/>
            <p:nvPr/>
          </p:nvGrpSpPr>
          <p:grpSpPr>
            <a:xfrm>
              <a:off x="2865656" y="4868333"/>
              <a:ext cx="318818" cy="369332"/>
              <a:chOff x="4266216" y="1812273"/>
              <a:chExt cx="318818" cy="369332"/>
            </a:xfrm>
          </p:grpSpPr>
          <p:sp>
            <p:nvSpPr>
              <p:cNvPr id="144" name="TextBox 143">
                <a:extLst>
                  <a:ext uri="{FF2B5EF4-FFF2-40B4-BE49-F238E27FC236}">
                    <a16:creationId xmlns:a16="http://schemas.microsoft.com/office/drawing/2014/main" id="{154F7288-3C11-3945-92C3-29FB903C66A5}"/>
                  </a:ext>
                </a:extLst>
              </p:cNvPr>
              <p:cNvSpPr txBox="1"/>
              <p:nvPr/>
            </p:nvSpPr>
            <p:spPr>
              <a:xfrm>
                <a:off x="4266216" y="1821174"/>
                <a:ext cx="184731" cy="230832"/>
              </a:xfrm>
              <a:prstGeom prst="rect">
                <a:avLst/>
              </a:prstGeom>
              <a:noFill/>
            </p:spPr>
            <p:txBody>
              <a:bodyPr wrap="none" rtlCol="0">
                <a:spAutoFit/>
              </a:bodyPr>
              <a:lstStyle/>
              <a:p>
                <a:endParaRPr lang="en-US" sz="900" b="1" i="1" dirty="0"/>
              </a:p>
            </p:txBody>
          </p:sp>
          <p:sp>
            <p:nvSpPr>
              <p:cNvPr id="145" name="Oval 144">
                <a:extLst>
                  <a:ext uri="{FF2B5EF4-FFF2-40B4-BE49-F238E27FC236}">
                    <a16:creationId xmlns:a16="http://schemas.microsoft.com/office/drawing/2014/main" id="{1F4EFDA9-FE5C-CF4D-823E-F29C58B731FD}"/>
                  </a:ext>
                </a:extLst>
              </p:cNvPr>
              <p:cNvSpPr/>
              <p:nvPr/>
            </p:nvSpPr>
            <p:spPr>
              <a:xfrm>
                <a:off x="4312571" y="1889001"/>
                <a:ext cx="272463"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6" name="TextBox 145">
                <a:extLst>
                  <a:ext uri="{FF2B5EF4-FFF2-40B4-BE49-F238E27FC236}">
                    <a16:creationId xmlns:a16="http://schemas.microsoft.com/office/drawing/2014/main" id="{FA5F6D8F-4776-F044-A09E-60F970FD2D66}"/>
                  </a:ext>
                </a:extLst>
              </p:cNvPr>
              <p:cNvSpPr txBox="1"/>
              <p:nvPr/>
            </p:nvSpPr>
            <p:spPr>
              <a:xfrm>
                <a:off x="4313219" y="1812273"/>
                <a:ext cx="259704" cy="369332"/>
              </a:xfrm>
              <a:prstGeom prst="rect">
                <a:avLst/>
              </a:prstGeom>
              <a:noFill/>
            </p:spPr>
            <p:txBody>
              <a:bodyPr wrap="square" rtlCol="0">
                <a:spAutoFit/>
              </a:bodyPr>
              <a:lstStyle/>
              <a:p>
                <a:r>
                  <a:rPr lang="en-US" dirty="0"/>
                  <a:t>7</a:t>
                </a:r>
              </a:p>
            </p:txBody>
          </p:sp>
        </p:grpSp>
        <p:grpSp>
          <p:nvGrpSpPr>
            <p:cNvPr id="147" name="Group 146">
              <a:extLst>
                <a:ext uri="{FF2B5EF4-FFF2-40B4-BE49-F238E27FC236}">
                  <a16:creationId xmlns:a16="http://schemas.microsoft.com/office/drawing/2014/main" id="{C5D7BB9A-1D99-964F-97D4-F604E745F0EC}"/>
                </a:ext>
              </a:extLst>
            </p:cNvPr>
            <p:cNvGrpSpPr/>
            <p:nvPr/>
          </p:nvGrpSpPr>
          <p:grpSpPr>
            <a:xfrm>
              <a:off x="2898653" y="3976947"/>
              <a:ext cx="641688" cy="369332"/>
              <a:chOff x="4266216" y="1812273"/>
              <a:chExt cx="451329" cy="369332"/>
            </a:xfrm>
          </p:grpSpPr>
          <p:sp>
            <p:nvSpPr>
              <p:cNvPr id="148" name="TextBox 147">
                <a:extLst>
                  <a:ext uri="{FF2B5EF4-FFF2-40B4-BE49-F238E27FC236}">
                    <a16:creationId xmlns:a16="http://schemas.microsoft.com/office/drawing/2014/main" id="{05024A38-2E32-9E45-9DE3-8943D47B9F2B}"/>
                  </a:ext>
                </a:extLst>
              </p:cNvPr>
              <p:cNvSpPr txBox="1"/>
              <p:nvPr/>
            </p:nvSpPr>
            <p:spPr>
              <a:xfrm>
                <a:off x="4266216" y="1821174"/>
                <a:ext cx="129930" cy="230832"/>
              </a:xfrm>
              <a:prstGeom prst="rect">
                <a:avLst/>
              </a:prstGeom>
              <a:noFill/>
            </p:spPr>
            <p:txBody>
              <a:bodyPr wrap="none" rtlCol="0">
                <a:spAutoFit/>
              </a:bodyPr>
              <a:lstStyle/>
              <a:p>
                <a:endParaRPr lang="en-US" sz="900" b="1" i="1" dirty="0"/>
              </a:p>
            </p:txBody>
          </p:sp>
          <p:sp>
            <p:nvSpPr>
              <p:cNvPr id="149" name="Oval 148">
                <a:extLst>
                  <a:ext uri="{FF2B5EF4-FFF2-40B4-BE49-F238E27FC236}">
                    <a16:creationId xmlns:a16="http://schemas.microsoft.com/office/drawing/2014/main" id="{732B0427-5990-5E41-84B4-E1A03DE7842E}"/>
                  </a:ext>
                </a:extLst>
              </p:cNvPr>
              <p:cNvSpPr/>
              <p:nvPr/>
            </p:nvSpPr>
            <p:spPr>
              <a:xfrm>
                <a:off x="4312571" y="1889001"/>
                <a:ext cx="272463"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2" name="TextBox 151">
                <a:extLst>
                  <a:ext uri="{FF2B5EF4-FFF2-40B4-BE49-F238E27FC236}">
                    <a16:creationId xmlns:a16="http://schemas.microsoft.com/office/drawing/2014/main" id="{46D39F2F-C503-EF44-9CB1-A9D577394AA6}"/>
                  </a:ext>
                </a:extLst>
              </p:cNvPr>
              <p:cNvSpPr txBox="1"/>
              <p:nvPr/>
            </p:nvSpPr>
            <p:spPr>
              <a:xfrm>
                <a:off x="4313219" y="1812273"/>
                <a:ext cx="404326" cy="369332"/>
              </a:xfrm>
              <a:prstGeom prst="rect">
                <a:avLst/>
              </a:prstGeom>
              <a:noFill/>
            </p:spPr>
            <p:txBody>
              <a:bodyPr wrap="square" rtlCol="0">
                <a:spAutoFit/>
              </a:bodyPr>
              <a:lstStyle/>
              <a:p>
                <a:r>
                  <a:rPr lang="en-US" dirty="0"/>
                  <a:t>7a</a:t>
                </a:r>
              </a:p>
            </p:txBody>
          </p:sp>
        </p:grpSp>
        <p:grpSp>
          <p:nvGrpSpPr>
            <p:cNvPr id="168" name="Group 167">
              <a:extLst>
                <a:ext uri="{FF2B5EF4-FFF2-40B4-BE49-F238E27FC236}">
                  <a16:creationId xmlns:a16="http://schemas.microsoft.com/office/drawing/2014/main" id="{C0D291C7-2E5A-204F-8EEA-DC1BAD8F262E}"/>
                </a:ext>
              </a:extLst>
            </p:cNvPr>
            <p:cNvGrpSpPr/>
            <p:nvPr/>
          </p:nvGrpSpPr>
          <p:grpSpPr>
            <a:xfrm>
              <a:off x="8435235" y="3631872"/>
              <a:ext cx="488005" cy="369332"/>
              <a:chOff x="4266216" y="1812273"/>
              <a:chExt cx="488005" cy="369332"/>
            </a:xfrm>
          </p:grpSpPr>
          <p:sp>
            <p:nvSpPr>
              <p:cNvPr id="169" name="TextBox 168">
                <a:extLst>
                  <a:ext uri="{FF2B5EF4-FFF2-40B4-BE49-F238E27FC236}">
                    <a16:creationId xmlns:a16="http://schemas.microsoft.com/office/drawing/2014/main" id="{2028309D-06C7-144E-9B8A-D375C8AAC2A8}"/>
                  </a:ext>
                </a:extLst>
              </p:cNvPr>
              <p:cNvSpPr txBox="1"/>
              <p:nvPr/>
            </p:nvSpPr>
            <p:spPr>
              <a:xfrm>
                <a:off x="4266216" y="1821174"/>
                <a:ext cx="184731" cy="230832"/>
              </a:xfrm>
              <a:prstGeom prst="rect">
                <a:avLst/>
              </a:prstGeom>
              <a:noFill/>
            </p:spPr>
            <p:txBody>
              <a:bodyPr wrap="none" rtlCol="0">
                <a:spAutoFit/>
              </a:bodyPr>
              <a:lstStyle/>
              <a:p>
                <a:endParaRPr lang="en-US" sz="900" b="1" i="1" dirty="0"/>
              </a:p>
            </p:txBody>
          </p:sp>
          <p:sp>
            <p:nvSpPr>
              <p:cNvPr id="170" name="Oval 169">
                <a:extLst>
                  <a:ext uri="{FF2B5EF4-FFF2-40B4-BE49-F238E27FC236}">
                    <a16:creationId xmlns:a16="http://schemas.microsoft.com/office/drawing/2014/main" id="{6E132892-9612-D944-BD3D-98E4953E1947}"/>
                  </a:ext>
                </a:extLst>
              </p:cNvPr>
              <p:cNvSpPr/>
              <p:nvPr/>
            </p:nvSpPr>
            <p:spPr>
              <a:xfrm>
                <a:off x="4312571" y="1889001"/>
                <a:ext cx="367407"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1" name="TextBox 170">
                <a:extLst>
                  <a:ext uri="{FF2B5EF4-FFF2-40B4-BE49-F238E27FC236}">
                    <a16:creationId xmlns:a16="http://schemas.microsoft.com/office/drawing/2014/main" id="{3F7CE861-97C1-BB45-9E57-A864A8C871CE}"/>
                  </a:ext>
                </a:extLst>
              </p:cNvPr>
              <p:cNvSpPr txBox="1"/>
              <p:nvPr/>
            </p:nvSpPr>
            <p:spPr>
              <a:xfrm>
                <a:off x="4313218" y="1812273"/>
                <a:ext cx="441003" cy="369332"/>
              </a:xfrm>
              <a:prstGeom prst="rect">
                <a:avLst/>
              </a:prstGeom>
              <a:noFill/>
            </p:spPr>
            <p:txBody>
              <a:bodyPr wrap="square" rtlCol="0">
                <a:spAutoFit/>
              </a:bodyPr>
              <a:lstStyle/>
              <a:p>
                <a:r>
                  <a:rPr lang="en-US" dirty="0"/>
                  <a:t>8</a:t>
                </a:r>
              </a:p>
            </p:txBody>
          </p:sp>
        </p:grpSp>
        <p:grpSp>
          <p:nvGrpSpPr>
            <p:cNvPr id="175" name="Group 174">
              <a:extLst>
                <a:ext uri="{FF2B5EF4-FFF2-40B4-BE49-F238E27FC236}">
                  <a16:creationId xmlns:a16="http://schemas.microsoft.com/office/drawing/2014/main" id="{355CB665-B8E2-9A4C-AEA6-329F347F6EAC}"/>
                </a:ext>
              </a:extLst>
            </p:cNvPr>
            <p:cNvGrpSpPr/>
            <p:nvPr/>
          </p:nvGrpSpPr>
          <p:grpSpPr>
            <a:xfrm>
              <a:off x="8066878" y="3886200"/>
              <a:ext cx="488005" cy="369332"/>
              <a:chOff x="4266216" y="1812273"/>
              <a:chExt cx="488005" cy="369332"/>
            </a:xfrm>
          </p:grpSpPr>
          <p:sp>
            <p:nvSpPr>
              <p:cNvPr id="176" name="TextBox 175">
                <a:extLst>
                  <a:ext uri="{FF2B5EF4-FFF2-40B4-BE49-F238E27FC236}">
                    <a16:creationId xmlns:a16="http://schemas.microsoft.com/office/drawing/2014/main" id="{85002A0B-5E06-7149-AB4E-112452E7D61A}"/>
                  </a:ext>
                </a:extLst>
              </p:cNvPr>
              <p:cNvSpPr txBox="1"/>
              <p:nvPr/>
            </p:nvSpPr>
            <p:spPr>
              <a:xfrm>
                <a:off x="4266216" y="1821174"/>
                <a:ext cx="184731" cy="230832"/>
              </a:xfrm>
              <a:prstGeom prst="rect">
                <a:avLst/>
              </a:prstGeom>
              <a:noFill/>
            </p:spPr>
            <p:txBody>
              <a:bodyPr wrap="none" rtlCol="0">
                <a:spAutoFit/>
              </a:bodyPr>
              <a:lstStyle/>
              <a:p>
                <a:endParaRPr lang="en-US" sz="900" b="1" i="1" dirty="0"/>
              </a:p>
            </p:txBody>
          </p:sp>
          <p:sp>
            <p:nvSpPr>
              <p:cNvPr id="177" name="Oval 176">
                <a:extLst>
                  <a:ext uri="{FF2B5EF4-FFF2-40B4-BE49-F238E27FC236}">
                    <a16:creationId xmlns:a16="http://schemas.microsoft.com/office/drawing/2014/main" id="{746649EA-B041-2D47-AC27-8EB5AB0CCED5}"/>
                  </a:ext>
                </a:extLst>
              </p:cNvPr>
              <p:cNvSpPr/>
              <p:nvPr/>
            </p:nvSpPr>
            <p:spPr>
              <a:xfrm>
                <a:off x="4312571" y="1889001"/>
                <a:ext cx="367407"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8" name="TextBox 177">
                <a:extLst>
                  <a:ext uri="{FF2B5EF4-FFF2-40B4-BE49-F238E27FC236}">
                    <a16:creationId xmlns:a16="http://schemas.microsoft.com/office/drawing/2014/main" id="{6E2793BB-3257-D84F-8789-FBBE7F39E337}"/>
                  </a:ext>
                </a:extLst>
              </p:cNvPr>
              <p:cNvSpPr txBox="1"/>
              <p:nvPr/>
            </p:nvSpPr>
            <p:spPr>
              <a:xfrm>
                <a:off x="4313218" y="1812273"/>
                <a:ext cx="441003" cy="369332"/>
              </a:xfrm>
              <a:prstGeom prst="rect">
                <a:avLst/>
              </a:prstGeom>
              <a:noFill/>
            </p:spPr>
            <p:txBody>
              <a:bodyPr wrap="square" rtlCol="0">
                <a:spAutoFit/>
              </a:bodyPr>
              <a:lstStyle/>
              <a:p>
                <a:r>
                  <a:rPr lang="en-US" dirty="0"/>
                  <a:t>9</a:t>
                </a:r>
              </a:p>
            </p:txBody>
          </p:sp>
        </p:grpSp>
        <p:grpSp>
          <p:nvGrpSpPr>
            <p:cNvPr id="179" name="Group 178">
              <a:extLst>
                <a:ext uri="{FF2B5EF4-FFF2-40B4-BE49-F238E27FC236}">
                  <a16:creationId xmlns:a16="http://schemas.microsoft.com/office/drawing/2014/main" id="{1FDBEABA-F155-EC40-BCC4-A85D58B2EDD7}"/>
                </a:ext>
              </a:extLst>
            </p:cNvPr>
            <p:cNvGrpSpPr/>
            <p:nvPr/>
          </p:nvGrpSpPr>
          <p:grpSpPr>
            <a:xfrm>
              <a:off x="5549449" y="4359820"/>
              <a:ext cx="762286" cy="369332"/>
              <a:chOff x="4266216" y="1812273"/>
              <a:chExt cx="579997" cy="369332"/>
            </a:xfrm>
          </p:grpSpPr>
          <p:sp>
            <p:nvSpPr>
              <p:cNvPr id="180" name="TextBox 179">
                <a:extLst>
                  <a:ext uri="{FF2B5EF4-FFF2-40B4-BE49-F238E27FC236}">
                    <a16:creationId xmlns:a16="http://schemas.microsoft.com/office/drawing/2014/main" id="{2327E180-88F1-8A4E-BC72-675493831926}"/>
                  </a:ext>
                </a:extLst>
              </p:cNvPr>
              <p:cNvSpPr txBox="1"/>
              <p:nvPr/>
            </p:nvSpPr>
            <p:spPr>
              <a:xfrm>
                <a:off x="4266216" y="1821174"/>
                <a:ext cx="140555" cy="230832"/>
              </a:xfrm>
              <a:prstGeom prst="rect">
                <a:avLst/>
              </a:prstGeom>
              <a:noFill/>
            </p:spPr>
            <p:txBody>
              <a:bodyPr wrap="none" rtlCol="0">
                <a:spAutoFit/>
              </a:bodyPr>
              <a:lstStyle/>
              <a:p>
                <a:endParaRPr lang="en-US" sz="900" b="1" i="1" dirty="0"/>
              </a:p>
            </p:txBody>
          </p:sp>
          <p:sp>
            <p:nvSpPr>
              <p:cNvPr id="181" name="Oval 180">
                <a:extLst>
                  <a:ext uri="{FF2B5EF4-FFF2-40B4-BE49-F238E27FC236}">
                    <a16:creationId xmlns:a16="http://schemas.microsoft.com/office/drawing/2014/main" id="{ABB7BC3E-D954-A645-A0C9-288AA29B6744}"/>
                  </a:ext>
                </a:extLst>
              </p:cNvPr>
              <p:cNvSpPr/>
              <p:nvPr/>
            </p:nvSpPr>
            <p:spPr>
              <a:xfrm>
                <a:off x="4312571" y="1889001"/>
                <a:ext cx="367407"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2" name="TextBox 181">
                <a:extLst>
                  <a:ext uri="{FF2B5EF4-FFF2-40B4-BE49-F238E27FC236}">
                    <a16:creationId xmlns:a16="http://schemas.microsoft.com/office/drawing/2014/main" id="{51AF784E-5B02-9F45-A30B-60E0A387BE4D}"/>
                  </a:ext>
                </a:extLst>
              </p:cNvPr>
              <p:cNvSpPr txBox="1"/>
              <p:nvPr/>
            </p:nvSpPr>
            <p:spPr>
              <a:xfrm>
                <a:off x="4313218" y="1812273"/>
                <a:ext cx="532995" cy="369332"/>
              </a:xfrm>
              <a:prstGeom prst="rect">
                <a:avLst/>
              </a:prstGeom>
              <a:noFill/>
            </p:spPr>
            <p:txBody>
              <a:bodyPr wrap="square" rtlCol="0">
                <a:spAutoFit/>
              </a:bodyPr>
              <a:lstStyle/>
              <a:p>
                <a:r>
                  <a:rPr lang="en-US" dirty="0"/>
                  <a:t>8a</a:t>
                </a:r>
              </a:p>
            </p:txBody>
          </p:sp>
        </p:grpSp>
        <p:sp>
          <p:nvSpPr>
            <p:cNvPr id="183" name="TextBox 182">
              <a:extLst>
                <a:ext uri="{FF2B5EF4-FFF2-40B4-BE49-F238E27FC236}">
                  <a16:creationId xmlns:a16="http://schemas.microsoft.com/office/drawing/2014/main" id="{C2A1A0F3-EBEF-E647-9DC0-13FC459781FC}"/>
                </a:ext>
              </a:extLst>
            </p:cNvPr>
            <p:cNvSpPr txBox="1"/>
            <p:nvPr/>
          </p:nvSpPr>
          <p:spPr>
            <a:xfrm>
              <a:off x="5890272" y="4275715"/>
              <a:ext cx="763370" cy="230832"/>
            </a:xfrm>
            <a:prstGeom prst="rect">
              <a:avLst/>
            </a:prstGeom>
            <a:noFill/>
          </p:spPr>
          <p:txBody>
            <a:bodyPr wrap="square" rtlCol="0">
              <a:spAutoFit/>
            </a:bodyPr>
            <a:lstStyle/>
            <a:p>
              <a:r>
                <a:rPr lang="en-US" sz="900" b="1" i="1" dirty="0"/>
                <a:t>Report</a:t>
              </a:r>
            </a:p>
          </p:txBody>
        </p:sp>
        <p:grpSp>
          <p:nvGrpSpPr>
            <p:cNvPr id="184" name="Group 183">
              <a:extLst>
                <a:ext uri="{FF2B5EF4-FFF2-40B4-BE49-F238E27FC236}">
                  <a16:creationId xmlns:a16="http://schemas.microsoft.com/office/drawing/2014/main" id="{B398E6F1-EACD-7D4C-B31C-DF1F8A6E9D2E}"/>
                </a:ext>
              </a:extLst>
            </p:cNvPr>
            <p:cNvGrpSpPr/>
            <p:nvPr/>
          </p:nvGrpSpPr>
          <p:grpSpPr>
            <a:xfrm>
              <a:off x="6013957" y="4614576"/>
              <a:ext cx="524384" cy="369332"/>
              <a:chOff x="4266216" y="1812273"/>
              <a:chExt cx="524384" cy="369332"/>
            </a:xfrm>
          </p:grpSpPr>
          <p:sp>
            <p:nvSpPr>
              <p:cNvPr id="185" name="TextBox 184">
                <a:extLst>
                  <a:ext uri="{FF2B5EF4-FFF2-40B4-BE49-F238E27FC236}">
                    <a16:creationId xmlns:a16="http://schemas.microsoft.com/office/drawing/2014/main" id="{AE3F2F16-9590-2B4E-891C-0361BAD9D691}"/>
                  </a:ext>
                </a:extLst>
              </p:cNvPr>
              <p:cNvSpPr txBox="1"/>
              <p:nvPr/>
            </p:nvSpPr>
            <p:spPr>
              <a:xfrm>
                <a:off x="4266216" y="1821174"/>
                <a:ext cx="184731" cy="230832"/>
              </a:xfrm>
              <a:prstGeom prst="rect">
                <a:avLst/>
              </a:prstGeom>
              <a:noFill/>
            </p:spPr>
            <p:txBody>
              <a:bodyPr wrap="none" rtlCol="0">
                <a:spAutoFit/>
              </a:bodyPr>
              <a:lstStyle/>
              <a:p>
                <a:endParaRPr lang="en-US" sz="900" b="1" i="1" dirty="0"/>
              </a:p>
            </p:txBody>
          </p:sp>
          <p:sp>
            <p:nvSpPr>
              <p:cNvPr id="186" name="Oval 185">
                <a:extLst>
                  <a:ext uri="{FF2B5EF4-FFF2-40B4-BE49-F238E27FC236}">
                    <a16:creationId xmlns:a16="http://schemas.microsoft.com/office/drawing/2014/main" id="{B6DE678B-A5D4-9946-92C5-652916CB227D}"/>
                  </a:ext>
                </a:extLst>
              </p:cNvPr>
              <p:cNvSpPr/>
              <p:nvPr/>
            </p:nvSpPr>
            <p:spPr>
              <a:xfrm>
                <a:off x="4312571" y="1889001"/>
                <a:ext cx="367407"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7" name="TextBox 186">
                <a:extLst>
                  <a:ext uri="{FF2B5EF4-FFF2-40B4-BE49-F238E27FC236}">
                    <a16:creationId xmlns:a16="http://schemas.microsoft.com/office/drawing/2014/main" id="{ECBE18F8-6384-C24D-A019-5739ADC82EAF}"/>
                  </a:ext>
                </a:extLst>
              </p:cNvPr>
              <p:cNvSpPr txBox="1"/>
              <p:nvPr/>
            </p:nvSpPr>
            <p:spPr>
              <a:xfrm>
                <a:off x="4266216" y="1812273"/>
                <a:ext cx="524384" cy="369332"/>
              </a:xfrm>
              <a:prstGeom prst="rect">
                <a:avLst/>
              </a:prstGeom>
              <a:noFill/>
            </p:spPr>
            <p:txBody>
              <a:bodyPr wrap="square" rtlCol="0">
                <a:spAutoFit/>
              </a:bodyPr>
              <a:lstStyle/>
              <a:p>
                <a:r>
                  <a:rPr lang="en-US" dirty="0"/>
                  <a:t>9b</a:t>
                </a:r>
              </a:p>
            </p:txBody>
          </p:sp>
        </p:grpSp>
        <p:sp>
          <p:nvSpPr>
            <p:cNvPr id="188" name="Rectangle 187">
              <a:extLst>
                <a:ext uri="{FF2B5EF4-FFF2-40B4-BE49-F238E27FC236}">
                  <a16:creationId xmlns:a16="http://schemas.microsoft.com/office/drawing/2014/main" id="{B422C1B7-5C06-5A44-8F35-93B734569014}"/>
                </a:ext>
              </a:extLst>
            </p:cNvPr>
            <p:cNvSpPr/>
            <p:nvPr/>
          </p:nvSpPr>
          <p:spPr>
            <a:xfrm>
              <a:off x="5337705" y="4904996"/>
              <a:ext cx="1093569" cy="230832"/>
            </a:xfrm>
            <a:prstGeom prst="rect">
              <a:avLst/>
            </a:prstGeom>
          </p:spPr>
          <p:txBody>
            <a:bodyPr wrap="none">
              <a:spAutoFit/>
            </a:bodyPr>
            <a:lstStyle/>
            <a:p>
              <a:r>
                <a:rPr lang="en-US" sz="900" b="1" i="1" dirty="0">
                  <a:solidFill>
                    <a:prstClr val="black"/>
                  </a:solidFill>
                </a:rPr>
                <a:t>Report Response</a:t>
              </a:r>
              <a:endParaRPr lang="en-US" dirty="0"/>
            </a:p>
          </p:txBody>
        </p:sp>
        <p:grpSp>
          <p:nvGrpSpPr>
            <p:cNvPr id="189" name="Group 188">
              <a:extLst>
                <a:ext uri="{FF2B5EF4-FFF2-40B4-BE49-F238E27FC236}">
                  <a16:creationId xmlns:a16="http://schemas.microsoft.com/office/drawing/2014/main" id="{057736F3-FFFE-7C44-A3E8-2084CF6B688A}"/>
                </a:ext>
              </a:extLst>
            </p:cNvPr>
            <p:cNvGrpSpPr/>
            <p:nvPr/>
          </p:nvGrpSpPr>
          <p:grpSpPr>
            <a:xfrm>
              <a:off x="8399903" y="4321193"/>
              <a:ext cx="952856" cy="659849"/>
              <a:chOff x="3700105" y="1821174"/>
              <a:chExt cx="702259" cy="513784"/>
            </a:xfrm>
          </p:grpSpPr>
          <p:sp>
            <p:nvSpPr>
              <p:cNvPr id="190" name="TextBox 189">
                <a:extLst>
                  <a:ext uri="{FF2B5EF4-FFF2-40B4-BE49-F238E27FC236}">
                    <a16:creationId xmlns:a16="http://schemas.microsoft.com/office/drawing/2014/main" id="{DEA5007F-E390-C149-9AAE-F01E288287CE}"/>
                  </a:ext>
                </a:extLst>
              </p:cNvPr>
              <p:cNvSpPr txBox="1"/>
              <p:nvPr/>
            </p:nvSpPr>
            <p:spPr>
              <a:xfrm>
                <a:off x="4266216" y="1821174"/>
                <a:ext cx="136148" cy="179735"/>
              </a:xfrm>
              <a:prstGeom prst="rect">
                <a:avLst/>
              </a:prstGeom>
              <a:noFill/>
            </p:spPr>
            <p:txBody>
              <a:bodyPr wrap="none" rtlCol="0">
                <a:spAutoFit/>
              </a:bodyPr>
              <a:lstStyle/>
              <a:p>
                <a:endParaRPr lang="en-US" sz="900" b="1" i="1" dirty="0"/>
              </a:p>
            </p:txBody>
          </p:sp>
          <p:sp>
            <p:nvSpPr>
              <p:cNvPr id="191" name="Oval 190">
                <a:extLst>
                  <a:ext uri="{FF2B5EF4-FFF2-40B4-BE49-F238E27FC236}">
                    <a16:creationId xmlns:a16="http://schemas.microsoft.com/office/drawing/2014/main" id="{B48E85C6-205D-D94D-B5DB-83AD34439E5A}"/>
                  </a:ext>
                </a:extLst>
              </p:cNvPr>
              <p:cNvSpPr/>
              <p:nvPr/>
            </p:nvSpPr>
            <p:spPr>
              <a:xfrm>
                <a:off x="3700105" y="2063299"/>
                <a:ext cx="255529" cy="2498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2" name="TextBox 191">
                <a:extLst>
                  <a:ext uri="{FF2B5EF4-FFF2-40B4-BE49-F238E27FC236}">
                    <a16:creationId xmlns:a16="http://schemas.microsoft.com/office/drawing/2014/main" id="{D1968386-C3F3-B640-A125-3A4CC4DA1D6F}"/>
                  </a:ext>
                </a:extLst>
              </p:cNvPr>
              <p:cNvSpPr txBox="1"/>
              <p:nvPr/>
            </p:nvSpPr>
            <p:spPr>
              <a:xfrm>
                <a:off x="3712624" y="2047382"/>
                <a:ext cx="373181" cy="287576"/>
              </a:xfrm>
              <a:prstGeom prst="rect">
                <a:avLst/>
              </a:prstGeom>
              <a:noFill/>
            </p:spPr>
            <p:txBody>
              <a:bodyPr wrap="square" rtlCol="0">
                <a:spAutoFit/>
              </a:bodyPr>
              <a:lstStyle/>
              <a:p>
                <a:r>
                  <a:rPr lang="en-US" dirty="0"/>
                  <a:t>8b</a:t>
                </a:r>
              </a:p>
            </p:txBody>
          </p:sp>
        </p:grpSp>
        <p:sp>
          <p:nvSpPr>
            <p:cNvPr id="193" name="TextBox 192">
              <a:extLst>
                <a:ext uri="{FF2B5EF4-FFF2-40B4-BE49-F238E27FC236}">
                  <a16:creationId xmlns:a16="http://schemas.microsoft.com/office/drawing/2014/main" id="{9F16BB7C-C251-974F-B68D-64C03FA2869A}"/>
                </a:ext>
              </a:extLst>
            </p:cNvPr>
            <p:cNvSpPr txBox="1"/>
            <p:nvPr/>
          </p:nvSpPr>
          <p:spPr>
            <a:xfrm>
              <a:off x="8832668" y="4794723"/>
              <a:ext cx="763370" cy="230832"/>
            </a:xfrm>
            <a:prstGeom prst="rect">
              <a:avLst/>
            </a:prstGeom>
            <a:noFill/>
          </p:spPr>
          <p:txBody>
            <a:bodyPr wrap="square" rtlCol="0">
              <a:spAutoFit/>
            </a:bodyPr>
            <a:lstStyle/>
            <a:p>
              <a:r>
                <a:rPr lang="en-US" sz="900" b="1" i="1" dirty="0"/>
                <a:t>Report</a:t>
              </a:r>
            </a:p>
          </p:txBody>
        </p:sp>
        <p:grpSp>
          <p:nvGrpSpPr>
            <p:cNvPr id="194" name="Group 193">
              <a:extLst>
                <a:ext uri="{FF2B5EF4-FFF2-40B4-BE49-F238E27FC236}">
                  <a16:creationId xmlns:a16="http://schemas.microsoft.com/office/drawing/2014/main" id="{E934E089-A120-C74D-B2E3-832F6BF2F420}"/>
                </a:ext>
              </a:extLst>
            </p:cNvPr>
            <p:cNvGrpSpPr/>
            <p:nvPr/>
          </p:nvGrpSpPr>
          <p:grpSpPr>
            <a:xfrm>
              <a:off x="8370010" y="4694303"/>
              <a:ext cx="599305" cy="745096"/>
              <a:chOff x="3975662" y="1821174"/>
              <a:chExt cx="599305" cy="745096"/>
            </a:xfrm>
          </p:grpSpPr>
          <p:sp>
            <p:nvSpPr>
              <p:cNvPr id="195" name="TextBox 194">
                <a:extLst>
                  <a:ext uri="{FF2B5EF4-FFF2-40B4-BE49-F238E27FC236}">
                    <a16:creationId xmlns:a16="http://schemas.microsoft.com/office/drawing/2014/main" id="{8F48CFAD-C11D-7F47-8E45-3EA4B8CBC98B}"/>
                  </a:ext>
                </a:extLst>
              </p:cNvPr>
              <p:cNvSpPr txBox="1"/>
              <p:nvPr/>
            </p:nvSpPr>
            <p:spPr>
              <a:xfrm>
                <a:off x="4266216" y="1821174"/>
                <a:ext cx="184731" cy="230832"/>
              </a:xfrm>
              <a:prstGeom prst="rect">
                <a:avLst/>
              </a:prstGeom>
              <a:noFill/>
            </p:spPr>
            <p:txBody>
              <a:bodyPr wrap="none" rtlCol="0">
                <a:spAutoFit/>
              </a:bodyPr>
              <a:lstStyle/>
              <a:p>
                <a:endParaRPr lang="en-US" sz="900" b="1" i="1" dirty="0"/>
              </a:p>
            </p:txBody>
          </p:sp>
          <p:sp>
            <p:nvSpPr>
              <p:cNvPr id="196" name="Oval 195">
                <a:extLst>
                  <a:ext uri="{FF2B5EF4-FFF2-40B4-BE49-F238E27FC236}">
                    <a16:creationId xmlns:a16="http://schemas.microsoft.com/office/drawing/2014/main" id="{3A56ED09-D49C-B64D-94DF-A39FB2D8E53D}"/>
                  </a:ext>
                </a:extLst>
              </p:cNvPr>
              <p:cNvSpPr/>
              <p:nvPr/>
            </p:nvSpPr>
            <p:spPr>
              <a:xfrm>
                <a:off x="3975662" y="2293396"/>
                <a:ext cx="367407"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7" name="TextBox 196">
                <a:extLst>
                  <a:ext uri="{FF2B5EF4-FFF2-40B4-BE49-F238E27FC236}">
                    <a16:creationId xmlns:a16="http://schemas.microsoft.com/office/drawing/2014/main" id="{68B13F3F-AF79-044B-AD58-5EA5389FAF44}"/>
                  </a:ext>
                </a:extLst>
              </p:cNvPr>
              <p:cNvSpPr txBox="1"/>
              <p:nvPr/>
            </p:nvSpPr>
            <p:spPr>
              <a:xfrm>
                <a:off x="4004611" y="2196938"/>
                <a:ext cx="570356" cy="369332"/>
              </a:xfrm>
              <a:prstGeom prst="rect">
                <a:avLst/>
              </a:prstGeom>
              <a:noFill/>
            </p:spPr>
            <p:txBody>
              <a:bodyPr wrap="square" rtlCol="0">
                <a:spAutoFit/>
              </a:bodyPr>
              <a:lstStyle/>
              <a:p>
                <a:r>
                  <a:rPr lang="en-US" dirty="0"/>
                  <a:t>9a</a:t>
                </a:r>
              </a:p>
            </p:txBody>
          </p:sp>
        </p:grpSp>
        <p:sp>
          <p:nvSpPr>
            <p:cNvPr id="198" name="Rectangle 197">
              <a:extLst>
                <a:ext uri="{FF2B5EF4-FFF2-40B4-BE49-F238E27FC236}">
                  <a16:creationId xmlns:a16="http://schemas.microsoft.com/office/drawing/2014/main" id="{05B5B967-83C4-BD45-9D71-9FB8C9C17328}"/>
                </a:ext>
              </a:extLst>
            </p:cNvPr>
            <p:cNvSpPr/>
            <p:nvPr/>
          </p:nvSpPr>
          <p:spPr>
            <a:xfrm>
              <a:off x="8697653" y="5331768"/>
              <a:ext cx="1093569" cy="230832"/>
            </a:xfrm>
            <a:prstGeom prst="rect">
              <a:avLst/>
            </a:prstGeom>
          </p:spPr>
          <p:txBody>
            <a:bodyPr wrap="none">
              <a:spAutoFit/>
            </a:bodyPr>
            <a:lstStyle/>
            <a:p>
              <a:r>
                <a:rPr lang="en-US" sz="900" b="1" i="1" dirty="0">
                  <a:solidFill>
                    <a:prstClr val="black"/>
                  </a:solidFill>
                </a:rPr>
                <a:t>Report Response</a:t>
              </a:r>
              <a:endParaRPr lang="en-US" dirty="0"/>
            </a:p>
          </p:txBody>
        </p:sp>
        <p:grpSp>
          <p:nvGrpSpPr>
            <p:cNvPr id="207" name="Group 206">
              <a:extLst>
                <a:ext uri="{FF2B5EF4-FFF2-40B4-BE49-F238E27FC236}">
                  <a16:creationId xmlns:a16="http://schemas.microsoft.com/office/drawing/2014/main" id="{2E17274C-3937-1E46-B5A5-132ACE240B11}"/>
                </a:ext>
              </a:extLst>
            </p:cNvPr>
            <p:cNvGrpSpPr/>
            <p:nvPr/>
          </p:nvGrpSpPr>
          <p:grpSpPr>
            <a:xfrm>
              <a:off x="4900759" y="2856394"/>
              <a:ext cx="488005" cy="369332"/>
              <a:chOff x="4266216" y="1812273"/>
              <a:chExt cx="488005" cy="369332"/>
            </a:xfrm>
          </p:grpSpPr>
          <p:sp>
            <p:nvSpPr>
              <p:cNvPr id="208" name="TextBox 207">
                <a:extLst>
                  <a:ext uri="{FF2B5EF4-FFF2-40B4-BE49-F238E27FC236}">
                    <a16:creationId xmlns:a16="http://schemas.microsoft.com/office/drawing/2014/main" id="{2905054A-D4C0-6143-AECC-AE4A0426CC8C}"/>
                  </a:ext>
                </a:extLst>
              </p:cNvPr>
              <p:cNvSpPr txBox="1"/>
              <p:nvPr/>
            </p:nvSpPr>
            <p:spPr>
              <a:xfrm>
                <a:off x="4266216" y="1821174"/>
                <a:ext cx="184731" cy="230832"/>
              </a:xfrm>
              <a:prstGeom prst="rect">
                <a:avLst/>
              </a:prstGeom>
              <a:noFill/>
            </p:spPr>
            <p:txBody>
              <a:bodyPr wrap="none" rtlCol="0">
                <a:spAutoFit/>
              </a:bodyPr>
              <a:lstStyle/>
              <a:p>
                <a:endParaRPr lang="en-US" sz="900" b="1" i="1" dirty="0"/>
              </a:p>
            </p:txBody>
          </p:sp>
          <p:sp>
            <p:nvSpPr>
              <p:cNvPr id="209" name="Oval 208">
                <a:extLst>
                  <a:ext uri="{FF2B5EF4-FFF2-40B4-BE49-F238E27FC236}">
                    <a16:creationId xmlns:a16="http://schemas.microsoft.com/office/drawing/2014/main" id="{4C3793E6-90C3-5E44-B0E5-3B9B5F2409BE}"/>
                  </a:ext>
                </a:extLst>
              </p:cNvPr>
              <p:cNvSpPr/>
              <p:nvPr/>
            </p:nvSpPr>
            <p:spPr>
              <a:xfrm>
                <a:off x="4312571" y="1889001"/>
                <a:ext cx="367407"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0" name="TextBox 209">
                <a:extLst>
                  <a:ext uri="{FF2B5EF4-FFF2-40B4-BE49-F238E27FC236}">
                    <a16:creationId xmlns:a16="http://schemas.microsoft.com/office/drawing/2014/main" id="{7E6204D9-75A8-7547-9724-AD02A99D2F22}"/>
                  </a:ext>
                </a:extLst>
              </p:cNvPr>
              <p:cNvSpPr txBox="1"/>
              <p:nvPr/>
            </p:nvSpPr>
            <p:spPr>
              <a:xfrm>
                <a:off x="4313218" y="1812273"/>
                <a:ext cx="441003" cy="369332"/>
              </a:xfrm>
              <a:prstGeom prst="rect">
                <a:avLst/>
              </a:prstGeom>
              <a:noFill/>
            </p:spPr>
            <p:txBody>
              <a:bodyPr wrap="square" rtlCol="0">
                <a:spAutoFit/>
              </a:bodyPr>
              <a:lstStyle/>
              <a:p>
                <a:r>
                  <a:rPr lang="en-US" dirty="0"/>
                  <a:t>10</a:t>
                </a:r>
              </a:p>
            </p:txBody>
          </p:sp>
        </p:grpSp>
        <p:sp>
          <p:nvSpPr>
            <p:cNvPr id="17" name="Rectangle 16">
              <a:extLst>
                <a:ext uri="{FF2B5EF4-FFF2-40B4-BE49-F238E27FC236}">
                  <a16:creationId xmlns:a16="http://schemas.microsoft.com/office/drawing/2014/main" id="{86733A86-5A69-D331-7415-FBAC49CA7FDF}"/>
                </a:ext>
              </a:extLst>
            </p:cNvPr>
            <p:cNvSpPr/>
            <p:nvPr/>
          </p:nvSpPr>
          <p:spPr>
            <a:xfrm>
              <a:off x="4048058" y="5919469"/>
              <a:ext cx="1089788" cy="5450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rPr>
                <a:t>Local DataMart</a:t>
              </a:r>
            </a:p>
          </p:txBody>
        </p:sp>
        <p:cxnSp>
          <p:nvCxnSpPr>
            <p:cNvPr id="21" name="Straight Arrow Connector 20">
              <a:extLst>
                <a:ext uri="{FF2B5EF4-FFF2-40B4-BE49-F238E27FC236}">
                  <a16:creationId xmlns:a16="http://schemas.microsoft.com/office/drawing/2014/main" id="{E0E3BDA1-185B-9D5D-3663-651E128DB341}"/>
                </a:ext>
              </a:extLst>
            </p:cNvPr>
            <p:cNvCxnSpPr>
              <a:cxnSpLocks/>
              <a:endCxn id="17" idx="0"/>
            </p:cNvCxnSpPr>
            <p:nvPr/>
          </p:nvCxnSpPr>
          <p:spPr>
            <a:xfrm flipH="1">
              <a:off x="4592953" y="4948087"/>
              <a:ext cx="7843" cy="971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10354EEF-512C-57A9-CF25-6AC2A781206F}"/>
                </a:ext>
              </a:extLst>
            </p:cNvPr>
            <p:cNvGrpSpPr/>
            <p:nvPr/>
          </p:nvGrpSpPr>
          <p:grpSpPr>
            <a:xfrm>
              <a:off x="4343400" y="5432292"/>
              <a:ext cx="454406" cy="398440"/>
              <a:chOff x="4266216" y="1821174"/>
              <a:chExt cx="492504" cy="446201"/>
            </a:xfrm>
          </p:grpSpPr>
          <p:sp>
            <p:nvSpPr>
              <p:cNvPr id="23" name="TextBox 22">
                <a:extLst>
                  <a:ext uri="{FF2B5EF4-FFF2-40B4-BE49-F238E27FC236}">
                    <a16:creationId xmlns:a16="http://schemas.microsoft.com/office/drawing/2014/main" id="{2FA17CD1-02DA-FEF9-A00B-F7D48CC819DD}"/>
                  </a:ext>
                </a:extLst>
              </p:cNvPr>
              <p:cNvSpPr txBox="1"/>
              <p:nvPr/>
            </p:nvSpPr>
            <p:spPr>
              <a:xfrm>
                <a:off x="4266216" y="1821174"/>
                <a:ext cx="200219" cy="258502"/>
              </a:xfrm>
              <a:prstGeom prst="rect">
                <a:avLst/>
              </a:prstGeom>
              <a:noFill/>
            </p:spPr>
            <p:txBody>
              <a:bodyPr wrap="none" rtlCol="0">
                <a:spAutoFit/>
              </a:bodyPr>
              <a:lstStyle/>
              <a:p>
                <a:endParaRPr lang="en-US" sz="900" b="1" i="1" dirty="0"/>
              </a:p>
            </p:txBody>
          </p:sp>
          <p:sp>
            <p:nvSpPr>
              <p:cNvPr id="24" name="Oval 23">
                <a:extLst>
                  <a:ext uri="{FF2B5EF4-FFF2-40B4-BE49-F238E27FC236}">
                    <a16:creationId xmlns:a16="http://schemas.microsoft.com/office/drawing/2014/main" id="{CB53BBE1-81B9-E2CA-DFF5-C20EDE8F315A}"/>
                  </a:ext>
                </a:extLst>
              </p:cNvPr>
              <p:cNvSpPr/>
              <p:nvPr/>
            </p:nvSpPr>
            <p:spPr>
              <a:xfrm>
                <a:off x="4312571" y="1889001"/>
                <a:ext cx="367407"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TextBox 24">
                <a:extLst>
                  <a:ext uri="{FF2B5EF4-FFF2-40B4-BE49-F238E27FC236}">
                    <a16:creationId xmlns:a16="http://schemas.microsoft.com/office/drawing/2014/main" id="{C4114BFC-9AF0-1CDE-A450-DB45A463E7B1}"/>
                  </a:ext>
                </a:extLst>
              </p:cNvPr>
              <p:cNvSpPr txBox="1"/>
              <p:nvPr/>
            </p:nvSpPr>
            <p:spPr>
              <a:xfrm>
                <a:off x="4317717" y="1853771"/>
                <a:ext cx="441003" cy="413604"/>
              </a:xfrm>
              <a:prstGeom prst="rect">
                <a:avLst/>
              </a:prstGeom>
              <a:noFill/>
            </p:spPr>
            <p:txBody>
              <a:bodyPr wrap="square" rtlCol="0">
                <a:spAutoFit/>
              </a:bodyPr>
              <a:lstStyle/>
              <a:p>
                <a:r>
                  <a:rPr lang="en-US" dirty="0"/>
                  <a:t>8</a:t>
                </a:r>
              </a:p>
            </p:txBody>
          </p:sp>
        </p:grpSp>
        <p:cxnSp>
          <p:nvCxnSpPr>
            <p:cNvPr id="31" name="Straight Arrow Connector 30">
              <a:extLst>
                <a:ext uri="{FF2B5EF4-FFF2-40B4-BE49-F238E27FC236}">
                  <a16:creationId xmlns:a16="http://schemas.microsoft.com/office/drawing/2014/main" id="{216C39C3-3EC0-4E5E-35DC-4E8C50E056B1}"/>
                </a:ext>
              </a:extLst>
            </p:cNvPr>
            <p:cNvCxnSpPr>
              <a:cxnSpLocks/>
            </p:cNvCxnSpPr>
            <p:nvPr/>
          </p:nvCxnSpPr>
          <p:spPr>
            <a:xfrm flipV="1">
              <a:off x="4871089" y="4940743"/>
              <a:ext cx="0" cy="9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6564AEAC-409A-E5AB-0ABC-B7187110400D}"/>
                </a:ext>
              </a:extLst>
            </p:cNvPr>
            <p:cNvGrpSpPr/>
            <p:nvPr/>
          </p:nvGrpSpPr>
          <p:grpSpPr>
            <a:xfrm>
              <a:off x="4633553" y="5002154"/>
              <a:ext cx="488005" cy="369332"/>
              <a:chOff x="4266216" y="1812273"/>
              <a:chExt cx="488005" cy="369332"/>
            </a:xfrm>
          </p:grpSpPr>
          <p:sp>
            <p:nvSpPr>
              <p:cNvPr id="57" name="TextBox 56">
                <a:extLst>
                  <a:ext uri="{FF2B5EF4-FFF2-40B4-BE49-F238E27FC236}">
                    <a16:creationId xmlns:a16="http://schemas.microsoft.com/office/drawing/2014/main" id="{74CF8CF9-8D5B-8EB5-EB4D-AD5CCEF01DD1}"/>
                  </a:ext>
                </a:extLst>
              </p:cNvPr>
              <p:cNvSpPr txBox="1"/>
              <p:nvPr/>
            </p:nvSpPr>
            <p:spPr>
              <a:xfrm>
                <a:off x="4266216" y="1821174"/>
                <a:ext cx="184731" cy="230832"/>
              </a:xfrm>
              <a:prstGeom prst="rect">
                <a:avLst/>
              </a:prstGeom>
              <a:noFill/>
            </p:spPr>
            <p:txBody>
              <a:bodyPr wrap="none" rtlCol="0">
                <a:spAutoFit/>
              </a:bodyPr>
              <a:lstStyle/>
              <a:p>
                <a:endParaRPr lang="en-US" sz="900" b="1" i="1" dirty="0"/>
              </a:p>
            </p:txBody>
          </p:sp>
          <p:sp>
            <p:nvSpPr>
              <p:cNvPr id="58" name="Oval 57">
                <a:extLst>
                  <a:ext uri="{FF2B5EF4-FFF2-40B4-BE49-F238E27FC236}">
                    <a16:creationId xmlns:a16="http://schemas.microsoft.com/office/drawing/2014/main" id="{03893D1E-0942-A047-4C00-B38D2A18D6EE}"/>
                  </a:ext>
                </a:extLst>
              </p:cNvPr>
              <p:cNvSpPr/>
              <p:nvPr/>
            </p:nvSpPr>
            <p:spPr>
              <a:xfrm>
                <a:off x="4312571" y="1889001"/>
                <a:ext cx="367407"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TextBox 58">
                <a:extLst>
                  <a:ext uri="{FF2B5EF4-FFF2-40B4-BE49-F238E27FC236}">
                    <a16:creationId xmlns:a16="http://schemas.microsoft.com/office/drawing/2014/main" id="{BF4B4510-B752-A2FB-C07F-851EA98D3F8E}"/>
                  </a:ext>
                </a:extLst>
              </p:cNvPr>
              <p:cNvSpPr txBox="1"/>
              <p:nvPr/>
            </p:nvSpPr>
            <p:spPr>
              <a:xfrm>
                <a:off x="4313218" y="1812273"/>
                <a:ext cx="441003" cy="369332"/>
              </a:xfrm>
              <a:prstGeom prst="rect">
                <a:avLst/>
              </a:prstGeom>
              <a:noFill/>
            </p:spPr>
            <p:txBody>
              <a:bodyPr wrap="square" rtlCol="0">
                <a:spAutoFit/>
              </a:bodyPr>
              <a:lstStyle/>
              <a:p>
                <a:r>
                  <a:rPr lang="en-US" dirty="0"/>
                  <a:t>9</a:t>
                </a:r>
              </a:p>
            </p:txBody>
          </p:sp>
        </p:grpSp>
        <p:sp>
          <p:nvSpPr>
            <p:cNvPr id="60" name="Rectangle 59">
              <a:extLst>
                <a:ext uri="{FF2B5EF4-FFF2-40B4-BE49-F238E27FC236}">
                  <a16:creationId xmlns:a16="http://schemas.microsoft.com/office/drawing/2014/main" id="{0CC3A356-3C9D-DA19-B114-AC5301A52D62}"/>
                </a:ext>
              </a:extLst>
            </p:cNvPr>
            <p:cNvSpPr/>
            <p:nvPr/>
          </p:nvSpPr>
          <p:spPr>
            <a:xfrm>
              <a:off x="6649281" y="5975043"/>
              <a:ext cx="1089788" cy="5450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rPr>
                <a:t>TTP Hosted DataMart</a:t>
              </a:r>
            </a:p>
          </p:txBody>
        </p:sp>
        <p:cxnSp>
          <p:nvCxnSpPr>
            <p:cNvPr id="64" name="Straight Arrow Connector 63">
              <a:extLst>
                <a:ext uri="{FF2B5EF4-FFF2-40B4-BE49-F238E27FC236}">
                  <a16:creationId xmlns:a16="http://schemas.microsoft.com/office/drawing/2014/main" id="{ACC00038-8B17-8FB2-6494-1B149CE28F68}"/>
                </a:ext>
              </a:extLst>
            </p:cNvPr>
            <p:cNvCxnSpPr>
              <a:cxnSpLocks/>
            </p:cNvCxnSpPr>
            <p:nvPr/>
          </p:nvCxnSpPr>
          <p:spPr>
            <a:xfrm flipH="1">
              <a:off x="6978147" y="5334000"/>
              <a:ext cx="19250" cy="641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F6CCAF3-E44F-CDCD-8849-45DA241E2529}"/>
                </a:ext>
              </a:extLst>
            </p:cNvPr>
            <p:cNvCxnSpPr>
              <a:cxnSpLocks/>
            </p:cNvCxnSpPr>
            <p:nvPr/>
          </p:nvCxnSpPr>
          <p:spPr>
            <a:xfrm flipV="1">
              <a:off x="7466152" y="5333999"/>
              <a:ext cx="10792" cy="641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26EA37D0-C9D4-5932-2762-2C5F61A37308}"/>
                </a:ext>
              </a:extLst>
            </p:cNvPr>
            <p:cNvGrpSpPr/>
            <p:nvPr/>
          </p:nvGrpSpPr>
          <p:grpSpPr>
            <a:xfrm>
              <a:off x="6587778" y="5326543"/>
              <a:ext cx="1000402" cy="464660"/>
              <a:chOff x="4266216" y="1821174"/>
              <a:chExt cx="737301" cy="361802"/>
            </a:xfrm>
          </p:grpSpPr>
          <p:sp>
            <p:nvSpPr>
              <p:cNvPr id="80" name="TextBox 79">
                <a:extLst>
                  <a:ext uri="{FF2B5EF4-FFF2-40B4-BE49-F238E27FC236}">
                    <a16:creationId xmlns:a16="http://schemas.microsoft.com/office/drawing/2014/main" id="{08D796F7-00AC-2485-6F2F-A9C2E30DD646}"/>
                  </a:ext>
                </a:extLst>
              </p:cNvPr>
              <p:cNvSpPr txBox="1"/>
              <p:nvPr/>
            </p:nvSpPr>
            <p:spPr>
              <a:xfrm>
                <a:off x="4266216" y="1821174"/>
                <a:ext cx="136148" cy="179735"/>
              </a:xfrm>
              <a:prstGeom prst="rect">
                <a:avLst/>
              </a:prstGeom>
              <a:noFill/>
            </p:spPr>
            <p:txBody>
              <a:bodyPr wrap="none" rtlCol="0">
                <a:spAutoFit/>
              </a:bodyPr>
              <a:lstStyle/>
              <a:p>
                <a:endParaRPr lang="en-US" sz="900" b="1" i="1" dirty="0"/>
              </a:p>
            </p:txBody>
          </p:sp>
          <p:sp>
            <p:nvSpPr>
              <p:cNvPr id="81" name="Oval 80">
                <a:extLst>
                  <a:ext uri="{FF2B5EF4-FFF2-40B4-BE49-F238E27FC236}">
                    <a16:creationId xmlns:a16="http://schemas.microsoft.com/office/drawing/2014/main" id="{634699FB-746C-BCB0-6391-541032BBF4FF}"/>
                  </a:ext>
                </a:extLst>
              </p:cNvPr>
              <p:cNvSpPr/>
              <p:nvPr/>
            </p:nvSpPr>
            <p:spPr>
              <a:xfrm>
                <a:off x="4405331" y="1918849"/>
                <a:ext cx="305563"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2" name="TextBox 81">
                <a:extLst>
                  <a:ext uri="{FF2B5EF4-FFF2-40B4-BE49-F238E27FC236}">
                    <a16:creationId xmlns:a16="http://schemas.microsoft.com/office/drawing/2014/main" id="{9A545033-7477-AFE8-BF75-AC8390A7C977}"/>
                  </a:ext>
                </a:extLst>
              </p:cNvPr>
              <p:cNvSpPr txBox="1"/>
              <p:nvPr/>
            </p:nvSpPr>
            <p:spPr>
              <a:xfrm>
                <a:off x="4440910" y="1895397"/>
                <a:ext cx="562607" cy="287577"/>
              </a:xfrm>
              <a:prstGeom prst="rect">
                <a:avLst/>
              </a:prstGeom>
              <a:noFill/>
            </p:spPr>
            <p:txBody>
              <a:bodyPr wrap="square" rtlCol="0">
                <a:spAutoFit/>
              </a:bodyPr>
              <a:lstStyle/>
              <a:p>
                <a:r>
                  <a:rPr lang="en-US" dirty="0"/>
                  <a:t>8b</a:t>
                </a:r>
              </a:p>
            </p:txBody>
          </p:sp>
        </p:grpSp>
        <p:grpSp>
          <p:nvGrpSpPr>
            <p:cNvPr id="83" name="Group 82">
              <a:extLst>
                <a:ext uri="{FF2B5EF4-FFF2-40B4-BE49-F238E27FC236}">
                  <a16:creationId xmlns:a16="http://schemas.microsoft.com/office/drawing/2014/main" id="{D2F7E675-BA13-7569-0E92-E3D31CDD279B}"/>
                </a:ext>
              </a:extLst>
            </p:cNvPr>
            <p:cNvGrpSpPr/>
            <p:nvPr/>
          </p:nvGrpSpPr>
          <p:grpSpPr>
            <a:xfrm>
              <a:off x="7277061" y="5375292"/>
              <a:ext cx="450951" cy="411368"/>
              <a:chOff x="4266216" y="1821174"/>
              <a:chExt cx="450951" cy="411368"/>
            </a:xfrm>
          </p:grpSpPr>
          <p:sp>
            <p:nvSpPr>
              <p:cNvPr id="94" name="TextBox 93">
                <a:extLst>
                  <a:ext uri="{FF2B5EF4-FFF2-40B4-BE49-F238E27FC236}">
                    <a16:creationId xmlns:a16="http://schemas.microsoft.com/office/drawing/2014/main" id="{3EDF1122-5A50-2170-C12D-CF7A59125D44}"/>
                  </a:ext>
                </a:extLst>
              </p:cNvPr>
              <p:cNvSpPr txBox="1"/>
              <p:nvPr/>
            </p:nvSpPr>
            <p:spPr>
              <a:xfrm>
                <a:off x="4266216" y="1821174"/>
                <a:ext cx="184731" cy="230832"/>
              </a:xfrm>
              <a:prstGeom prst="rect">
                <a:avLst/>
              </a:prstGeom>
              <a:noFill/>
            </p:spPr>
            <p:txBody>
              <a:bodyPr wrap="none" rtlCol="0">
                <a:spAutoFit/>
              </a:bodyPr>
              <a:lstStyle/>
              <a:p>
                <a:endParaRPr lang="en-US" sz="900" b="1" i="1" dirty="0"/>
              </a:p>
            </p:txBody>
          </p:sp>
          <p:sp>
            <p:nvSpPr>
              <p:cNvPr id="110" name="Oval 109">
                <a:extLst>
                  <a:ext uri="{FF2B5EF4-FFF2-40B4-BE49-F238E27FC236}">
                    <a16:creationId xmlns:a16="http://schemas.microsoft.com/office/drawing/2014/main" id="{E3C51098-EA1E-2255-1D58-368FFE0D26DF}"/>
                  </a:ext>
                </a:extLst>
              </p:cNvPr>
              <p:cNvSpPr/>
              <p:nvPr/>
            </p:nvSpPr>
            <p:spPr>
              <a:xfrm>
                <a:off x="4287460" y="1932282"/>
                <a:ext cx="367407"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TextBox 111">
                <a:extLst>
                  <a:ext uri="{FF2B5EF4-FFF2-40B4-BE49-F238E27FC236}">
                    <a16:creationId xmlns:a16="http://schemas.microsoft.com/office/drawing/2014/main" id="{2E4C8206-9EDE-E956-5EAD-EFD65D7D3072}"/>
                  </a:ext>
                </a:extLst>
              </p:cNvPr>
              <p:cNvSpPr txBox="1"/>
              <p:nvPr/>
            </p:nvSpPr>
            <p:spPr>
              <a:xfrm>
                <a:off x="4315778" y="1863210"/>
                <a:ext cx="401389" cy="369332"/>
              </a:xfrm>
              <a:prstGeom prst="rect">
                <a:avLst/>
              </a:prstGeom>
              <a:noFill/>
            </p:spPr>
            <p:txBody>
              <a:bodyPr wrap="square" rtlCol="0">
                <a:spAutoFit/>
              </a:bodyPr>
              <a:lstStyle/>
              <a:p>
                <a:r>
                  <a:rPr lang="en-US" dirty="0"/>
                  <a:t>9a</a:t>
                </a:r>
              </a:p>
            </p:txBody>
          </p:sp>
        </p:grpSp>
      </p:grpSp>
      <p:sp>
        <p:nvSpPr>
          <p:cNvPr id="11" name="TextBox 10">
            <a:extLst>
              <a:ext uri="{FF2B5EF4-FFF2-40B4-BE49-F238E27FC236}">
                <a16:creationId xmlns:a16="http://schemas.microsoft.com/office/drawing/2014/main" id="{2A45833F-417E-D91D-F6D9-09E966187467}"/>
              </a:ext>
            </a:extLst>
          </p:cNvPr>
          <p:cNvSpPr txBox="1"/>
          <p:nvPr/>
        </p:nvSpPr>
        <p:spPr>
          <a:xfrm>
            <a:off x="111539" y="210492"/>
            <a:ext cx="5241232" cy="6373286"/>
          </a:xfrm>
          <a:prstGeom prst="rect">
            <a:avLst/>
          </a:prstGeom>
          <a:noFill/>
          <a:ln w="9525">
            <a:solidFill>
              <a:schemeClr val="accent1"/>
            </a:solidFill>
            <a:prstDash val="lgDash"/>
          </a:ln>
        </p:spPr>
        <p:txBody>
          <a:bodyPr wrap="square" rtlCol="0">
            <a:spAutoFit/>
          </a:bodyPr>
          <a:lstStyle/>
          <a:p>
            <a:endParaRPr lang="en-US" dirty="0">
              <a:solidFill>
                <a:srgbClr val="000000"/>
              </a:solidFill>
              <a:highlight>
                <a:srgbClr val="FFFF00"/>
              </a:highlight>
            </a:endParaRPr>
          </a:p>
        </p:txBody>
      </p:sp>
      <p:sp>
        <p:nvSpPr>
          <p:cNvPr id="20" name="TextBox 19">
            <a:extLst>
              <a:ext uri="{FF2B5EF4-FFF2-40B4-BE49-F238E27FC236}">
                <a16:creationId xmlns:a16="http://schemas.microsoft.com/office/drawing/2014/main" id="{75FA3213-224B-7586-9E51-65EE29238EF0}"/>
              </a:ext>
            </a:extLst>
          </p:cNvPr>
          <p:cNvSpPr txBox="1"/>
          <p:nvPr/>
        </p:nvSpPr>
        <p:spPr>
          <a:xfrm>
            <a:off x="6623778" y="4180561"/>
            <a:ext cx="1956325" cy="2595437"/>
          </a:xfrm>
          <a:prstGeom prst="rect">
            <a:avLst/>
          </a:prstGeom>
          <a:noFill/>
          <a:ln w="9525">
            <a:solidFill>
              <a:schemeClr val="accent1"/>
            </a:solidFill>
            <a:prstDash val="lgDash"/>
          </a:ln>
        </p:spPr>
        <p:txBody>
          <a:bodyPr wrap="square" rtlCol="0">
            <a:spAutoFit/>
          </a:bodyPr>
          <a:lstStyle/>
          <a:p>
            <a:endParaRPr lang="en-US" dirty="0">
              <a:solidFill>
                <a:srgbClr val="000000"/>
              </a:solidFill>
              <a:highlight>
                <a:srgbClr val="FFFF00"/>
              </a:highlight>
            </a:endParaRPr>
          </a:p>
        </p:txBody>
      </p:sp>
      <p:sp>
        <p:nvSpPr>
          <p:cNvPr id="27" name="TextBox 26">
            <a:extLst>
              <a:ext uri="{FF2B5EF4-FFF2-40B4-BE49-F238E27FC236}">
                <a16:creationId xmlns:a16="http://schemas.microsoft.com/office/drawing/2014/main" id="{5F1B3B2E-6342-EF49-093F-8AAD6235AE62}"/>
              </a:ext>
            </a:extLst>
          </p:cNvPr>
          <p:cNvSpPr txBox="1"/>
          <p:nvPr/>
        </p:nvSpPr>
        <p:spPr>
          <a:xfrm>
            <a:off x="6858000" y="6504801"/>
            <a:ext cx="1487138" cy="276999"/>
          </a:xfrm>
          <a:prstGeom prst="rect">
            <a:avLst/>
          </a:prstGeom>
          <a:noFill/>
        </p:spPr>
        <p:txBody>
          <a:bodyPr wrap="none" rtlCol="0">
            <a:spAutoFit/>
          </a:bodyPr>
          <a:lstStyle/>
          <a:p>
            <a:r>
              <a:rPr lang="en-US" sz="1200" dirty="0"/>
              <a:t>Trusted Third Party</a:t>
            </a:r>
          </a:p>
        </p:txBody>
      </p:sp>
    </p:spTree>
    <p:extLst>
      <p:ext uri="{BB962C8B-B14F-4D97-AF65-F5344CB8AC3E}">
        <p14:creationId xmlns:p14="http://schemas.microsoft.com/office/powerpoint/2010/main" val="199877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76DF-275A-1E42-91BC-BDF7694106F7}"/>
              </a:ext>
            </a:extLst>
          </p:cNvPr>
          <p:cNvSpPr>
            <a:spLocks noGrp="1"/>
          </p:cNvSpPr>
          <p:nvPr>
            <p:ph type="title"/>
          </p:nvPr>
        </p:nvSpPr>
        <p:spPr>
          <a:xfrm>
            <a:off x="1976284" y="304801"/>
            <a:ext cx="8229600" cy="533395"/>
          </a:xfrm>
        </p:spPr>
        <p:txBody>
          <a:bodyPr>
            <a:noAutofit/>
          </a:bodyPr>
          <a:lstStyle/>
          <a:p>
            <a:r>
              <a:rPr lang="en-US" sz="2400" dirty="0" err="1"/>
              <a:t>MedMorph</a:t>
            </a:r>
            <a:r>
              <a:rPr lang="en-US" sz="2400" dirty="0"/>
              <a:t> Actors and Systems Interaction Descriptions</a:t>
            </a:r>
          </a:p>
        </p:txBody>
      </p:sp>
      <p:sp>
        <p:nvSpPr>
          <p:cNvPr id="3" name="Content Placeholder 2">
            <a:extLst>
              <a:ext uri="{FF2B5EF4-FFF2-40B4-BE49-F238E27FC236}">
                <a16:creationId xmlns:a16="http://schemas.microsoft.com/office/drawing/2014/main" id="{FB75E145-6378-FE4B-91A4-DCD682520588}"/>
              </a:ext>
            </a:extLst>
          </p:cNvPr>
          <p:cNvSpPr>
            <a:spLocks noGrp="1"/>
          </p:cNvSpPr>
          <p:nvPr>
            <p:ph idx="1"/>
          </p:nvPr>
        </p:nvSpPr>
        <p:spPr>
          <a:xfrm>
            <a:off x="1219200" y="990600"/>
            <a:ext cx="8763000" cy="4389437"/>
          </a:xfrm>
        </p:spPr>
        <p:txBody>
          <a:bodyPr/>
          <a:lstStyle/>
          <a:p>
            <a:r>
              <a:rPr lang="en-US" sz="1200" b="1" u="sng" dirty="0"/>
              <a:t>Step 1:</a:t>
            </a:r>
            <a:r>
              <a:rPr lang="en-US" sz="1200" b="1" dirty="0"/>
              <a:t> </a:t>
            </a:r>
            <a:r>
              <a:rPr lang="en-US" sz="1200" dirty="0"/>
              <a:t>A PHA or a Research Organization creates a Knowledge Artifact and makes it available via the Knowledge Artifact Repository.</a:t>
            </a:r>
          </a:p>
          <a:p>
            <a:pPr lvl="1"/>
            <a:r>
              <a:rPr lang="en-US" sz="1000" b="1" u="sng" dirty="0"/>
              <a:t>Step 1a:</a:t>
            </a:r>
            <a:r>
              <a:rPr lang="en-US" sz="1000" b="1" dirty="0"/>
              <a:t> </a:t>
            </a:r>
            <a:r>
              <a:rPr lang="en-US" sz="1000" dirty="0"/>
              <a:t>Knowledge Artifact Repositories which implement notifications, can optionally notify the subscribers (EHRs, Backend System App, Administrators) of changes in the Knowledge Artifacts.</a:t>
            </a:r>
          </a:p>
          <a:p>
            <a:r>
              <a:rPr lang="en-US" sz="1200" b="1" u="sng" dirty="0"/>
              <a:t>Step 2:</a:t>
            </a:r>
            <a:r>
              <a:rPr lang="en-US" sz="1200" dirty="0"/>
              <a:t> Backend Service App (BSA) queries the Knowledge Artifact Repository to retrieve a Knowledge Artifact. </a:t>
            </a:r>
          </a:p>
          <a:p>
            <a:pPr lvl="1"/>
            <a:r>
              <a:rPr lang="en-US" sz="1000" b="1" u="sng" dirty="0"/>
              <a:t>Step 2a:</a:t>
            </a:r>
            <a:r>
              <a:rPr lang="en-US" sz="1000" dirty="0"/>
              <a:t> BSA receives the Knowledge Artifact as a response to the query in Step 2.</a:t>
            </a:r>
          </a:p>
          <a:p>
            <a:r>
              <a:rPr lang="en-US" sz="1200" b="1" u="sng" dirty="0"/>
              <a:t>Step 3:</a:t>
            </a:r>
            <a:r>
              <a:rPr lang="en-US" sz="1200" b="1" dirty="0"/>
              <a:t> </a:t>
            </a:r>
            <a:r>
              <a:rPr lang="en-US" sz="1200" dirty="0"/>
              <a:t>BSA processes the Knowledge Artifact and creates subscriptions in the EHR’s FHIR Server so that it can be notified when specific events occur in clinical workflows.</a:t>
            </a:r>
          </a:p>
          <a:p>
            <a:r>
              <a:rPr lang="en-US" sz="1200" b="1" u="sng" dirty="0"/>
              <a:t>Step 4:</a:t>
            </a:r>
            <a:r>
              <a:rPr lang="en-US" sz="1200" b="1" dirty="0"/>
              <a:t> </a:t>
            </a:r>
            <a:r>
              <a:rPr lang="en-US" sz="1200" dirty="0"/>
              <a:t>Providers as part of their clinical workflows update the data in the EHR patient chart.</a:t>
            </a:r>
          </a:p>
          <a:p>
            <a:r>
              <a:rPr lang="en-US" sz="1200" b="1" u="sng" dirty="0"/>
              <a:t>Step 5</a:t>
            </a:r>
            <a:r>
              <a:rPr lang="en-US" sz="1200" dirty="0"/>
              <a:t>: EHR notifies the BSA based on subscriptions that have been created in Step 3.</a:t>
            </a:r>
          </a:p>
          <a:p>
            <a:r>
              <a:rPr lang="en-US" sz="1200" b="1" u="sng" dirty="0"/>
              <a:t>Step 6:</a:t>
            </a:r>
            <a:r>
              <a:rPr lang="en-US" sz="1200" b="1" dirty="0"/>
              <a:t> </a:t>
            </a:r>
            <a:r>
              <a:rPr lang="en-US" sz="1200" dirty="0"/>
              <a:t>BSA queries the EHR for patient’s data.</a:t>
            </a:r>
          </a:p>
          <a:p>
            <a:pPr lvl="1"/>
            <a:r>
              <a:rPr lang="en-US" sz="1000" b="1" u="sng" dirty="0"/>
              <a:t>Step 6a:</a:t>
            </a:r>
            <a:r>
              <a:rPr lang="en-US" sz="1000" b="1" dirty="0"/>
              <a:t> </a:t>
            </a:r>
            <a:r>
              <a:rPr lang="en-US" sz="1000" dirty="0"/>
              <a:t>BSA receives the response from the EHR with the Patient’s data.</a:t>
            </a:r>
          </a:p>
          <a:p>
            <a:r>
              <a:rPr lang="en-US" sz="1200" b="1" u="sng" dirty="0"/>
              <a:t>Step 7:</a:t>
            </a:r>
            <a:r>
              <a:rPr lang="en-US" sz="1200" b="1" dirty="0"/>
              <a:t> </a:t>
            </a:r>
            <a:r>
              <a:rPr lang="en-US" sz="1200" dirty="0"/>
              <a:t>After the creation of the report with identifiable data that needs to be submitted, the BSA invokes Data/Trust Services to de-identify, anonymize, pseudonymize the report as needed.</a:t>
            </a:r>
          </a:p>
          <a:p>
            <a:pPr lvl="1"/>
            <a:r>
              <a:rPr lang="en-US" sz="1000" b="1" u="sng" dirty="0"/>
              <a:t>Step 7a:</a:t>
            </a:r>
            <a:r>
              <a:rPr lang="en-US" sz="1000" b="1" dirty="0"/>
              <a:t> </a:t>
            </a:r>
            <a:r>
              <a:rPr lang="en-US" sz="1000" dirty="0"/>
              <a:t>BSA receives the de-identified, anonymized or pseudonymized report.</a:t>
            </a:r>
          </a:p>
          <a:p>
            <a:r>
              <a:rPr lang="en-US" sz="1200" b="1" u="sng" dirty="0"/>
              <a:t>Step 8:</a:t>
            </a:r>
            <a:r>
              <a:rPr lang="en-US" sz="1200" b="1" dirty="0"/>
              <a:t> </a:t>
            </a:r>
            <a:r>
              <a:rPr lang="en-US" sz="1200" dirty="0"/>
              <a:t>The BSA submits the created report in Step 7 to a local Data Mart or the PHA/Research Organization directly without any Trusted Third Parties acting as intermediaries.</a:t>
            </a:r>
          </a:p>
          <a:p>
            <a:pPr lvl="1"/>
            <a:r>
              <a:rPr lang="en-US" sz="1000" b="1" u="sng" dirty="0"/>
              <a:t>Step 8a:</a:t>
            </a:r>
            <a:r>
              <a:rPr lang="en-US" sz="1000" dirty="0"/>
              <a:t> PHA/Research Organizations can require TTP to act as intermediaries to receive reports from clinical organizations. For these scenarios, the BSA submits the created report to the TTP.</a:t>
            </a:r>
          </a:p>
          <a:p>
            <a:pPr lvl="1"/>
            <a:r>
              <a:rPr lang="en-US" sz="1000" b="1" u="sng" dirty="0"/>
              <a:t>Step 8b:</a:t>
            </a:r>
            <a:r>
              <a:rPr lang="en-US" sz="1000" dirty="0"/>
              <a:t> The TTP receives a submitted report from the BSA and forwards the report to the PHA/Research Organization.</a:t>
            </a:r>
          </a:p>
          <a:p>
            <a:r>
              <a:rPr lang="en-US" sz="1200" b="1" u="sng" dirty="0"/>
              <a:t>Step 9:</a:t>
            </a:r>
            <a:r>
              <a:rPr lang="en-US" sz="1200" b="1" dirty="0"/>
              <a:t> </a:t>
            </a:r>
            <a:r>
              <a:rPr lang="en-US" sz="1200" dirty="0"/>
              <a:t>The PHA/Research Organization submits a response back to the Healthcare organization based on the submitted report. If the Data Mart is local, an acknowledgement may be provided without an actual response. The Response transaction can be synchronous (immediately </a:t>
            </a:r>
            <a:r>
              <a:rPr lang="en-US" sz="1200" dirty="0" err="1"/>
              <a:t>w.r.t</a:t>
            </a:r>
            <a:r>
              <a:rPr lang="en-US" sz="1200" dirty="0"/>
              <a:t> Step 8) or asynchronous (after a period of time).</a:t>
            </a:r>
          </a:p>
          <a:p>
            <a:pPr lvl="1"/>
            <a:r>
              <a:rPr lang="en-US" sz="1000" b="1" u="sng" dirty="0"/>
              <a:t>Step 9a:</a:t>
            </a:r>
            <a:r>
              <a:rPr lang="en-US" sz="1000" dirty="0"/>
              <a:t> The PHA/Research Organizations can require TTP to act as intermediaries to submit reports to clinical organizations. For these scenarios, the PHA/Research Organization submits a response to the TTP.</a:t>
            </a:r>
          </a:p>
          <a:p>
            <a:pPr lvl="1"/>
            <a:r>
              <a:rPr lang="en-US" sz="1000" b="1" u="sng" dirty="0"/>
              <a:t>Step 9b:</a:t>
            </a:r>
            <a:r>
              <a:rPr lang="en-US" sz="1000" dirty="0"/>
              <a:t> The TTP receives the submitted response from the PHA/Research Organization and forwards the response to the BSA which is part of the healthcare organization.</a:t>
            </a:r>
          </a:p>
          <a:p>
            <a:r>
              <a:rPr lang="en-US" sz="1200" b="1" u="sng" dirty="0"/>
              <a:t>Step 10:</a:t>
            </a:r>
            <a:r>
              <a:rPr lang="en-US" sz="1200" b="1" dirty="0"/>
              <a:t> </a:t>
            </a:r>
            <a:r>
              <a:rPr lang="en-US" sz="1200" dirty="0"/>
              <a:t>The BSA writes back the response from the PHA/Research Organization to the EHR as appropriate. Note: The Response may have to be re-identified in some scenarios using Data/Trust Services before it is written back to the EHR.</a:t>
            </a:r>
          </a:p>
          <a:p>
            <a:pPr lvl="1"/>
            <a:endParaRPr lang="en-US" sz="1000" dirty="0"/>
          </a:p>
          <a:p>
            <a:pPr lvl="1"/>
            <a:endParaRPr lang="en-US" sz="1000" dirty="0"/>
          </a:p>
          <a:p>
            <a:pPr lvl="1"/>
            <a:endParaRPr lang="en-US" sz="1000" dirty="0"/>
          </a:p>
          <a:p>
            <a:pPr lvl="1"/>
            <a:endParaRPr lang="en-US" sz="1000" dirty="0"/>
          </a:p>
          <a:p>
            <a:pPr lvl="1"/>
            <a:endParaRPr lang="en-US" sz="1000" dirty="0"/>
          </a:p>
          <a:p>
            <a:pPr lvl="1"/>
            <a:endParaRPr lang="en-US" sz="1000" dirty="0"/>
          </a:p>
          <a:p>
            <a:endParaRPr lang="en-US" sz="1200" dirty="0"/>
          </a:p>
        </p:txBody>
      </p:sp>
    </p:spTree>
    <p:extLst>
      <p:ext uri="{BB962C8B-B14F-4D97-AF65-F5344CB8AC3E}">
        <p14:creationId xmlns:p14="http://schemas.microsoft.com/office/powerpoint/2010/main" val="2785106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ded Corner 4">
            <a:extLst>
              <a:ext uri="{FF2B5EF4-FFF2-40B4-BE49-F238E27FC236}">
                <a16:creationId xmlns:a16="http://schemas.microsoft.com/office/drawing/2014/main" id="{8B71F8F9-81A3-844F-8330-94DB404CDB44}"/>
              </a:ext>
            </a:extLst>
          </p:cNvPr>
          <p:cNvSpPr/>
          <p:nvPr/>
        </p:nvSpPr>
        <p:spPr>
          <a:xfrm>
            <a:off x="544700" y="112534"/>
            <a:ext cx="7844103" cy="1461379"/>
          </a:xfrm>
          <a:prstGeom prst="foldedCorner">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ounded Rectangle 5">
            <a:extLst>
              <a:ext uri="{FF2B5EF4-FFF2-40B4-BE49-F238E27FC236}">
                <a16:creationId xmlns:a16="http://schemas.microsoft.com/office/drawing/2014/main" id="{69384F44-201C-654D-9CA2-4E22C3E7D00B}"/>
              </a:ext>
            </a:extLst>
          </p:cNvPr>
          <p:cNvSpPr/>
          <p:nvPr/>
        </p:nvSpPr>
        <p:spPr>
          <a:xfrm>
            <a:off x="686895" y="291865"/>
            <a:ext cx="1632065" cy="251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FHIR Resources</a:t>
            </a:r>
          </a:p>
        </p:txBody>
      </p:sp>
      <p:sp>
        <p:nvSpPr>
          <p:cNvPr id="7" name="Rounded Rectangle 6">
            <a:extLst>
              <a:ext uri="{FF2B5EF4-FFF2-40B4-BE49-F238E27FC236}">
                <a16:creationId xmlns:a16="http://schemas.microsoft.com/office/drawing/2014/main" id="{64C8BF01-C224-5C4E-9B29-A85C6C9E0132}"/>
              </a:ext>
            </a:extLst>
          </p:cNvPr>
          <p:cNvSpPr/>
          <p:nvPr/>
        </p:nvSpPr>
        <p:spPr>
          <a:xfrm>
            <a:off x="2555542" y="307129"/>
            <a:ext cx="1632065" cy="236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FHIR Messaging</a:t>
            </a:r>
          </a:p>
        </p:txBody>
      </p:sp>
      <p:sp>
        <p:nvSpPr>
          <p:cNvPr id="8" name="Rounded Rectangle 7">
            <a:extLst>
              <a:ext uri="{FF2B5EF4-FFF2-40B4-BE49-F238E27FC236}">
                <a16:creationId xmlns:a16="http://schemas.microsoft.com/office/drawing/2014/main" id="{5691FBF2-45C4-7140-BD01-27EA55644BD0}"/>
              </a:ext>
            </a:extLst>
          </p:cNvPr>
          <p:cNvSpPr/>
          <p:nvPr/>
        </p:nvSpPr>
        <p:spPr>
          <a:xfrm>
            <a:off x="4400447" y="291865"/>
            <a:ext cx="1632065" cy="267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FHIR Documents</a:t>
            </a:r>
          </a:p>
        </p:txBody>
      </p:sp>
      <p:sp>
        <p:nvSpPr>
          <p:cNvPr id="9" name="Rounded Rectangle 8">
            <a:extLst>
              <a:ext uri="{FF2B5EF4-FFF2-40B4-BE49-F238E27FC236}">
                <a16:creationId xmlns:a16="http://schemas.microsoft.com/office/drawing/2014/main" id="{041811B1-A77F-3C42-B29F-8040F79B3B49}"/>
              </a:ext>
            </a:extLst>
          </p:cNvPr>
          <p:cNvSpPr/>
          <p:nvPr/>
        </p:nvSpPr>
        <p:spPr>
          <a:xfrm>
            <a:off x="6292994" y="318564"/>
            <a:ext cx="1632065" cy="236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FHIR Workflow</a:t>
            </a:r>
          </a:p>
        </p:txBody>
      </p:sp>
      <p:sp>
        <p:nvSpPr>
          <p:cNvPr id="10" name="Rounded Rectangle 9">
            <a:extLst>
              <a:ext uri="{FF2B5EF4-FFF2-40B4-BE49-F238E27FC236}">
                <a16:creationId xmlns:a16="http://schemas.microsoft.com/office/drawing/2014/main" id="{22431ACA-2867-3E46-A537-6062E3EC471B}"/>
              </a:ext>
            </a:extLst>
          </p:cNvPr>
          <p:cNvSpPr/>
          <p:nvPr/>
        </p:nvSpPr>
        <p:spPr>
          <a:xfrm>
            <a:off x="686893" y="723037"/>
            <a:ext cx="1801814" cy="251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RESTful APIs</a:t>
            </a:r>
          </a:p>
        </p:txBody>
      </p:sp>
      <p:sp>
        <p:nvSpPr>
          <p:cNvPr id="11" name="Rounded Rectangle 10">
            <a:extLst>
              <a:ext uri="{FF2B5EF4-FFF2-40B4-BE49-F238E27FC236}">
                <a16:creationId xmlns:a16="http://schemas.microsoft.com/office/drawing/2014/main" id="{0DE90AB0-B494-1143-A547-94516ACAD89F}"/>
              </a:ext>
            </a:extLst>
          </p:cNvPr>
          <p:cNvSpPr/>
          <p:nvPr/>
        </p:nvSpPr>
        <p:spPr>
          <a:xfrm>
            <a:off x="2728547" y="723035"/>
            <a:ext cx="2737798" cy="251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SMART On FHIR App Framework</a:t>
            </a:r>
          </a:p>
        </p:txBody>
      </p:sp>
      <p:sp>
        <p:nvSpPr>
          <p:cNvPr id="12" name="Rounded Rectangle 11">
            <a:extLst>
              <a:ext uri="{FF2B5EF4-FFF2-40B4-BE49-F238E27FC236}">
                <a16:creationId xmlns:a16="http://schemas.microsoft.com/office/drawing/2014/main" id="{805D0CBD-AB3B-3248-9C0D-56CEDD7D1012}"/>
              </a:ext>
            </a:extLst>
          </p:cNvPr>
          <p:cNvSpPr/>
          <p:nvPr/>
        </p:nvSpPr>
        <p:spPr>
          <a:xfrm>
            <a:off x="5706184" y="723035"/>
            <a:ext cx="2222066" cy="251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FHIR Bulk Data Access</a:t>
            </a:r>
          </a:p>
        </p:txBody>
      </p:sp>
      <p:sp>
        <p:nvSpPr>
          <p:cNvPr id="13" name="Rounded Rectangle 12">
            <a:extLst>
              <a:ext uri="{FF2B5EF4-FFF2-40B4-BE49-F238E27FC236}">
                <a16:creationId xmlns:a16="http://schemas.microsoft.com/office/drawing/2014/main" id="{47C1DF71-5135-0B45-A48B-657E7EE271BB}"/>
              </a:ext>
            </a:extLst>
          </p:cNvPr>
          <p:cNvSpPr/>
          <p:nvPr/>
        </p:nvSpPr>
        <p:spPr>
          <a:xfrm>
            <a:off x="686898" y="1165651"/>
            <a:ext cx="2714445" cy="251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Backend Services Authorization</a:t>
            </a:r>
          </a:p>
        </p:txBody>
      </p:sp>
      <p:sp>
        <p:nvSpPr>
          <p:cNvPr id="14" name="Rounded Rectangle 13">
            <a:extLst>
              <a:ext uri="{FF2B5EF4-FFF2-40B4-BE49-F238E27FC236}">
                <a16:creationId xmlns:a16="http://schemas.microsoft.com/office/drawing/2014/main" id="{975F1345-CC4D-B645-9465-E24DAD0F0767}"/>
              </a:ext>
            </a:extLst>
          </p:cNvPr>
          <p:cNvSpPr/>
          <p:nvPr/>
        </p:nvSpPr>
        <p:spPr>
          <a:xfrm>
            <a:off x="3636917" y="1165650"/>
            <a:ext cx="2810039" cy="267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FHIR Subscriptions/Subscriptions Backport IG</a:t>
            </a:r>
          </a:p>
        </p:txBody>
      </p:sp>
      <p:sp>
        <p:nvSpPr>
          <p:cNvPr id="16" name="Folded Corner 15">
            <a:extLst>
              <a:ext uri="{FF2B5EF4-FFF2-40B4-BE49-F238E27FC236}">
                <a16:creationId xmlns:a16="http://schemas.microsoft.com/office/drawing/2014/main" id="{DBF2BCAE-B846-C74F-8986-9DAC49A335A2}"/>
              </a:ext>
            </a:extLst>
          </p:cNvPr>
          <p:cNvSpPr/>
          <p:nvPr/>
        </p:nvSpPr>
        <p:spPr>
          <a:xfrm>
            <a:off x="2879254" y="2024174"/>
            <a:ext cx="5509548" cy="690624"/>
          </a:xfrm>
          <a:prstGeom prst="foldedCorner">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AFAF37DE-DDC4-F24C-A7AC-AFE992F9C507}"/>
              </a:ext>
            </a:extLst>
          </p:cNvPr>
          <p:cNvSpPr/>
          <p:nvPr/>
        </p:nvSpPr>
        <p:spPr>
          <a:xfrm>
            <a:off x="3002322" y="2138642"/>
            <a:ext cx="2368497" cy="442615"/>
          </a:xfrm>
          <a:prstGeom prst="roundRect">
            <a:avLst/>
          </a:prstGeom>
          <a:solidFill>
            <a:srgbClr val="FFFF00"/>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US PH Library (Common Public Health Profiles)*</a:t>
            </a:r>
          </a:p>
        </p:txBody>
      </p:sp>
      <p:sp>
        <p:nvSpPr>
          <p:cNvPr id="18" name="Rounded Rectangle 17">
            <a:extLst>
              <a:ext uri="{FF2B5EF4-FFF2-40B4-BE49-F238E27FC236}">
                <a16:creationId xmlns:a16="http://schemas.microsoft.com/office/drawing/2014/main" id="{77E14414-FD07-3742-8F13-CC41769E9E26}"/>
              </a:ext>
            </a:extLst>
          </p:cNvPr>
          <p:cNvSpPr/>
          <p:nvPr/>
        </p:nvSpPr>
        <p:spPr>
          <a:xfrm>
            <a:off x="5950243" y="2134826"/>
            <a:ext cx="2317566" cy="450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US Core IG mapped to USCDI (patient Level APIs)</a:t>
            </a:r>
          </a:p>
        </p:txBody>
      </p:sp>
      <p:cxnSp>
        <p:nvCxnSpPr>
          <p:cNvPr id="20" name="Straight Arrow Connector 19">
            <a:extLst>
              <a:ext uri="{FF2B5EF4-FFF2-40B4-BE49-F238E27FC236}">
                <a16:creationId xmlns:a16="http://schemas.microsoft.com/office/drawing/2014/main" id="{1C4FF231-DA09-8B40-9E08-A22A3AC6D904}"/>
              </a:ext>
            </a:extLst>
          </p:cNvPr>
          <p:cNvCxnSpPr>
            <a:cxnSpLocks/>
          </p:cNvCxnSpPr>
          <p:nvPr/>
        </p:nvCxnSpPr>
        <p:spPr>
          <a:xfrm>
            <a:off x="5466345" y="2359948"/>
            <a:ext cx="430824"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5F2D34DC-A36E-0A42-BDCE-7058D3DFCD85}"/>
              </a:ext>
            </a:extLst>
          </p:cNvPr>
          <p:cNvCxnSpPr>
            <a:cxnSpLocks/>
          </p:cNvCxnSpPr>
          <p:nvPr/>
        </p:nvCxnSpPr>
        <p:spPr>
          <a:xfrm flipV="1">
            <a:off x="5680716" y="1638785"/>
            <a:ext cx="0" cy="3205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D716FFB-C4D6-C049-AEF8-D455175B30D0}"/>
              </a:ext>
            </a:extLst>
          </p:cNvPr>
          <p:cNvSpPr txBox="1"/>
          <p:nvPr/>
        </p:nvSpPr>
        <p:spPr>
          <a:xfrm>
            <a:off x="5746208" y="1669328"/>
            <a:ext cx="2642593" cy="271244"/>
          </a:xfrm>
          <a:prstGeom prst="rect">
            <a:avLst/>
          </a:prstGeom>
          <a:noFill/>
        </p:spPr>
        <p:txBody>
          <a:bodyPr wrap="none" rtlCol="0">
            <a:spAutoFit/>
          </a:bodyPr>
          <a:lstStyle/>
          <a:p>
            <a:r>
              <a:rPr lang="en-US" sz="1000" b="1" dirty="0"/>
              <a:t>Uses subset of FHIR Capabilities</a:t>
            </a:r>
          </a:p>
        </p:txBody>
      </p:sp>
      <p:sp>
        <p:nvSpPr>
          <p:cNvPr id="33" name="Folded Corner 32">
            <a:extLst>
              <a:ext uri="{FF2B5EF4-FFF2-40B4-BE49-F238E27FC236}">
                <a16:creationId xmlns:a16="http://schemas.microsoft.com/office/drawing/2014/main" id="{158412CF-B0A2-AF48-8D60-1D354F482F09}"/>
              </a:ext>
            </a:extLst>
          </p:cNvPr>
          <p:cNvSpPr/>
          <p:nvPr/>
        </p:nvSpPr>
        <p:spPr>
          <a:xfrm>
            <a:off x="589239" y="3386349"/>
            <a:ext cx="7799564" cy="690624"/>
          </a:xfrm>
          <a:prstGeom prst="foldedCorner">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900" dirty="0"/>
          </a:p>
        </p:txBody>
      </p:sp>
      <p:sp>
        <p:nvSpPr>
          <p:cNvPr id="34" name="Rounded Rectangle 33">
            <a:extLst>
              <a:ext uri="{FF2B5EF4-FFF2-40B4-BE49-F238E27FC236}">
                <a16:creationId xmlns:a16="http://schemas.microsoft.com/office/drawing/2014/main" id="{5C90BF09-8227-A547-BC9D-05FA423E8F58}"/>
              </a:ext>
            </a:extLst>
          </p:cNvPr>
          <p:cNvSpPr/>
          <p:nvPr/>
        </p:nvSpPr>
        <p:spPr>
          <a:xfrm>
            <a:off x="712469" y="3506537"/>
            <a:ext cx="1538682" cy="450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MedMorph </a:t>
            </a:r>
          </a:p>
          <a:p>
            <a:pPr algn="ctr"/>
            <a:r>
              <a:rPr lang="en-US" sz="1000" b="1" dirty="0"/>
              <a:t>Architecture IG</a:t>
            </a:r>
          </a:p>
        </p:txBody>
      </p:sp>
      <p:sp>
        <p:nvSpPr>
          <p:cNvPr id="35" name="Rounded Rectangle 34">
            <a:extLst>
              <a:ext uri="{FF2B5EF4-FFF2-40B4-BE49-F238E27FC236}">
                <a16:creationId xmlns:a16="http://schemas.microsoft.com/office/drawing/2014/main" id="{C831F565-D543-4F42-824A-77E132908879}"/>
              </a:ext>
            </a:extLst>
          </p:cNvPr>
          <p:cNvSpPr/>
          <p:nvPr/>
        </p:nvSpPr>
        <p:spPr>
          <a:xfrm>
            <a:off x="3772953" y="3506537"/>
            <a:ext cx="2520040" cy="450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eCR FHIR IG (Contains both Content and Transactions)</a:t>
            </a:r>
          </a:p>
        </p:txBody>
      </p:sp>
      <p:cxnSp>
        <p:nvCxnSpPr>
          <p:cNvPr id="36" name="Straight Arrow Connector 35">
            <a:extLst>
              <a:ext uri="{FF2B5EF4-FFF2-40B4-BE49-F238E27FC236}">
                <a16:creationId xmlns:a16="http://schemas.microsoft.com/office/drawing/2014/main" id="{5F11233C-B016-D747-AA90-4E436472B6A8}"/>
              </a:ext>
            </a:extLst>
          </p:cNvPr>
          <p:cNvCxnSpPr>
            <a:cxnSpLocks/>
          </p:cNvCxnSpPr>
          <p:nvPr/>
        </p:nvCxnSpPr>
        <p:spPr>
          <a:xfrm>
            <a:off x="2352893" y="3806069"/>
            <a:ext cx="1298859"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7E3E4D0A-B91E-6E4B-AA54-DE0B898094C9}"/>
              </a:ext>
            </a:extLst>
          </p:cNvPr>
          <p:cNvSpPr txBox="1"/>
          <p:nvPr/>
        </p:nvSpPr>
        <p:spPr>
          <a:xfrm>
            <a:off x="2352893" y="3365299"/>
            <a:ext cx="1390885" cy="440772"/>
          </a:xfrm>
          <a:prstGeom prst="rect">
            <a:avLst/>
          </a:prstGeom>
          <a:noFill/>
        </p:spPr>
        <p:txBody>
          <a:bodyPr wrap="square" rtlCol="0">
            <a:spAutoFit/>
          </a:bodyPr>
          <a:lstStyle/>
          <a:p>
            <a:r>
              <a:rPr lang="en-US" sz="1000" b="1" dirty="0"/>
              <a:t>Align Profiles,</a:t>
            </a:r>
          </a:p>
          <a:p>
            <a:r>
              <a:rPr lang="en-US" sz="1000" b="1" dirty="0"/>
              <a:t> Transactions,</a:t>
            </a:r>
          </a:p>
        </p:txBody>
      </p:sp>
      <p:cxnSp>
        <p:nvCxnSpPr>
          <p:cNvPr id="41" name="Straight Arrow Connector 40">
            <a:extLst>
              <a:ext uri="{FF2B5EF4-FFF2-40B4-BE49-F238E27FC236}">
                <a16:creationId xmlns:a16="http://schemas.microsoft.com/office/drawing/2014/main" id="{99BFC45B-B40C-DA4C-871D-04CF6BC9C23E}"/>
              </a:ext>
            </a:extLst>
          </p:cNvPr>
          <p:cNvCxnSpPr>
            <a:cxnSpLocks/>
          </p:cNvCxnSpPr>
          <p:nvPr/>
        </p:nvCxnSpPr>
        <p:spPr>
          <a:xfrm flipV="1">
            <a:off x="1198371" y="1638785"/>
            <a:ext cx="0" cy="16636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B68F0DE4-CEAA-144E-9632-CB60ADB39FBD}"/>
              </a:ext>
            </a:extLst>
          </p:cNvPr>
          <p:cNvCxnSpPr>
            <a:cxnSpLocks/>
            <a:stCxn id="34" idx="0"/>
            <a:endCxn id="17" idx="2"/>
          </p:cNvCxnSpPr>
          <p:nvPr/>
        </p:nvCxnSpPr>
        <p:spPr>
          <a:xfrm rot="5400000" flipH="1" flipV="1">
            <a:off x="2371549" y="1691516"/>
            <a:ext cx="925282" cy="2704760"/>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422FCC0C-204D-2D4A-8E3B-6BB9704CBF47}"/>
              </a:ext>
            </a:extLst>
          </p:cNvPr>
          <p:cNvCxnSpPr>
            <a:cxnSpLocks/>
            <a:stCxn id="34" idx="0"/>
            <a:endCxn id="18" idx="2"/>
          </p:cNvCxnSpPr>
          <p:nvPr/>
        </p:nvCxnSpPr>
        <p:spPr>
          <a:xfrm rot="5400000" flipH="1" flipV="1">
            <a:off x="3834684" y="232196"/>
            <a:ext cx="921469" cy="5627216"/>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2E37E153-E392-F44B-A39D-3034F4D6018E}"/>
              </a:ext>
            </a:extLst>
          </p:cNvPr>
          <p:cNvCxnSpPr>
            <a:cxnSpLocks/>
            <a:stCxn id="35" idx="0"/>
            <a:endCxn id="18" idx="2"/>
          </p:cNvCxnSpPr>
          <p:nvPr/>
        </p:nvCxnSpPr>
        <p:spPr>
          <a:xfrm rot="5400000" flipH="1" flipV="1">
            <a:off x="5610264" y="2007779"/>
            <a:ext cx="921469" cy="20760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025AF08A-24FB-514E-9FB6-0950AF798AB4}"/>
              </a:ext>
            </a:extLst>
          </p:cNvPr>
          <p:cNvSpPr txBox="1"/>
          <p:nvPr/>
        </p:nvSpPr>
        <p:spPr>
          <a:xfrm>
            <a:off x="2758514" y="2760254"/>
            <a:ext cx="3600505" cy="271244"/>
          </a:xfrm>
          <a:prstGeom prst="rect">
            <a:avLst/>
          </a:prstGeom>
          <a:noFill/>
        </p:spPr>
        <p:txBody>
          <a:bodyPr wrap="square" rtlCol="0">
            <a:spAutoFit/>
          </a:bodyPr>
          <a:lstStyle/>
          <a:p>
            <a:r>
              <a:rPr lang="en-US" sz="1000" b="1" dirty="0"/>
              <a:t>Promote Common PH profiles from PH IGs</a:t>
            </a:r>
          </a:p>
        </p:txBody>
      </p:sp>
      <p:sp>
        <p:nvSpPr>
          <p:cNvPr id="59" name="TextBox 58">
            <a:extLst>
              <a:ext uri="{FF2B5EF4-FFF2-40B4-BE49-F238E27FC236}">
                <a16:creationId xmlns:a16="http://schemas.microsoft.com/office/drawing/2014/main" id="{8DE8A782-E3EE-FA40-89E6-3BE50FAB0313}"/>
              </a:ext>
            </a:extLst>
          </p:cNvPr>
          <p:cNvSpPr txBox="1"/>
          <p:nvPr/>
        </p:nvSpPr>
        <p:spPr>
          <a:xfrm>
            <a:off x="152400" y="2050979"/>
            <a:ext cx="1092634" cy="610299"/>
          </a:xfrm>
          <a:prstGeom prst="rect">
            <a:avLst/>
          </a:prstGeom>
          <a:noFill/>
        </p:spPr>
        <p:txBody>
          <a:bodyPr wrap="none" rtlCol="0">
            <a:spAutoFit/>
          </a:bodyPr>
          <a:lstStyle/>
          <a:p>
            <a:r>
              <a:rPr lang="en-US" sz="1000" b="1" dirty="0"/>
              <a:t>Leverage </a:t>
            </a:r>
          </a:p>
          <a:p>
            <a:r>
              <a:rPr lang="en-US" sz="1000" b="1" dirty="0"/>
              <a:t>Basic FHIR </a:t>
            </a:r>
          </a:p>
          <a:p>
            <a:r>
              <a:rPr lang="en-US" sz="1000" b="1" dirty="0"/>
              <a:t>capabilities</a:t>
            </a:r>
          </a:p>
        </p:txBody>
      </p:sp>
      <p:sp>
        <p:nvSpPr>
          <p:cNvPr id="62" name="Folded Corner 61">
            <a:extLst>
              <a:ext uri="{FF2B5EF4-FFF2-40B4-BE49-F238E27FC236}">
                <a16:creationId xmlns:a16="http://schemas.microsoft.com/office/drawing/2014/main" id="{14703F0A-85DF-0E42-B3EE-E5A37DFA2EC3}"/>
              </a:ext>
            </a:extLst>
          </p:cNvPr>
          <p:cNvSpPr/>
          <p:nvPr/>
        </p:nvSpPr>
        <p:spPr>
          <a:xfrm>
            <a:off x="589239" y="4599774"/>
            <a:ext cx="7799564" cy="873788"/>
          </a:xfrm>
          <a:prstGeom prst="foldedCorner">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900" dirty="0"/>
          </a:p>
        </p:txBody>
      </p:sp>
      <p:sp>
        <p:nvSpPr>
          <p:cNvPr id="63" name="Rounded Rectangle 62">
            <a:extLst>
              <a:ext uri="{FF2B5EF4-FFF2-40B4-BE49-F238E27FC236}">
                <a16:creationId xmlns:a16="http://schemas.microsoft.com/office/drawing/2014/main" id="{508A5732-6FD7-E446-96B4-58B124C253DE}"/>
              </a:ext>
            </a:extLst>
          </p:cNvPr>
          <p:cNvSpPr/>
          <p:nvPr/>
        </p:nvSpPr>
        <p:spPr>
          <a:xfrm>
            <a:off x="716574" y="4860120"/>
            <a:ext cx="1413393" cy="490329"/>
          </a:xfrm>
          <a:prstGeom prst="roundRect">
            <a:avLst/>
          </a:prstGeom>
          <a:solidFill>
            <a:srgbClr val="FFC000"/>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Cancer Reporting IG – Note 2</a:t>
            </a:r>
          </a:p>
        </p:txBody>
      </p:sp>
      <p:sp>
        <p:nvSpPr>
          <p:cNvPr id="64" name="Rounded Rectangle 63">
            <a:extLst>
              <a:ext uri="{FF2B5EF4-FFF2-40B4-BE49-F238E27FC236}">
                <a16:creationId xmlns:a16="http://schemas.microsoft.com/office/drawing/2014/main" id="{C35E4931-9BC2-A243-8C80-DDC51F24A3A9}"/>
              </a:ext>
            </a:extLst>
          </p:cNvPr>
          <p:cNvSpPr/>
          <p:nvPr/>
        </p:nvSpPr>
        <p:spPr>
          <a:xfrm>
            <a:off x="2307124" y="4860118"/>
            <a:ext cx="1315737" cy="471241"/>
          </a:xfrm>
          <a:prstGeom prst="roundRect">
            <a:avLst/>
          </a:prstGeom>
          <a:solidFill>
            <a:srgbClr val="FFC000"/>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HealthCare  Survey IG – Note 3</a:t>
            </a:r>
          </a:p>
        </p:txBody>
      </p:sp>
      <p:sp>
        <p:nvSpPr>
          <p:cNvPr id="65" name="Rounded Rectangle 64">
            <a:extLst>
              <a:ext uri="{FF2B5EF4-FFF2-40B4-BE49-F238E27FC236}">
                <a16:creationId xmlns:a16="http://schemas.microsoft.com/office/drawing/2014/main" id="{0D7A765A-6BB5-EF48-AECC-5BA68CE2BC09}"/>
              </a:ext>
            </a:extLst>
          </p:cNvPr>
          <p:cNvSpPr/>
          <p:nvPr/>
        </p:nvSpPr>
        <p:spPr>
          <a:xfrm>
            <a:off x="3800015" y="4858215"/>
            <a:ext cx="1315737" cy="471241"/>
          </a:xfrm>
          <a:prstGeom prst="roundRect">
            <a:avLst/>
          </a:prstGeom>
          <a:solidFill>
            <a:srgbClr val="FFC000"/>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New Use Case IG </a:t>
            </a:r>
          </a:p>
        </p:txBody>
      </p:sp>
      <p:sp>
        <p:nvSpPr>
          <p:cNvPr id="67" name="Rounded Rectangle 66">
            <a:extLst>
              <a:ext uri="{FF2B5EF4-FFF2-40B4-BE49-F238E27FC236}">
                <a16:creationId xmlns:a16="http://schemas.microsoft.com/office/drawing/2014/main" id="{A89CB663-CDA7-564C-A746-1C7B26C56444}"/>
              </a:ext>
            </a:extLst>
          </p:cNvPr>
          <p:cNvSpPr/>
          <p:nvPr/>
        </p:nvSpPr>
        <p:spPr>
          <a:xfrm>
            <a:off x="5413129" y="4843540"/>
            <a:ext cx="2401408" cy="47124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bg1"/>
                </a:solidFill>
                <a:effectLst>
                  <a:outerShdw blurRad="38100" dist="19050" dir="2700000" algn="tl" rotWithShape="0">
                    <a:schemeClr val="dk1">
                      <a:alpha val="40000"/>
                    </a:schemeClr>
                  </a:outerShdw>
                </a:effectLst>
              </a:rPr>
              <a:t>eICR FHIR IG/ </a:t>
            </a:r>
          </a:p>
          <a:p>
            <a:pPr algn="ctr"/>
            <a:r>
              <a:rPr lang="en-US" sz="1000" b="1" dirty="0">
                <a:ln w="0"/>
                <a:solidFill>
                  <a:schemeClr val="bg1"/>
                </a:solidFill>
                <a:effectLst>
                  <a:outerShdw blurRad="38100" dist="19050" dir="2700000" algn="tl" rotWithShape="0">
                    <a:schemeClr val="dk1">
                      <a:alpha val="40000"/>
                    </a:schemeClr>
                  </a:outerShdw>
                </a:effectLst>
              </a:rPr>
              <a:t>(Hep C IG) – Note 1 </a:t>
            </a:r>
          </a:p>
        </p:txBody>
      </p:sp>
      <p:cxnSp>
        <p:nvCxnSpPr>
          <p:cNvPr id="68" name="Elbow Connector 67">
            <a:extLst>
              <a:ext uri="{FF2B5EF4-FFF2-40B4-BE49-F238E27FC236}">
                <a16:creationId xmlns:a16="http://schemas.microsoft.com/office/drawing/2014/main" id="{B364854C-4AC4-2548-BC73-7EBA95985CD1}"/>
              </a:ext>
            </a:extLst>
          </p:cNvPr>
          <p:cNvCxnSpPr>
            <a:cxnSpLocks/>
            <a:stCxn id="63" idx="0"/>
            <a:endCxn id="34" idx="2"/>
          </p:cNvCxnSpPr>
          <p:nvPr/>
        </p:nvCxnSpPr>
        <p:spPr>
          <a:xfrm rot="5400000" flipH="1" flipV="1">
            <a:off x="1000873" y="4379181"/>
            <a:ext cx="903339" cy="58538"/>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F7E2C4F1-AD97-BB47-996B-A1E2D331B964}"/>
              </a:ext>
            </a:extLst>
          </p:cNvPr>
          <p:cNvCxnSpPr>
            <a:cxnSpLocks/>
            <a:stCxn id="64" idx="0"/>
            <a:endCxn id="34" idx="2"/>
          </p:cNvCxnSpPr>
          <p:nvPr/>
        </p:nvCxnSpPr>
        <p:spPr>
          <a:xfrm rot="16200000" flipV="1">
            <a:off x="1771731" y="3666859"/>
            <a:ext cx="903339" cy="1483182"/>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051A88B1-8FE4-384A-8F2C-D356EEB516B7}"/>
              </a:ext>
            </a:extLst>
          </p:cNvPr>
          <p:cNvCxnSpPr>
            <a:cxnSpLocks/>
            <a:stCxn id="65" idx="0"/>
            <a:endCxn id="34" idx="2"/>
          </p:cNvCxnSpPr>
          <p:nvPr/>
        </p:nvCxnSpPr>
        <p:spPr>
          <a:xfrm rot="16200000" flipV="1">
            <a:off x="2519128" y="2919460"/>
            <a:ext cx="901437" cy="2976073"/>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59977A8E-597C-C346-A185-9B9637B19C3F}"/>
              </a:ext>
            </a:extLst>
          </p:cNvPr>
          <p:cNvCxnSpPr>
            <a:cxnSpLocks/>
            <a:stCxn id="67" idx="0"/>
            <a:endCxn id="34" idx="2"/>
          </p:cNvCxnSpPr>
          <p:nvPr/>
        </p:nvCxnSpPr>
        <p:spPr>
          <a:xfrm rot="16200000" flipV="1">
            <a:off x="3604441" y="1834148"/>
            <a:ext cx="886760" cy="5132023"/>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80D4FA26-2EB9-C946-BAA7-0BACE9E93111}"/>
              </a:ext>
            </a:extLst>
          </p:cNvPr>
          <p:cNvSpPr txBox="1"/>
          <p:nvPr/>
        </p:nvSpPr>
        <p:spPr>
          <a:xfrm>
            <a:off x="264553" y="4089011"/>
            <a:ext cx="2644386" cy="271244"/>
          </a:xfrm>
          <a:prstGeom prst="rect">
            <a:avLst/>
          </a:prstGeom>
          <a:noFill/>
        </p:spPr>
        <p:txBody>
          <a:bodyPr wrap="square" rtlCol="0">
            <a:spAutoFit/>
          </a:bodyPr>
          <a:lstStyle/>
          <a:p>
            <a:r>
              <a:rPr lang="en-US" sz="1000" b="1" dirty="0"/>
              <a:t> Align Profiles, Transactions,</a:t>
            </a:r>
          </a:p>
        </p:txBody>
      </p:sp>
      <p:sp>
        <p:nvSpPr>
          <p:cNvPr id="88" name="Rounded Rectangle 87">
            <a:extLst>
              <a:ext uri="{FF2B5EF4-FFF2-40B4-BE49-F238E27FC236}">
                <a16:creationId xmlns:a16="http://schemas.microsoft.com/office/drawing/2014/main" id="{28D4CF5E-2FF4-0646-BB69-3AD1E3289B05}"/>
              </a:ext>
            </a:extLst>
          </p:cNvPr>
          <p:cNvSpPr/>
          <p:nvPr/>
        </p:nvSpPr>
        <p:spPr>
          <a:xfrm>
            <a:off x="3999444" y="6436848"/>
            <a:ext cx="363812" cy="351334"/>
          </a:xfrm>
          <a:prstGeom prst="roundRect">
            <a:avLst/>
          </a:prstGeom>
          <a:solidFill>
            <a:srgbClr val="FFC000"/>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ln w="0"/>
              <a:solidFill>
                <a:schemeClr val="tx1"/>
              </a:solidFill>
              <a:effectLst>
                <a:outerShdw blurRad="38100" dist="19050" dir="2700000" algn="tl" rotWithShape="0">
                  <a:schemeClr val="dk1">
                    <a:alpha val="40000"/>
                  </a:schemeClr>
                </a:outerShdw>
              </a:effectLst>
            </a:endParaRPr>
          </a:p>
        </p:txBody>
      </p:sp>
      <p:sp>
        <p:nvSpPr>
          <p:cNvPr id="89" name="Rounded Rectangle 88">
            <a:extLst>
              <a:ext uri="{FF2B5EF4-FFF2-40B4-BE49-F238E27FC236}">
                <a16:creationId xmlns:a16="http://schemas.microsoft.com/office/drawing/2014/main" id="{6547A6D2-F674-A84E-BFB9-2D103CA45559}"/>
              </a:ext>
            </a:extLst>
          </p:cNvPr>
          <p:cNvSpPr/>
          <p:nvPr/>
        </p:nvSpPr>
        <p:spPr>
          <a:xfrm>
            <a:off x="6446956" y="6443529"/>
            <a:ext cx="373562" cy="3548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ln w="0"/>
              <a:solidFill>
                <a:schemeClr val="bg1"/>
              </a:solidFill>
              <a:effectLst>
                <a:outerShdw blurRad="38100" dist="19050" dir="2700000" algn="tl" rotWithShape="0">
                  <a:schemeClr val="dk1">
                    <a:alpha val="40000"/>
                  </a:schemeClr>
                </a:outerShdw>
              </a:effectLst>
            </a:endParaRPr>
          </a:p>
        </p:txBody>
      </p:sp>
      <p:sp>
        <p:nvSpPr>
          <p:cNvPr id="90" name="Rounded Rectangle 89">
            <a:extLst>
              <a:ext uri="{FF2B5EF4-FFF2-40B4-BE49-F238E27FC236}">
                <a16:creationId xmlns:a16="http://schemas.microsoft.com/office/drawing/2014/main" id="{5E695E15-2184-1647-AA75-95C2FB869759}"/>
              </a:ext>
            </a:extLst>
          </p:cNvPr>
          <p:cNvSpPr/>
          <p:nvPr/>
        </p:nvSpPr>
        <p:spPr>
          <a:xfrm>
            <a:off x="8764187" y="6436849"/>
            <a:ext cx="989443" cy="361513"/>
          </a:xfrm>
          <a:prstGeom prst="roundRect">
            <a:avLst/>
          </a:prstGeom>
          <a:solidFill>
            <a:srgbClr val="FFFF00"/>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US PH Library*</a:t>
            </a:r>
          </a:p>
        </p:txBody>
      </p:sp>
      <p:sp>
        <p:nvSpPr>
          <p:cNvPr id="91" name="TextBox 90">
            <a:extLst>
              <a:ext uri="{FF2B5EF4-FFF2-40B4-BE49-F238E27FC236}">
                <a16:creationId xmlns:a16="http://schemas.microsoft.com/office/drawing/2014/main" id="{496D7581-BA71-DE4E-8999-9EFD27981B82}"/>
              </a:ext>
            </a:extLst>
          </p:cNvPr>
          <p:cNvSpPr txBox="1"/>
          <p:nvPr/>
        </p:nvSpPr>
        <p:spPr>
          <a:xfrm>
            <a:off x="3124200" y="6475723"/>
            <a:ext cx="774571" cy="261610"/>
          </a:xfrm>
          <a:prstGeom prst="rect">
            <a:avLst/>
          </a:prstGeom>
          <a:noFill/>
        </p:spPr>
        <p:txBody>
          <a:bodyPr wrap="none" rtlCol="0">
            <a:spAutoFit/>
          </a:bodyPr>
          <a:lstStyle/>
          <a:p>
            <a:r>
              <a:rPr lang="en-US" sz="1050" dirty="0"/>
              <a:t>LEGEND:</a:t>
            </a:r>
          </a:p>
        </p:txBody>
      </p:sp>
      <p:sp>
        <p:nvSpPr>
          <p:cNvPr id="92" name="TextBox 91">
            <a:extLst>
              <a:ext uri="{FF2B5EF4-FFF2-40B4-BE49-F238E27FC236}">
                <a16:creationId xmlns:a16="http://schemas.microsoft.com/office/drawing/2014/main" id="{3D688961-AEDF-514C-85ED-57AAF8C5ACBF}"/>
              </a:ext>
            </a:extLst>
          </p:cNvPr>
          <p:cNvSpPr txBox="1"/>
          <p:nvPr/>
        </p:nvSpPr>
        <p:spPr>
          <a:xfrm>
            <a:off x="4375409" y="6417222"/>
            <a:ext cx="1925565" cy="440772"/>
          </a:xfrm>
          <a:prstGeom prst="rect">
            <a:avLst/>
          </a:prstGeom>
          <a:noFill/>
        </p:spPr>
        <p:txBody>
          <a:bodyPr wrap="none" rtlCol="0">
            <a:spAutoFit/>
          </a:bodyPr>
          <a:lstStyle/>
          <a:p>
            <a:r>
              <a:rPr lang="en-US" sz="1000" b="1" dirty="0"/>
              <a:t>To be created in future</a:t>
            </a:r>
          </a:p>
          <a:p>
            <a:r>
              <a:rPr lang="en-US" sz="1000" b="1" dirty="0"/>
              <a:t> leveraging MedMorph</a:t>
            </a:r>
          </a:p>
        </p:txBody>
      </p:sp>
      <p:sp>
        <p:nvSpPr>
          <p:cNvPr id="93" name="TextBox 92">
            <a:extLst>
              <a:ext uri="{FF2B5EF4-FFF2-40B4-BE49-F238E27FC236}">
                <a16:creationId xmlns:a16="http://schemas.microsoft.com/office/drawing/2014/main" id="{6F24D6AB-AEE5-DE48-AEAB-6FDECAB0D08B}"/>
              </a:ext>
            </a:extLst>
          </p:cNvPr>
          <p:cNvSpPr txBox="1"/>
          <p:nvPr/>
        </p:nvSpPr>
        <p:spPr>
          <a:xfrm>
            <a:off x="6826482" y="6417229"/>
            <a:ext cx="1949139" cy="440772"/>
          </a:xfrm>
          <a:prstGeom prst="rect">
            <a:avLst/>
          </a:prstGeom>
          <a:noFill/>
        </p:spPr>
        <p:txBody>
          <a:bodyPr wrap="none" rtlCol="0">
            <a:spAutoFit/>
          </a:bodyPr>
          <a:lstStyle/>
          <a:p>
            <a:r>
              <a:rPr lang="en-US" sz="1000" b="1" dirty="0"/>
              <a:t>Existing Specifications </a:t>
            </a:r>
          </a:p>
          <a:p>
            <a:r>
              <a:rPr lang="en-US" sz="1000" b="1" dirty="0"/>
              <a:t>and IGs</a:t>
            </a:r>
          </a:p>
        </p:txBody>
      </p:sp>
      <p:sp>
        <p:nvSpPr>
          <p:cNvPr id="95" name="TextBox 94">
            <a:extLst>
              <a:ext uri="{FF2B5EF4-FFF2-40B4-BE49-F238E27FC236}">
                <a16:creationId xmlns:a16="http://schemas.microsoft.com/office/drawing/2014/main" id="{C0131552-CF49-3347-8190-FC8DD60588F5}"/>
              </a:ext>
            </a:extLst>
          </p:cNvPr>
          <p:cNvSpPr txBox="1"/>
          <p:nvPr/>
        </p:nvSpPr>
        <p:spPr>
          <a:xfrm>
            <a:off x="9800023" y="6400558"/>
            <a:ext cx="2239577" cy="400110"/>
          </a:xfrm>
          <a:prstGeom prst="rect">
            <a:avLst/>
          </a:prstGeom>
          <a:noFill/>
        </p:spPr>
        <p:txBody>
          <a:bodyPr wrap="square" rtlCol="0">
            <a:spAutoFit/>
          </a:bodyPr>
          <a:lstStyle/>
          <a:p>
            <a:r>
              <a:rPr lang="en-US" sz="1000" b="1" dirty="0"/>
              <a:t>To be created in future leveraging </a:t>
            </a:r>
          </a:p>
          <a:p>
            <a:r>
              <a:rPr lang="en-US" sz="1000" b="1" dirty="0"/>
              <a:t>MedMorph, eCR IGs</a:t>
            </a:r>
          </a:p>
        </p:txBody>
      </p:sp>
      <p:sp>
        <p:nvSpPr>
          <p:cNvPr id="96" name="TextBox 95">
            <a:extLst>
              <a:ext uri="{FF2B5EF4-FFF2-40B4-BE49-F238E27FC236}">
                <a16:creationId xmlns:a16="http://schemas.microsoft.com/office/drawing/2014/main" id="{F7D3D59F-4546-D24C-B09C-A9353E9F7527}"/>
              </a:ext>
            </a:extLst>
          </p:cNvPr>
          <p:cNvSpPr txBox="1"/>
          <p:nvPr/>
        </p:nvSpPr>
        <p:spPr>
          <a:xfrm>
            <a:off x="8666541" y="639788"/>
            <a:ext cx="3083576" cy="406866"/>
          </a:xfrm>
          <a:prstGeom prst="rect">
            <a:avLst/>
          </a:prstGeom>
          <a:noFill/>
        </p:spPr>
        <p:txBody>
          <a:bodyPr wrap="none" rtlCol="0">
            <a:spAutoFit/>
          </a:bodyPr>
          <a:lstStyle/>
          <a:p>
            <a:r>
              <a:rPr lang="en-US" dirty="0"/>
              <a:t>Basic FHIR Capabilities</a:t>
            </a:r>
          </a:p>
        </p:txBody>
      </p:sp>
      <p:sp>
        <p:nvSpPr>
          <p:cNvPr id="97" name="TextBox 96">
            <a:extLst>
              <a:ext uri="{FF2B5EF4-FFF2-40B4-BE49-F238E27FC236}">
                <a16:creationId xmlns:a16="http://schemas.microsoft.com/office/drawing/2014/main" id="{8C3C1D10-CCEB-0847-8E70-3D4A661E4376}"/>
              </a:ext>
            </a:extLst>
          </p:cNvPr>
          <p:cNvSpPr txBox="1"/>
          <p:nvPr/>
        </p:nvSpPr>
        <p:spPr>
          <a:xfrm>
            <a:off x="8666542" y="2152697"/>
            <a:ext cx="2338259" cy="406866"/>
          </a:xfrm>
          <a:prstGeom prst="rect">
            <a:avLst/>
          </a:prstGeom>
          <a:noFill/>
        </p:spPr>
        <p:txBody>
          <a:bodyPr wrap="none" rtlCol="0">
            <a:spAutoFit/>
          </a:bodyPr>
          <a:lstStyle/>
          <a:p>
            <a:r>
              <a:rPr lang="en-US" dirty="0"/>
              <a:t>Foundational IGs</a:t>
            </a:r>
          </a:p>
        </p:txBody>
      </p:sp>
      <p:sp>
        <p:nvSpPr>
          <p:cNvPr id="98" name="TextBox 97">
            <a:extLst>
              <a:ext uri="{FF2B5EF4-FFF2-40B4-BE49-F238E27FC236}">
                <a16:creationId xmlns:a16="http://schemas.microsoft.com/office/drawing/2014/main" id="{401E96AF-6066-C642-88BC-47368C4983D4}"/>
              </a:ext>
            </a:extLst>
          </p:cNvPr>
          <p:cNvSpPr txBox="1"/>
          <p:nvPr/>
        </p:nvSpPr>
        <p:spPr>
          <a:xfrm>
            <a:off x="8649563" y="3358699"/>
            <a:ext cx="2951014" cy="745921"/>
          </a:xfrm>
          <a:prstGeom prst="rect">
            <a:avLst/>
          </a:prstGeom>
          <a:noFill/>
        </p:spPr>
        <p:txBody>
          <a:bodyPr wrap="none" rtlCol="0">
            <a:spAutoFit/>
          </a:bodyPr>
          <a:lstStyle/>
          <a:p>
            <a:r>
              <a:rPr lang="en-US" dirty="0"/>
              <a:t>Architecture IGs</a:t>
            </a:r>
          </a:p>
          <a:p>
            <a:r>
              <a:rPr lang="en-US" sz="1000" b="1" dirty="0"/>
              <a:t>Transactions, Workflows, Messaging</a:t>
            </a:r>
          </a:p>
          <a:p>
            <a:r>
              <a:rPr lang="en-US" sz="1000" b="1" dirty="0"/>
              <a:t>Triggering, Notifications</a:t>
            </a:r>
          </a:p>
        </p:txBody>
      </p:sp>
      <p:sp>
        <p:nvSpPr>
          <p:cNvPr id="99" name="TextBox 98">
            <a:extLst>
              <a:ext uri="{FF2B5EF4-FFF2-40B4-BE49-F238E27FC236}">
                <a16:creationId xmlns:a16="http://schemas.microsoft.com/office/drawing/2014/main" id="{31AFFC18-9EDD-5C40-AD25-4111950117F3}"/>
              </a:ext>
            </a:extLst>
          </p:cNvPr>
          <p:cNvSpPr txBox="1"/>
          <p:nvPr/>
        </p:nvSpPr>
        <p:spPr>
          <a:xfrm>
            <a:off x="8649561" y="4477624"/>
            <a:ext cx="2721172" cy="1084976"/>
          </a:xfrm>
          <a:prstGeom prst="rect">
            <a:avLst/>
          </a:prstGeom>
          <a:noFill/>
        </p:spPr>
        <p:txBody>
          <a:bodyPr wrap="none" rtlCol="0">
            <a:spAutoFit/>
          </a:bodyPr>
          <a:lstStyle/>
          <a:p>
            <a:r>
              <a:rPr lang="en-US" dirty="0"/>
              <a:t>Content IGs</a:t>
            </a:r>
          </a:p>
          <a:p>
            <a:r>
              <a:rPr lang="en-US" sz="1000" b="1" u="sng" dirty="0"/>
              <a:t>Use Case Specific Requirements</a:t>
            </a:r>
          </a:p>
          <a:p>
            <a:pPr marL="171442" indent="-171442">
              <a:buFont typeface="Arial" panose="020B0604020202020204" pitchFamily="34" charset="0"/>
              <a:buChar char="•"/>
            </a:pPr>
            <a:r>
              <a:rPr lang="en-US" sz="1000" b="1" dirty="0"/>
              <a:t>Resource Profiles for use cases</a:t>
            </a:r>
          </a:p>
          <a:p>
            <a:pPr marL="171442" indent="-171442">
              <a:buFont typeface="Arial" panose="020B0604020202020204" pitchFamily="34" charset="0"/>
              <a:buChar char="•"/>
            </a:pPr>
            <a:r>
              <a:rPr lang="en-US" sz="1000" b="1" dirty="0"/>
              <a:t>Search params</a:t>
            </a:r>
          </a:p>
          <a:p>
            <a:pPr marL="171442" indent="-171442">
              <a:buFont typeface="Arial" panose="020B0604020202020204" pitchFamily="34" charset="0"/>
              <a:buChar char="•"/>
            </a:pPr>
            <a:r>
              <a:rPr lang="en-US" sz="1000" b="1" dirty="0"/>
              <a:t>Content specific APIs</a:t>
            </a:r>
          </a:p>
        </p:txBody>
      </p:sp>
      <p:sp>
        <p:nvSpPr>
          <p:cNvPr id="60" name="TextBox 59">
            <a:extLst>
              <a:ext uri="{FF2B5EF4-FFF2-40B4-BE49-F238E27FC236}">
                <a16:creationId xmlns:a16="http://schemas.microsoft.com/office/drawing/2014/main" id="{5E7BBDC9-09A2-A144-9929-ACF8D754BA93}"/>
              </a:ext>
            </a:extLst>
          </p:cNvPr>
          <p:cNvSpPr txBox="1"/>
          <p:nvPr/>
        </p:nvSpPr>
        <p:spPr>
          <a:xfrm>
            <a:off x="101012" y="5693088"/>
            <a:ext cx="7483139" cy="577081"/>
          </a:xfrm>
          <a:prstGeom prst="rect">
            <a:avLst/>
          </a:prstGeom>
          <a:noFill/>
        </p:spPr>
        <p:txBody>
          <a:bodyPr wrap="none" rtlCol="0">
            <a:spAutoFit/>
          </a:bodyPr>
          <a:lstStyle/>
          <a:p>
            <a:r>
              <a:rPr lang="en-US" sz="1050" dirty="0"/>
              <a:t>Note 1: New use cases, like Hep C, can use the </a:t>
            </a:r>
            <a:r>
              <a:rPr lang="en-US" sz="1050" dirty="0" err="1"/>
              <a:t>eICR</a:t>
            </a:r>
            <a:r>
              <a:rPr lang="en-US" sz="1050" dirty="0"/>
              <a:t> IG without modification </a:t>
            </a:r>
          </a:p>
          <a:p>
            <a:pPr lvl="0"/>
            <a:r>
              <a:rPr lang="en-US" sz="1050" dirty="0"/>
              <a:t>Note 2: New use cases, like Cancer, can use the </a:t>
            </a:r>
            <a:r>
              <a:rPr lang="en-US" sz="1050" dirty="0" err="1"/>
              <a:t>eICR</a:t>
            </a:r>
            <a:r>
              <a:rPr lang="en-US" sz="1050" dirty="0"/>
              <a:t> IG and supplement with extensions or modifications in their content IG.</a:t>
            </a:r>
          </a:p>
          <a:p>
            <a:r>
              <a:rPr lang="en-US" sz="1050" dirty="0"/>
              <a:t>Note 3: New use cases, like Health Care Surveys, cannot use the </a:t>
            </a:r>
            <a:r>
              <a:rPr lang="en-US" sz="1050" dirty="0" err="1"/>
              <a:t>eICR</a:t>
            </a:r>
            <a:r>
              <a:rPr lang="en-US" sz="1050" dirty="0"/>
              <a:t> IG and would need to create a separate content IG </a:t>
            </a:r>
          </a:p>
        </p:txBody>
      </p:sp>
    </p:spTree>
    <p:extLst>
      <p:ext uri="{BB962C8B-B14F-4D97-AF65-F5344CB8AC3E}">
        <p14:creationId xmlns:p14="http://schemas.microsoft.com/office/powerpoint/2010/main" val="62975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834474E-9A7C-914D-96DC-12F4D725CDBE}"/>
              </a:ext>
            </a:extLst>
          </p:cNvPr>
          <p:cNvGrpSpPr/>
          <p:nvPr/>
        </p:nvGrpSpPr>
        <p:grpSpPr>
          <a:xfrm>
            <a:off x="304800" y="161620"/>
            <a:ext cx="9829800" cy="1514780"/>
            <a:chOff x="304800" y="169918"/>
            <a:chExt cx="10820400" cy="2878082"/>
          </a:xfrm>
        </p:grpSpPr>
        <p:cxnSp>
          <p:nvCxnSpPr>
            <p:cNvPr id="6" name="Straight Arrow Connector 5">
              <a:extLst>
                <a:ext uri="{FF2B5EF4-FFF2-40B4-BE49-F238E27FC236}">
                  <a16:creationId xmlns:a16="http://schemas.microsoft.com/office/drawing/2014/main" id="{3054DCEF-E933-AF40-8832-7441B4F0CA29}"/>
                </a:ext>
              </a:extLst>
            </p:cNvPr>
            <p:cNvCxnSpPr/>
            <p:nvPr/>
          </p:nvCxnSpPr>
          <p:spPr>
            <a:xfrm>
              <a:off x="685800" y="762000"/>
              <a:ext cx="1600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F88BAB-A470-C04C-881A-EFB02C7DC194}"/>
                </a:ext>
              </a:extLst>
            </p:cNvPr>
            <p:cNvSpPr txBox="1"/>
            <p:nvPr/>
          </p:nvSpPr>
          <p:spPr>
            <a:xfrm>
              <a:off x="304800" y="297180"/>
              <a:ext cx="1790960" cy="877164"/>
            </a:xfrm>
            <a:prstGeom prst="rect">
              <a:avLst/>
            </a:prstGeom>
            <a:noFill/>
          </p:spPr>
          <p:txBody>
            <a:bodyPr wrap="square" rtlCol="0">
              <a:spAutoFit/>
            </a:bodyPr>
            <a:lstStyle/>
            <a:p>
              <a:r>
                <a:rPr lang="en-US" sz="1200" dirty="0"/>
                <a:t>Workflow activities result in Events</a:t>
              </a:r>
            </a:p>
          </p:txBody>
        </p:sp>
        <p:sp>
          <p:nvSpPr>
            <p:cNvPr id="8" name="Rectangle 7">
              <a:extLst>
                <a:ext uri="{FF2B5EF4-FFF2-40B4-BE49-F238E27FC236}">
                  <a16:creationId xmlns:a16="http://schemas.microsoft.com/office/drawing/2014/main" id="{3013D089-B940-2344-B139-EEB10267C769}"/>
                </a:ext>
              </a:extLst>
            </p:cNvPr>
            <p:cNvSpPr/>
            <p:nvPr/>
          </p:nvSpPr>
          <p:spPr>
            <a:xfrm>
              <a:off x="2286000" y="3810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Event Notifications</a:t>
              </a:r>
            </a:p>
          </p:txBody>
        </p:sp>
        <p:cxnSp>
          <p:nvCxnSpPr>
            <p:cNvPr id="9" name="Straight Arrow Connector 8">
              <a:extLst>
                <a:ext uri="{FF2B5EF4-FFF2-40B4-BE49-F238E27FC236}">
                  <a16:creationId xmlns:a16="http://schemas.microsoft.com/office/drawing/2014/main" id="{A9F92296-B031-564A-AFFF-EE408A2465BC}"/>
                </a:ext>
              </a:extLst>
            </p:cNvPr>
            <p:cNvCxnSpPr>
              <a:cxnSpLocks/>
              <a:stCxn id="8" idx="3"/>
              <a:endCxn id="10" idx="1"/>
            </p:cNvCxnSpPr>
            <p:nvPr/>
          </p:nvCxnSpPr>
          <p:spPr>
            <a:xfrm>
              <a:off x="4038600" y="800100"/>
              <a:ext cx="16383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2BE8176-4E2E-D244-B972-7F1040B97FC1}"/>
                </a:ext>
              </a:extLst>
            </p:cNvPr>
            <p:cNvSpPr/>
            <p:nvPr/>
          </p:nvSpPr>
          <p:spPr>
            <a:xfrm>
              <a:off x="5676900" y="3810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Evaluate Condition</a:t>
              </a:r>
            </a:p>
          </p:txBody>
        </p:sp>
        <p:sp>
          <p:nvSpPr>
            <p:cNvPr id="14" name="TextBox 13">
              <a:extLst>
                <a:ext uri="{FF2B5EF4-FFF2-40B4-BE49-F238E27FC236}">
                  <a16:creationId xmlns:a16="http://schemas.microsoft.com/office/drawing/2014/main" id="{77480362-1112-3948-824C-E070C1554A52}"/>
                </a:ext>
              </a:extLst>
            </p:cNvPr>
            <p:cNvSpPr txBox="1"/>
            <p:nvPr/>
          </p:nvSpPr>
          <p:spPr>
            <a:xfrm>
              <a:off x="4228840" y="169918"/>
              <a:ext cx="1333760" cy="526298"/>
            </a:xfrm>
            <a:prstGeom prst="rect">
              <a:avLst/>
            </a:prstGeom>
            <a:noFill/>
          </p:spPr>
          <p:txBody>
            <a:bodyPr wrap="square" rtlCol="0">
              <a:spAutoFit/>
            </a:bodyPr>
            <a:lstStyle/>
            <a:p>
              <a:r>
                <a:rPr lang="en-US" sz="1200" dirty="0"/>
                <a:t>Event Context</a:t>
              </a:r>
            </a:p>
          </p:txBody>
        </p:sp>
        <p:cxnSp>
          <p:nvCxnSpPr>
            <p:cNvPr id="15" name="Straight Arrow Connector 14">
              <a:extLst>
                <a:ext uri="{FF2B5EF4-FFF2-40B4-BE49-F238E27FC236}">
                  <a16:creationId xmlns:a16="http://schemas.microsoft.com/office/drawing/2014/main" id="{14526F3A-DB06-5243-9947-C0A11D91A603}"/>
                </a:ext>
              </a:extLst>
            </p:cNvPr>
            <p:cNvCxnSpPr>
              <a:cxnSpLocks/>
              <a:stCxn id="10" idx="3"/>
              <a:endCxn id="18" idx="1"/>
            </p:cNvCxnSpPr>
            <p:nvPr/>
          </p:nvCxnSpPr>
          <p:spPr>
            <a:xfrm>
              <a:off x="7429500" y="800100"/>
              <a:ext cx="19431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AD96B7E-4515-2146-8316-E105A240B26E}"/>
                </a:ext>
              </a:extLst>
            </p:cNvPr>
            <p:cNvSpPr/>
            <p:nvPr/>
          </p:nvSpPr>
          <p:spPr>
            <a:xfrm>
              <a:off x="9372600" y="3810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Perform Action</a:t>
              </a:r>
            </a:p>
          </p:txBody>
        </p:sp>
        <p:sp>
          <p:nvSpPr>
            <p:cNvPr id="19" name="TextBox 18">
              <a:extLst>
                <a:ext uri="{FF2B5EF4-FFF2-40B4-BE49-F238E27FC236}">
                  <a16:creationId xmlns:a16="http://schemas.microsoft.com/office/drawing/2014/main" id="{D816255D-8C34-894B-9B3E-195F883859AD}"/>
                </a:ext>
              </a:extLst>
            </p:cNvPr>
            <p:cNvSpPr txBox="1"/>
            <p:nvPr/>
          </p:nvSpPr>
          <p:spPr>
            <a:xfrm>
              <a:off x="7848340" y="199934"/>
              <a:ext cx="1333760" cy="526298"/>
            </a:xfrm>
            <a:prstGeom prst="rect">
              <a:avLst/>
            </a:prstGeom>
            <a:noFill/>
          </p:spPr>
          <p:txBody>
            <a:bodyPr wrap="square" rtlCol="0">
              <a:spAutoFit/>
            </a:bodyPr>
            <a:lstStyle/>
            <a:p>
              <a:r>
                <a:rPr lang="en-US" sz="1200" dirty="0"/>
                <a:t>Condition Met </a:t>
              </a:r>
            </a:p>
          </p:txBody>
        </p:sp>
        <p:cxnSp>
          <p:nvCxnSpPr>
            <p:cNvPr id="21" name="Straight Arrow Connector 20">
              <a:extLst>
                <a:ext uri="{FF2B5EF4-FFF2-40B4-BE49-F238E27FC236}">
                  <a16:creationId xmlns:a16="http://schemas.microsoft.com/office/drawing/2014/main" id="{E7650FDC-E3ED-F04E-8C53-E8C2BC76D397}"/>
                </a:ext>
              </a:extLst>
            </p:cNvPr>
            <p:cNvCxnSpPr>
              <a:cxnSpLocks/>
              <a:stCxn id="10" idx="2"/>
            </p:cNvCxnSpPr>
            <p:nvPr/>
          </p:nvCxnSpPr>
          <p:spPr>
            <a:xfrm>
              <a:off x="6553200" y="1219200"/>
              <a:ext cx="0" cy="990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85D5A72-52B6-9741-AE0A-C3BBD059CAA7}"/>
                </a:ext>
              </a:extLst>
            </p:cNvPr>
            <p:cNvSpPr/>
            <p:nvPr/>
          </p:nvSpPr>
          <p:spPr>
            <a:xfrm>
              <a:off x="5676900" y="22098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Terminate Processing</a:t>
              </a:r>
            </a:p>
          </p:txBody>
        </p:sp>
        <p:sp>
          <p:nvSpPr>
            <p:cNvPr id="25" name="TextBox 24">
              <a:extLst>
                <a:ext uri="{FF2B5EF4-FFF2-40B4-BE49-F238E27FC236}">
                  <a16:creationId xmlns:a16="http://schemas.microsoft.com/office/drawing/2014/main" id="{6E6B6870-7EB3-8C43-B81F-0A13FCF20480}"/>
                </a:ext>
              </a:extLst>
            </p:cNvPr>
            <p:cNvSpPr txBox="1"/>
            <p:nvPr/>
          </p:nvSpPr>
          <p:spPr>
            <a:xfrm>
              <a:off x="6553200" y="1400267"/>
              <a:ext cx="1333760" cy="877164"/>
            </a:xfrm>
            <a:prstGeom prst="rect">
              <a:avLst/>
            </a:prstGeom>
            <a:noFill/>
          </p:spPr>
          <p:txBody>
            <a:bodyPr wrap="square" rtlCol="0">
              <a:spAutoFit/>
            </a:bodyPr>
            <a:lstStyle/>
            <a:p>
              <a:r>
                <a:rPr lang="en-US" sz="1200" dirty="0"/>
                <a:t>Condition Not Met </a:t>
              </a:r>
            </a:p>
          </p:txBody>
        </p:sp>
      </p:grpSp>
      <p:sp>
        <p:nvSpPr>
          <p:cNvPr id="27" name="TextBox 26">
            <a:extLst>
              <a:ext uri="{FF2B5EF4-FFF2-40B4-BE49-F238E27FC236}">
                <a16:creationId xmlns:a16="http://schemas.microsoft.com/office/drawing/2014/main" id="{36673F49-27CB-BC4C-AB2B-B3E9E6F667F0}"/>
              </a:ext>
            </a:extLst>
          </p:cNvPr>
          <p:cNvSpPr txBox="1"/>
          <p:nvPr/>
        </p:nvSpPr>
        <p:spPr>
          <a:xfrm>
            <a:off x="10287000" y="236316"/>
            <a:ext cx="1905000" cy="646331"/>
          </a:xfrm>
          <a:prstGeom prst="rect">
            <a:avLst/>
          </a:prstGeom>
          <a:noFill/>
        </p:spPr>
        <p:txBody>
          <a:bodyPr wrap="square" rtlCol="0">
            <a:spAutoFit/>
          </a:bodyPr>
          <a:lstStyle/>
          <a:p>
            <a:r>
              <a:rPr lang="en-US" dirty="0"/>
              <a:t>Generic ECA Rule Execution</a:t>
            </a:r>
          </a:p>
        </p:txBody>
      </p:sp>
      <p:grpSp>
        <p:nvGrpSpPr>
          <p:cNvPr id="28" name="Group 27">
            <a:extLst>
              <a:ext uri="{FF2B5EF4-FFF2-40B4-BE49-F238E27FC236}">
                <a16:creationId xmlns:a16="http://schemas.microsoft.com/office/drawing/2014/main" id="{E4B2DF65-BCBF-4B4E-AE30-E938CCC5FAA7}"/>
              </a:ext>
            </a:extLst>
          </p:cNvPr>
          <p:cNvGrpSpPr/>
          <p:nvPr/>
        </p:nvGrpSpPr>
        <p:grpSpPr>
          <a:xfrm>
            <a:off x="376561" y="2581580"/>
            <a:ext cx="9829800" cy="1447800"/>
            <a:chOff x="304800" y="297180"/>
            <a:chExt cx="10820400" cy="2750820"/>
          </a:xfrm>
        </p:grpSpPr>
        <p:cxnSp>
          <p:nvCxnSpPr>
            <p:cNvPr id="29" name="Straight Arrow Connector 28">
              <a:extLst>
                <a:ext uri="{FF2B5EF4-FFF2-40B4-BE49-F238E27FC236}">
                  <a16:creationId xmlns:a16="http://schemas.microsoft.com/office/drawing/2014/main" id="{9F2BF2A4-E736-4E40-A4FB-33F99E2968CB}"/>
                </a:ext>
              </a:extLst>
            </p:cNvPr>
            <p:cNvCxnSpPr/>
            <p:nvPr/>
          </p:nvCxnSpPr>
          <p:spPr>
            <a:xfrm>
              <a:off x="685800" y="762000"/>
              <a:ext cx="1600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3E0705C-9A8F-2E49-BE31-5949E7561006}"/>
                </a:ext>
              </a:extLst>
            </p:cNvPr>
            <p:cNvSpPr txBox="1"/>
            <p:nvPr/>
          </p:nvSpPr>
          <p:spPr>
            <a:xfrm>
              <a:off x="304800" y="297180"/>
              <a:ext cx="1790960" cy="1578894"/>
            </a:xfrm>
            <a:prstGeom prst="rect">
              <a:avLst/>
            </a:prstGeom>
            <a:noFill/>
          </p:spPr>
          <p:txBody>
            <a:bodyPr wrap="square" rtlCol="0">
              <a:spAutoFit/>
            </a:bodyPr>
            <a:lstStyle/>
            <a:p>
              <a:r>
                <a:rPr lang="en-US" sz="1200" dirty="0"/>
                <a:t>New Diagnosis is entered in EHR by Practitioner for a patient </a:t>
              </a:r>
            </a:p>
          </p:txBody>
        </p:sp>
        <p:sp>
          <p:nvSpPr>
            <p:cNvPr id="31" name="Rectangle 30">
              <a:extLst>
                <a:ext uri="{FF2B5EF4-FFF2-40B4-BE49-F238E27FC236}">
                  <a16:creationId xmlns:a16="http://schemas.microsoft.com/office/drawing/2014/main" id="{48A04F02-D8F3-2041-A765-C5D72793E9FE}"/>
                </a:ext>
              </a:extLst>
            </p:cNvPr>
            <p:cNvSpPr/>
            <p:nvPr/>
          </p:nvSpPr>
          <p:spPr>
            <a:xfrm>
              <a:off x="2286000" y="381000"/>
              <a:ext cx="17526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Diagnosis Notification</a:t>
              </a:r>
            </a:p>
          </p:txBody>
        </p:sp>
        <p:cxnSp>
          <p:nvCxnSpPr>
            <p:cNvPr id="32" name="Straight Arrow Connector 31">
              <a:extLst>
                <a:ext uri="{FF2B5EF4-FFF2-40B4-BE49-F238E27FC236}">
                  <a16:creationId xmlns:a16="http://schemas.microsoft.com/office/drawing/2014/main" id="{A751F33A-92FD-9D4A-B45C-22975923D216}"/>
                </a:ext>
              </a:extLst>
            </p:cNvPr>
            <p:cNvCxnSpPr>
              <a:cxnSpLocks/>
              <a:stCxn id="31" idx="3"/>
              <a:endCxn id="33" idx="1"/>
            </p:cNvCxnSpPr>
            <p:nvPr/>
          </p:nvCxnSpPr>
          <p:spPr>
            <a:xfrm>
              <a:off x="4038600" y="800100"/>
              <a:ext cx="16383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68EE49F2-0062-E443-96AB-8A51946D3B18}"/>
                </a:ext>
              </a:extLst>
            </p:cNvPr>
            <p:cNvSpPr/>
            <p:nvPr/>
          </p:nvSpPr>
          <p:spPr>
            <a:xfrm>
              <a:off x="5676900" y="381000"/>
              <a:ext cx="17526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Does Patient have Cancer diagnosis </a:t>
              </a:r>
            </a:p>
          </p:txBody>
        </p:sp>
        <p:sp>
          <p:nvSpPr>
            <p:cNvPr id="34" name="TextBox 33">
              <a:extLst>
                <a:ext uri="{FF2B5EF4-FFF2-40B4-BE49-F238E27FC236}">
                  <a16:creationId xmlns:a16="http://schemas.microsoft.com/office/drawing/2014/main" id="{8F2F9931-8628-2044-A49B-20E5D265BA8B}"/>
                </a:ext>
              </a:extLst>
            </p:cNvPr>
            <p:cNvSpPr txBox="1"/>
            <p:nvPr/>
          </p:nvSpPr>
          <p:spPr>
            <a:xfrm>
              <a:off x="4223630" y="329909"/>
              <a:ext cx="1333760" cy="1228029"/>
            </a:xfrm>
            <a:prstGeom prst="rect">
              <a:avLst/>
            </a:prstGeom>
            <a:noFill/>
          </p:spPr>
          <p:txBody>
            <a:bodyPr wrap="square" rtlCol="0">
              <a:spAutoFit/>
            </a:bodyPr>
            <a:lstStyle/>
            <a:p>
              <a:r>
                <a:rPr lang="en-US" sz="1200" dirty="0"/>
                <a:t>Patient, Encounter, Practitioner</a:t>
              </a:r>
            </a:p>
          </p:txBody>
        </p:sp>
        <p:cxnSp>
          <p:nvCxnSpPr>
            <p:cNvPr id="35" name="Straight Arrow Connector 34">
              <a:extLst>
                <a:ext uri="{FF2B5EF4-FFF2-40B4-BE49-F238E27FC236}">
                  <a16:creationId xmlns:a16="http://schemas.microsoft.com/office/drawing/2014/main" id="{F947CBCB-688B-694F-A666-05BAFCCEE68A}"/>
                </a:ext>
              </a:extLst>
            </p:cNvPr>
            <p:cNvCxnSpPr>
              <a:cxnSpLocks/>
              <a:stCxn id="33" idx="3"/>
              <a:endCxn id="36" idx="1"/>
            </p:cNvCxnSpPr>
            <p:nvPr/>
          </p:nvCxnSpPr>
          <p:spPr>
            <a:xfrm>
              <a:off x="7429500" y="800100"/>
              <a:ext cx="19431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1638B06-D663-0345-B73E-0A5F9D32C7E9}"/>
                </a:ext>
              </a:extLst>
            </p:cNvPr>
            <p:cNvSpPr/>
            <p:nvPr/>
          </p:nvSpPr>
          <p:spPr>
            <a:xfrm>
              <a:off x="9372600" y="381000"/>
              <a:ext cx="17526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 Cancer data to PHA</a:t>
              </a:r>
            </a:p>
          </p:txBody>
        </p:sp>
        <p:sp>
          <p:nvSpPr>
            <p:cNvPr id="37" name="TextBox 36">
              <a:extLst>
                <a:ext uri="{FF2B5EF4-FFF2-40B4-BE49-F238E27FC236}">
                  <a16:creationId xmlns:a16="http://schemas.microsoft.com/office/drawing/2014/main" id="{4E6C7EF2-9A04-A742-9D07-04C355B32364}"/>
                </a:ext>
              </a:extLst>
            </p:cNvPr>
            <p:cNvSpPr txBox="1"/>
            <p:nvPr/>
          </p:nvSpPr>
          <p:spPr>
            <a:xfrm>
              <a:off x="7749477" y="332645"/>
              <a:ext cx="1333760" cy="1228029"/>
            </a:xfrm>
            <a:prstGeom prst="rect">
              <a:avLst/>
            </a:prstGeom>
            <a:noFill/>
          </p:spPr>
          <p:txBody>
            <a:bodyPr wrap="square" rtlCol="0">
              <a:spAutoFit/>
            </a:bodyPr>
            <a:lstStyle/>
            <a:p>
              <a:r>
                <a:rPr lang="en-US" sz="1200" dirty="0"/>
                <a:t>New Diagnosis indicates Lung Cancer </a:t>
              </a:r>
            </a:p>
          </p:txBody>
        </p:sp>
        <p:sp>
          <p:nvSpPr>
            <p:cNvPr id="39" name="Rectangle 38">
              <a:extLst>
                <a:ext uri="{FF2B5EF4-FFF2-40B4-BE49-F238E27FC236}">
                  <a16:creationId xmlns:a16="http://schemas.microsoft.com/office/drawing/2014/main" id="{419C5444-4EAE-FE4B-8B3C-FC408E21D6A9}"/>
                </a:ext>
              </a:extLst>
            </p:cNvPr>
            <p:cNvSpPr/>
            <p:nvPr/>
          </p:nvSpPr>
          <p:spPr>
            <a:xfrm>
              <a:off x="5676900" y="2209800"/>
              <a:ext cx="17526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Terminate Processing</a:t>
              </a:r>
            </a:p>
          </p:txBody>
        </p:sp>
      </p:grpSp>
      <p:grpSp>
        <p:nvGrpSpPr>
          <p:cNvPr id="41" name="Group 40">
            <a:extLst>
              <a:ext uri="{FF2B5EF4-FFF2-40B4-BE49-F238E27FC236}">
                <a16:creationId xmlns:a16="http://schemas.microsoft.com/office/drawing/2014/main" id="{4DC104AB-3695-4C4F-A2E0-5CFC7F613B7C}"/>
              </a:ext>
            </a:extLst>
          </p:cNvPr>
          <p:cNvGrpSpPr/>
          <p:nvPr/>
        </p:nvGrpSpPr>
        <p:grpSpPr>
          <a:xfrm>
            <a:off x="382348" y="4874520"/>
            <a:ext cx="9829800" cy="1453163"/>
            <a:chOff x="304800" y="286990"/>
            <a:chExt cx="10820400" cy="2761010"/>
          </a:xfrm>
        </p:grpSpPr>
        <p:cxnSp>
          <p:nvCxnSpPr>
            <p:cNvPr id="42" name="Straight Arrow Connector 41">
              <a:extLst>
                <a:ext uri="{FF2B5EF4-FFF2-40B4-BE49-F238E27FC236}">
                  <a16:creationId xmlns:a16="http://schemas.microsoft.com/office/drawing/2014/main" id="{E3B486F0-2195-434C-B598-C271139FCD07}"/>
                </a:ext>
              </a:extLst>
            </p:cNvPr>
            <p:cNvCxnSpPr/>
            <p:nvPr/>
          </p:nvCxnSpPr>
          <p:spPr>
            <a:xfrm>
              <a:off x="685800" y="762000"/>
              <a:ext cx="1600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EFC8F83-7982-FF45-92A7-4BCF8C8E3DD6}"/>
                </a:ext>
              </a:extLst>
            </p:cNvPr>
            <p:cNvSpPr txBox="1"/>
            <p:nvPr/>
          </p:nvSpPr>
          <p:spPr>
            <a:xfrm>
              <a:off x="304800" y="297180"/>
              <a:ext cx="1790960" cy="1228029"/>
            </a:xfrm>
            <a:prstGeom prst="rect">
              <a:avLst/>
            </a:prstGeom>
            <a:noFill/>
          </p:spPr>
          <p:txBody>
            <a:bodyPr wrap="square" rtlCol="0">
              <a:spAutoFit/>
            </a:bodyPr>
            <a:lstStyle/>
            <a:p>
              <a:r>
                <a:rPr lang="en-US" sz="1200" dirty="0"/>
                <a:t>A Patient Encounter was closed by Practitioner</a:t>
              </a:r>
            </a:p>
          </p:txBody>
        </p:sp>
        <p:sp>
          <p:nvSpPr>
            <p:cNvPr id="44" name="Rectangle 43">
              <a:extLst>
                <a:ext uri="{FF2B5EF4-FFF2-40B4-BE49-F238E27FC236}">
                  <a16:creationId xmlns:a16="http://schemas.microsoft.com/office/drawing/2014/main" id="{32FCD01F-71A7-F74A-8BEA-10C6185A3382}"/>
                </a:ext>
              </a:extLst>
            </p:cNvPr>
            <p:cNvSpPr/>
            <p:nvPr/>
          </p:nvSpPr>
          <p:spPr>
            <a:xfrm>
              <a:off x="2286000" y="381000"/>
              <a:ext cx="1752600" cy="838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Encounter Close Notification</a:t>
              </a:r>
            </a:p>
          </p:txBody>
        </p:sp>
        <p:cxnSp>
          <p:nvCxnSpPr>
            <p:cNvPr id="45" name="Straight Arrow Connector 44">
              <a:extLst>
                <a:ext uri="{FF2B5EF4-FFF2-40B4-BE49-F238E27FC236}">
                  <a16:creationId xmlns:a16="http://schemas.microsoft.com/office/drawing/2014/main" id="{31F108C6-3112-E847-A1E9-CCD319C2FB7B}"/>
                </a:ext>
              </a:extLst>
            </p:cNvPr>
            <p:cNvCxnSpPr>
              <a:cxnSpLocks/>
              <a:stCxn id="44" idx="3"/>
              <a:endCxn id="46" idx="1"/>
            </p:cNvCxnSpPr>
            <p:nvPr/>
          </p:nvCxnSpPr>
          <p:spPr>
            <a:xfrm>
              <a:off x="4038601" y="800100"/>
              <a:ext cx="16382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945D381D-A729-7849-A823-C5717E1EF81F}"/>
                </a:ext>
              </a:extLst>
            </p:cNvPr>
            <p:cNvSpPr/>
            <p:nvPr/>
          </p:nvSpPr>
          <p:spPr>
            <a:xfrm>
              <a:off x="5676900" y="381000"/>
              <a:ext cx="2329827" cy="838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 Practitioner enrolled for Healthcare Survey</a:t>
              </a:r>
            </a:p>
          </p:txBody>
        </p:sp>
        <p:sp>
          <p:nvSpPr>
            <p:cNvPr id="47" name="TextBox 46">
              <a:extLst>
                <a:ext uri="{FF2B5EF4-FFF2-40B4-BE49-F238E27FC236}">
                  <a16:creationId xmlns:a16="http://schemas.microsoft.com/office/drawing/2014/main" id="{4D763FD9-6132-404A-852C-75965AF95A17}"/>
                </a:ext>
              </a:extLst>
            </p:cNvPr>
            <p:cNvSpPr txBox="1"/>
            <p:nvPr/>
          </p:nvSpPr>
          <p:spPr>
            <a:xfrm>
              <a:off x="4228841" y="313860"/>
              <a:ext cx="1333760" cy="1228029"/>
            </a:xfrm>
            <a:prstGeom prst="rect">
              <a:avLst/>
            </a:prstGeom>
            <a:noFill/>
          </p:spPr>
          <p:txBody>
            <a:bodyPr wrap="square" rtlCol="0">
              <a:spAutoFit/>
            </a:bodyPr>
            <a:lstStyle/>
            <a:p>
              <a:r>
                <a:rPr lang="en-US" sz="1200" dirty="0"/>
                <a:t>Patient, Encounter, Practitioner</a:t>
              </a:r>
            </a:p>
          </p:txBody>
        </p:sp>
        <p:cxnSp>
          <p:nvCxnSpPr>
            <p:cNvPr id="48" name="Straight Arrow Connector 47">
              <a:extLst>
                <a:ext uri="{FF2B5EF4-FFF2-40B4-BE49-F238E27FC236}">
                  <a16:creationId xmlns:a16="http://schemas.microsoft.com/office/drawing/2014/main" id="{1B146A2D-675D-7549-8663-323457EE2D4C}"/>
                </a:ext>
              </a:extLst>
            </p:cNvPr>
            <p:cNvCxnSpPr>
              <a:cxnSpLocks/>
              <a:stCxn id="46" idx="3"/>
              <a:endCxn id="49" idx="1"/>
            </p:cNvCxnSpPr>
            <p:nvPr/>
          </p:nvCxnSpPr>
          <p:spPr>
            <a:xfrm>
              <a:off x="8006727" y="800100"/>
              <a:ext cx="136587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D59EE04-8634-AD46-9DB4-D8D546747153}"/>
                </a:ext>
              </a:extLst>
            </p:cNvPr>
            <p:cNvSpPr/>
            <p:nvPr/>
          </p:nvSpPr>
          <p:spPr>
            <a:xfrm>
              <a:off x="9372600" y="381000"/>
              <a:ext cx="1752600" cy="838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 Survey data to NHCS</a:t>
              </a:r>
            </a:p>
          </p:txBody>
        </p:sp>
        <p:sp>
          <p:nvSpPr>
            <p:cNvPr id="50" name="TextBox 49">
              <a:extLst>
                <a:ext uri="{FF2B5EF4-FFF2-40B4-BE49-F238E27FC236}">
                  <a16:creationId xmlns:a16="http://schemas.microsoft.com/office/drawing/2014/main" id="{1630FC48-5102-6841-8772-CD1C9D778279}"/>
                </a:ext>
              </a:extLst>
            </p:cNvPr>
            <p:cNvSpPr txBox="1"/>
            <p:nvPr/>
          </p:nvSpPr>
          <p:spPr>
            <a:xfrm>
              <a:off x="8315687" y="286990"/>
              <a:ext cx="721298" cy="526298"/>
            </a:xfrm>
            <a:prstGeom prst="rect">
              <a:avLst/>
            </a:prstGeom>
            <a:noFill/>
          </p:spPr>
          <p:txBody>
            <a:bodyPr wrap="square" rtlCol="0">
              <a:spAutoFit/>
            </a:bodyPr>
            <a:lstStyle/>
            <a:p>
              <a:r>
                <a:rPr lang="en-US" sz="1200" dirty="0"/>
                <a:t>Yes</a:t>
              </a:r>
            </a:p>
          </p:txBody>
        </p:sp>
        <p:sp>
          <p:nvSpPr>
            <p:cNvPr id="52" name="Rectangle 51">
              <a:extLst>
                <a:ext uri="{FF2B5EF4-FFF2-40B4-BE49-F238E27FC236}">
                  <a16:creationId xmlns:a16="http://schemas.microsoft.com/office/drawing/2014/main" id="{553CEB6A-B0CF-D844-961B-D175672D78D5}"/>
                </a:ext>
              </a:extLst>
            </p:cNvPr>
            <p:cNvSpPr/>
            <p:nvPr/>
          </p:nvSpPr>
          <p:spPr>
            <a:xfrm>
              <a:off x="5676900" y="2209800"/>
              <a:ext cx="1752600" cy="838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Terminate Processing</a:t>
              </a:r>
            </a:p>
          </p:txBody>
        </p:sp>
      </p:grpSp>
      <p:sp>
        <p:nvSpPr>
          <p:cNvPr id="54" name="TextBox 53">
            <a:extLst>
              <a:ext uri="{FF2B5EF4-FFF2-40B4-BE49-F238E27FC236}">
                <a16:creationId xmlns:a16="http://schemas.microsoft.com/office/drawing/2014/main" id="{83CBE9C6-B81D-C743-8559-386DD4CD6DA8}"/>
              </a:ext>
            </a:extLst>
          </p:cNvPr>
          <p:cNvSpPr txBox="1"/>
          <p:nvPr/>
        </p:nvSpPr>
        <p:spPr>
          <a:xfrm>
            <a:off x="10287000" y="2606933"/>
            <a:ext cx="1905000" cy="646331"/>
          </a:xfrm>
          <a:prstGeom prst="rect">
            <a:avLst/>
          </a:prstGeom>
          <a:noFill/>
        </p:spPr>
        <p:txBody>
          <a:bodyPr wrap="square" rtlCol="0">
            <a:spAutoFit/>
          </a:bodyPr>
          <a:lstStyle/>
          <a:p>
            <a:r>
              <a:rPr lang="en-US" dirty="0"/>
              <a:t>Cancer ECA Example</a:t>
            </a:r>
          </a:p>
        </p:txBody>
      </p:sp>
      <p:sp>
        <p:nvSpPr>
          <p:cNvPr id="55" name="TextBox 54">
            <a:extLst>
              <a:ext uri="{FF2B5EF4-FFF2-40B4-BE49-F238E27FC236}">
                <a16:creationId xmlns:a16="http://schemas.microsoft.com/office/drawing/2014/main" id="{3FED0BD9-B358-CF42-A9F9-D1716CB48F6A}"/>
              </a:ext>
            </a:extLst>
          </p:cNvPr>
          <p:cNvSpPr txBox="1"/>
          <p:nvPr/>
        </p:nvSpPr>
        <p:spPr>
          <a:xfrm>
            <a:off x="10355799" y="4821412"/>
            <a:ext cx="1905000" cy="923330"/>
          </a:xfrm>
          <a:prstGeom prst="rect">
            <a:avLst/>
          </a:prstGeom>
          <a:noFill/>
        </p:spPr>
        <p:txBody>
          <a:bodyPr wrap="square" rtlCol="0">
            <a:spAutoFit/>
          </a:bodyPr>
          <a:lstStyle/>
          <a:p>
            <a:r>
              <a:rPr lang="en-US" dirty="0"/>
              <a:t>Healthcare Survey ECA Example</a:t>
            </a:r>
          </a:p>
        </p:txBody>
      </p:sp>
      <p:cxnSp>
        <p:nvCxnSpPr>
          <p:cNvPr id="58" name="Elbow Connector 57">
            <a:extLst>
              <a:ext uri="{FF2B5EF4-FFF2-40B4-BE49-F238E27FC236}">
                <a16:creationId xmlns:a16="http://schemas.microsoft.com/office/drawing/2014/main" id="{B929249E-F3A2-3A46-84D5-32CC54C41078}"/>
              </a:ext>
            </a:extLst>
          </p:cNvPr>
          <p:cNvCxnSpPr>
            <a:stCxn id="18" idx="2"/>
            <a:endCxn id="24" idx="3"/>
          </p:cNvCxnSpPr>
          <p:nvPr/>
        </p:nvCxnSpPr>
        <p:spPr>
          <a:xfrm rot="5400000">
            <a:off x="7686909" y="-195796"/>
            <a:ext cx="741947" cy="2561286"/>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024B6E3-B763-B442-9A06-57591000459D}"/>
              </a:ext>
            </a:extLst>
          </p:cNvPr>
          <p:cNvSpPr txBox="1"/>
          <p:nvPr/>
        </p:nvSpPr>
        <p:spPr>
          <a:xfrm>
            <a:off x="7235282" y="1485792"/>
            <a:ext cx="2302299" cy="276999"/>
          </a:xfrm>
          <a:prstGeom prst="rect">
            <a:avLst/>
          </a:prstGeom>
          <a:noFill/>
        </p:spPr>
        <p:txBody>
          <a:bodyPr wrap="square" rtlCol="0">
            <a:spAutoFit/>
          </a:bodyPr>
          <a:lstStyle/>
          <a:p>
            <a:r>
              <a:rPr lang="en-US" sz="1200" dirty="0"/>
              <a:t>Completed Performing Action</a:t>
            </a:r>
          </a:p>
        </p:txBody>
      </p:sp>
      <p:cxnSp>
        <p:nvCxnSpPr>
          <p:cNvPr id="60" name="Elbow Connector 59">
            <a:extLst>
              <a:ext uri="{FF2B5EF4-FFF2-40B4-BE49-F238E27FC236}">
                <a16:creationId xmlns:a16="http://schemas.microsoft.com/office/drawing/2014/main" id="{C2C9970F-042F-E645-8085-79E7BD564887}"/>
              </a:ext>
            </a:extLst>
          </p:cNvPr>
          <p:cNvCxnSpPr>
            <a:cxnSpLocks/>
            <a:stCxn id="36" idx="2"/>
            <a:endCxn id="39" idx="3"/>
          </p:cNvCxnSpPr>
          <p:nvPr/>
        </p:nvCxnSpPr>
        <p:spPr>
          <a:xfrm rot="5400000">
            <a:off x="7758670" y="2157184"/>
            <a:ext cx="741947" cy="2561286"/>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DBAC7A1-5953-1341-9C2C-68F12BFFBAA7}"/>
              </a:ext>
            </a:extLst>
          </p:cNvPr>
          <p:cNvSpPr txBox="1"/>
          <p:nvPr/>
        </p:nvSpPr>
        <p:spPr>
          <a:xfrm>
            <a:off x="7235282" y="3775966"/>
            <a:ext cx="2302299" cy="276999"/>
          </a:xfrm>
          <a:prstGeom prst="rect">
            <a:avLst/>
          </a:prstGeom>
          <a:noFill/>
        </p:spPr>
        <p:txBody>
          <a:bodyPr wrap="square" rtlCol="0">
            <a:spAutoFit/>
          </a:bodyPr>
          <a:lstStyle/>
          <a:p>
            <a:r>
              <a:rPr lang="en-US" sz="1200" dirty="0"/>
              <a:t>Completed Reporting</a:t>
            </a:r>
          </a:p>
        </p:txBody>
      </p:sp>
      <p:cxnSp>
        <p:nvCxnSpPr>
          <p:cNvPr id="67" name="Elbow Connector 66">
            <a:extLst>
              <a:ext uri="{FF2B5EF4-FFF2-40B4-BE49-F238E27FC236}">
                <a16:creationId xmlns:a16="http://schemas.microsoft.com/office/drawing/2014/main" id="{9990C7BE-A0DA-9F43-86A7-17C8A9C5FEB4}"/>
              </a:ext>
            </a:extLst>
          </p:cNvPr>
          <p:cNvCxnSpPr>
            <a:cxnSpLocks/>
            <a:stCxn id="49" idx="2"/>
            <a:endCxn id="52" idx="3"/>
          </p:cNvCxnSpPr>
          <p:nvPr/>
        </p:nvCxnSpPr>
        <p:spPr>
          <a:xfrm rot="5400000">
            <a:off x="7764457" y="4455487"/>
            <a:ext cx="741947" cy="2561286"/>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5570054B-F8D3-3C41-A03D-622ABDDFF43C}"/>
              </a:ext>
            </a:extLst>
          </p:cNvPr>
          <p:cNvSpPr txBox="1"/>
          <p:nvPr/>
        </p:nvSpPr>
        <p:spPr>
          <a:xfrm>
            <a:off x="7235282" y="6144127"/>
            <a:ext cx="2302299" cy="276999"/>
          </a:xfrm>
          <a:prstGeom prst="rect">
            <a:avLst/>
          </a:prstGeom>
          <a:noFill/>
        </p:spPr>
        <p:txBody>
          <a:bodyPr wrap="square" rtlCol="0">
            <a:spAutoFit/>
          </a:bodyPr>
          <a:lstStyle/>
          <a:p>
            <a:r>
              <a:rPr lang="en-US" sz="1200" dirty="0"/>
              <a:t>Completed Reporting</a:t>
            </a:r>
          </a:p>
        </p:txBody>
      </p:sp>
    </p:spTree>
    <p:extLst>
      <p:ext uri="{BB962C8B-B14F-4D97-AF65-F5344CB8AC3E}">
        <p14:creationId xmlns:p14="http://schemas.microsoft.com/office/powerpoint/2010/main" val="60642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89BD-C34B-184E-8FFE-FFE719F4D1F2}"/>
              </a:ext>
            </a:extLst>
          </p:cNvPr>
          <p:cNvSpPr>
            <a:spLocks noGrp="1"/>
          </p:cNvSpPr>
          <p:nvPr>
            <p:ph type="title"/>
          </p:nvPr>
        </p:nvSpPr>
        <p:spPr>
          <a:xfrm>
            <a:off x="304800" y="152400"/>
            <a:ext cx="10972800" cy="533395"/>
          </a:xfrm>
        </p:spPr>
        <p:txBody>
          <a:bodyPr>
            <a:normAutofit fontScale="90000"/>
          </a:bodyPr>
          <a:lstStyle/>
          <a:p>
            <a:r>
              <a:rPr lang="en-US" dirty="0" err="1"/>
              <a:t>MedMorph</a:t>
            </a:r>
            <a:r>
              <a:rPr lang="en-US" dirty="0"/>
              <a:t> Knowledge Artifact Components</a:t>
            </a:r>
          </a:p>
        </p:txBody>
      </p:sp>
      <p:sp>
        <p:nvSpPr>
          <p:cNvPr id="4" name="Folded Corner 3">
            <a:extLst>
              <a:ext uri="{FF2B5EF4-FFF2-40B4-BE49-F238E27FC236}">
                <a16:creationId xmlns:a16="http://schemas.microsoft.com/office/drawing/2014/main" id="{440FDB23-4523-6A42-B00C-214F96C4A964}"/>
              </a:ext>
            </a:extLst>
          </p:cNvPr>
          <p:cNvSpPr/>
          <p:nvPr/>
        </p:nvSpPr>
        <p:spPr>
          <a:xfrm>
            <a:off x="1192384" y="1724799"/>
            <a:ext cx="9677400" cy="44196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7F38EAD3-3D52-D040-937B-AC81613CA14A}"/>
              </a:ext>
            </a:extLst>
          </p:cNvPr>
          <p:cNvSpPr/>
          <p:nvPr/>
        </p:nvSpPr>
        <p:spPr>
          <a:xfrm>
            <a:off x="1444390" y="2044954"/>
            <a:ext cx="2289409" cy="914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745D313-6E99-F642-A6BD-E6A5820F994A}"/>
              </a:ext>
            </a:extLst>
          </p:cNvPr>
          <p:cNvSpPr txBox="1"/>
          <p:nvPr/>
        </p:nvSpPr>
        <p:spPr>
          <a:xfrm>
            <a:off x="1915225" y="2048812"/>
            <a:ext cx="900246" cy="369332"/>
          </a:xfrm>
          <a:prstGeom prst="rect">
            <a:avLst/>
          </a:prstGeom>
          <a:noFill/>
        </p:spPr>
        <p:txBody>
          <a:bodyPr wrap="none" rtlCol="0">
            <a:spAutoFit/>
          </a:bodyPr>
          <a:lstStyle/>
          <a:p>
            <a:r>
              <a:rPr lang="en-US" b="1" u="sng" dirty="0"/>
              <a:t>Events</a:t>
            </a:r>
          </a:p>
        </p:txBody>
      </p:sp>
      <p:sp>
        <p:nvSpPr>
          <p:cNvPr id="7" name="TextBox 6">
            <a:extLst>
              <a:ext uri="{FF2B5EF4-FFF2-40B4-BE49-F238E27FC236}">
                <a16:creationId xmlns:a16="http://schemas.microsoft.com/office/drawing/2014/main" id="{5CB9D805-1081-9544-8E44-20A2D8CD07F3}"/>
              </a:ext>
            </a:extLst>
          </p:cNvPr>
          <p:cNvSpPr txBox="1"/>
          <p:nvPr/>
        </p:nvSpPr>
        <p:spPr>
          <a:xfrm>
            <a:off x="1444391" y="2480978"/>
            <a:ext cx="2358792" cy="400110"/>
          </a:xfrm>
          <a:prstGeom prst="rect">
            <a:avLst/>
          </a:prstGeom>
          <a:noFill/>
        </p:spPr>
        <p:txBody>
          <a:bodyPr wrap="square" rtlCol="0">
            <a:spAutoFit/>
          </a:bodyPr>
          <a:lstStyle/>
          <a:p>
            <a:r>
              <a:rPr lang="en-US" sz="1000" dirty="0"/>
              <a:t>For example Encounter-Close, New </a:t>
            </a:r>
            <a:r>
              <a:rPr lang="en-US" sz="1000" dirty="0" err="1"/>
              <a:t>Diagnossi</a:t>
            </a:r>
            <a:r>
              <a:rPr lang="en-US" sz="1000" dirty="0"/>
              <a:t>, Changed Medication</a:t>
            </a:r>
          </a:p>
        </p:txBody>
      </p:sp>
      <p:sp>
        <p:nvSpPr>
          <p:cNvPr id="8" name="Rounded Rectangle 7">
            <a:extLst>
              <a:ext uri="{FF2B5EF4-FFF2-40B4-BE49-F238E27FC236}">
                <a16:creationId xmlns:a16="http://schemas.microsoft.com/office/drawing/2014/main" id="{7C4042C5-21CE-774F-94CE-5FCE495523CE}"/>
              </a:ext>
            </a:extLst>
          </p:cNvPr>
          <p:cNvSpPr/>
          <p:nvPr/>
        </p:nvSpPr>
        <p:spPr>
          <a:xfrm>
            <a:off x="4495800" y="2023778"/>
            <a:ext cx="2289409" cy="914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A45DCF-3A23-E246-842C-A085F2F81B80}"/>
              </a:ext>
            </a:extLst>
          </p:cNvPr>
          <p:cNvSpPr txBox="1"/>
          <p:nvPr/>
        </p:nvSpPr>
        <p:spPr>
          <a:xfrm>
            <a:off x="4966635" y="2027636"/>
            <a:ext cx="1396921" cy="369332"/>
          </a:xfrm>
          <a:prstGeom prst="rect">
            <a:avLst/>
          </a:prstGeom>
          <a:noFill/>
        </p:spPr>
        <p:txBody>
          <a:bodyPr wrap="none" rtlCol="0">
            <a:spAutoFit/>
          </a:bodyPr>
          <a:lstStyle/>
          <a:p>
            <a:r>
              <a:rPr lang="en-US" b="1" u="sng" dirty="0"/>
              <a:t>Conditions</a:t>
            </a:r>
          </a:p>
        </p:txBody>
      </p:sp>
      <p:sp>
        <p:nvSpPr>
          <p:cNvPr id="10" name="TextBox 9">
            <a:extLst>
              <a:ext uri="{FF2B5EF4-FFF2-40B4-BE49-F238E27FC236}">
                <a16:creationId xmlns:a16="http://schemas.microsoft.com/office/drawing/2014/main" id="{D59933AE-7DCB-614D-ADE2-5510C0E6E218}"/>
              </a:ext>
            </a:extLst>
          </p:cNvPr>
          <p:cNvSpPr txBox="1"/>
          <p:nvPr/>
        </p:nvSpPr>
        <p:spPr>
          <a:xfrm>
            <a:off x="4495801" y="2459802"/>
            <a:ext cx="2358792" cy="400110"/>
          </a:xfrm>
          <a:prstGeom prst="rect">
            <a:avLst/>
          </a:prstGeom>
          <a:noFill/>
        </p:spPr>
        <p:txBody>
          <a:bodyPr wrap="square" rtlCol="0">
            <a:spAutoFit/>
          </a:bodyPr>
          <a:lstStyle/>
          <a:p>
            <a:r>
              <a:rPr lang="en-US" sz="1000" dirty="0"/>
              <a:t>For example, verify if diagnosis is part of cancer value set</a:t>
            </a:r>
          </a:p>
        </p:txBody>
      </p:sp>
      <p:sp>
        <p:nvSpPr>
          <p:cNvPr id="14" name="Rounded Rectangle 13">
            <a:extLst>
              <a:ext uri="{FF2B5EF4-FFF2-40B4-BE49-F238E27FC236}">
                <a16:creationId xmlns:a16="http://schemas.microsoft.com/office/drawing/2014/main" id="{1B8A0001-1804-8C4D-924E-D9DB7EBB9E9B}"/>
              </a:ext>
            </a:extLst>
          </p:cNvPr>
          <p:cNvSpPr/>
          <p:nvPr/>
        </p:nvSpPr>
        <p:spPr>
          <a:xfrm>
            <a:off x="7579553" y="2000447"/>
            <a:ext cx="2289409" cy="914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4D6A463-FA80-FD45-A033-A98AA11EDA1E}"/>
              </a:ext>
            </a:extLst>
          </p:cNvPr>
          <p:cNvSpPr txBox="1"/>
          <p:nvPr/>
        </p:nvSpPr>
        <p:spPr>
          <a:xfrm>
            <a:off x="8050388" y="2004305"/>
            <a:ext cx="1006366" cy="369332"/>
          </a:xfrm>
          <a:prstGeom prst="rect">
            <a:avLst/>
          </a:prstGeom>
          <a:noFill/>
        </p:spPr>
        <p:txBody>
          <a:bodyPr wrap="none" rtlCol="0">
            <a:spAutoFit/>
          </a:bodyPr>
          <a:lstStyle/>
          <a:p>
            <a:r>
              <a:rPr lang="en-US" b="1" u="sng" dirty="0"/>
              <a:t>Actions</a:t>
            </a:r>
          </a:p>
        </p:txBody>
      </p:sp>
      <p:sp>
        <p:nvSpPr>
          <p:cNvPr id="16" name="TextBox 15">
            <a:extLst>
              <a:ext uri="{FF2B5EF4-FFF2-40B4-BE49-F238E27FC236}">
                <a16:creationId xmlns:a16="http://schemas.microsoft.com/office/drawing/2014/main" id="{59D5C32F-2E5A-044E-B7C7-C824D23B807F}"/>
              </a:ext>
            </a:extLst>
          </p:cNvPr>
          <p:cNvSpPr txBox="1"/>
          <p:nvPr/>
        </p:nvSpPr>
        <p:spPr>
          <a:xfrm>
            <a:off x="7579554" y="2436471"/>
            <a:ext cx="2358792" cy="400110"/>
          </a:xfrm>
          <a:prstGeom prst="rect">
            <a:avLst/>
          </a:prstGeom>
          <a:noFill/>
        </p:spPr>
        <p:txBody>
          <a:bodyPr wrap="square" rtlCol="0">
            <a:spAutoFit/>
          </a:bodyPr>
          <a:lstStyle/>
          <a:p>
            <a:r>
              <a:rPr lang="en-US" sz="1000" dirty="0"/>
              <a:t>For example collect patient data for reporting</a:t>
            </a:r>
          </a:p>
        </p:txBody>
      </p:sp>
      <p:sp>
        <p:nvSpPr>
          <p:cNvPr id="17" name="Rounded Rectangle 16">
            <a:extLst>
              <a:ext uri="{FF2B5EF4-FFF2-40B4-BE49-F238E27FC236}">
                <a16:creationId xmlns:a16="http://schemas.microsoft.com/office/drawing/2014/main" id="{A29C78D0-2075-334C-BD29-E87FA6F1D4B2}"/>
              </a:ext>
            </a:extLst>
          </p:cNvPr>
          <p:cNvSpPr/>
          <p:nvPr/>
        </p:nvSpPr>
        <p:spPr>
          <a:xfrm>
            <a:off x="1444390" y="3347610"/>
            <a:ext cx="2289409" cy="914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9083CEA-9BD6-844E-82B1-2E81F7051250}"/>
              </a:ext>
            </a:extLst>
          </p:cNvPr>
          <p:cNvSpPr txBox="1"/>
          <p:nvPr/>
        </p:nvSpPr>
        <p:spPr>
          <a:xfrm>
            <a:off x="1915225" y="3351468"/>
            <a:ext cx="1212383" cy="369332"/>
          </a:xfrm>
          <a:prstGeom prst="rect">
            <a:avLst/>
          </a:prstGeom>
          <a:noFill/>
        </p:spPr>
        <p:txBody>
          <a:bodyPr wrap="none" rtlCol="0">
            <a:spAutoFit/>
          </a:bodyPr>
          <a:lstStyle/>
          <a:p>
            <a:r>
              <a:rPr lang="en-US" b="1" u="sng" dirty="0"/>
              <a:t>Metadata</a:t>
            </a:r>
          </a:p>
        </p:txBody>
      </p:sp>
      <p:sp>
        <p:nvSpPr>
          <p:cNvPr id="19" name="TextBox 18">
            <a:extLst>
              <a:ext uri="{FF2B5EF4-FFF2-40B4-BE49-F238E27FC236}">
                <a16:creationId xmlns:a16="http://schemas.microsoft.com/office/drawing/2014/main" id="{3C6F5ABD-620B-BB47-99D7-24DD9A17059B}"/>
              </a:ext>
            </a:extLst>
          </p:cNvPr>
          <p:cNvSpPr txBox="1"/>
          <p:nvPr/>
        </p:nvSpPr>
        <p:spPr>
          <a:xfrm>
            <a:off x="1453520" y="3735578"/>
            <a:ext cx="2358792" cy="400110"/>
          </a:xfrm>
          <a:prstGeom prst="rect">
            <a:avLst/>
          </a:prstGeom>
          <a:noFill/>
        </p:spPr>
        <p:txBody>
          <a:bodyPr wrap="square" rtlCol="0">
            <a:spAutoFit/>
          </a:bodyPr>
          <a:lstStyle/>
          <a:p>
            <a:r>
              <a:rPr lang="en-US" sz="1000" dirty="0"/>
              <a:t>For example publisher, purpose, contact, name, version</a:t>
            </a:r>
          </a:p>
        </p:txBody>
      </p:sp>
      <p:sp>
        <p:nvSpPr>
          <p:cNvPr id="20" name="Rounded Rectangle 19">
            <a:extLst>
              <a:ext uri="{FF2B5EF4-FFF2-40B4-BE49-F238E27FC236}">
                <a16:creationId xmlns:a16="http://schemas.microsoft.com/office/drawing/2014/main" id="{24E5B8B2-6FC9-7444-805A-0F42B81B836E}"/>
              </a:ext>
            </a:extLst>
          </p:cNvPr>
          <p:cNvSpPr/>
          <p:nvPr/>
        </p:nvSpPr>
        <p:spPr>
          <a:xfrm>
            <a:off x="4495800" y="3343429"/>
            <a:ext cx="2289409" cy="914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7A0FECA-6610-3444-9D21-B725B4BC571D}"/>
              </a:ext>
            </a:extLst>
          </p:cNvPr>
          <p:cNvSpPr txBox="1"/>
          <p:nvPr/>
        </p:nvSpPr>
        <p:spPr>
          <a:xfrm>
            <a:off x="4966635" y="3347287"/>
            <a:ext cx="1228606" cy="369332"/>
          </a:xfrm>
          <a:prstGeom prst="rect">
            <a:avLst/>
          </a:prstGeom>
          <a:noFill/>
        </p:spPr>
        <p:txBody>
          <a:bodyPr wrap="none" rtlCol="0">
            <a:spAutoFit/>
          </a:bodyPr>
          <a:lstStyle/>
          <a:p>
            <a:r>
              <a:rPr lang="en-US" b="1" u="sng" dirty="0" err="1"/>
              <a:t>ValueSets</a:t>
            </a:r>
            <a:endParaRPr lang="en-US" b="1" u="sng" dirty="0"/>
          </a:p>
        </p:txBody>
      </p:sp>
      <p:sp>
        <p:nvSpPr>
          <p:cNvPr id="22" name="TextBox 21">
            <a:extLst>
              <a:ext uri="{FF2B5EF4-FFF2-40B4-BE49-F238E27FC236}">
                <a16:creationId xmlns:a16="http://schemas.microsoft.com/office/drawing/2014/main" id="{76DFF3FD-CAC6-B845-A758-CD53204686E9}"/>
              </a:ext>
            </a:extLst>
          </p:cNvPr>
          <p:cNvSpPr txBox="1"/>
          <p:nvPr/>
        </p:nvSpPr>
        <p:spPr>
          <a:xfrm>
            <a:off x="4495801" y="3657600"/>
            <a:ext cx="2358792" cy="553998"/>
          </a:xfrm>
          <a:prstGeom prst="rect">
            <a:avLst/>
          </a:prstGeom>
          <a:noFill/>
        </p:spPr>
        <p:txBody>
          <a:bodyPr wrap="square" rtlCol="0">
            <a:spAutoFit/>
          </a:bodyPr>
          <a:lstStyle/>
          <a:p>
            <a:r>
              <a:rPr lang="en-US" sz="1000" dirty="0"/>
              <a:t>For example, </a:t>
            </a:r>
            <a:r>
              <a:rPr lang="en-US" sz="1000" dirty="0" err="1"/>
              <a:t>valuesets</a:t>
            </a:r>
            <a:r>
              <a:rPr lang="en-US" sz="1000" dirty="0"/>
              <a:t> for cancer diagnosis which will be used to check if the patient data has to be reported</a:t>
            </a:r>
          </a:p>
        </p:txBody>
      </p:sp>
      <p:sp>
        <p:nvSpPr>
          <p:cNvPr id="23" name="Rounded Rectangle 22">
            <a:extLst>
              <a:ext uri="{FF2B5EF4-FFF2-40B4-BE49-F238E27FC236}">
                <a16:creationId xmlns:a16="http://schemas.microsoft.com/office/drawing/2014/main" id="{9C765B72-F4F3-1E41-9488-B71DD7344762}"/>
              </a:ext>
            </a:extLst>
          </p:cNvPr>
          <p:cNvSpPr/>
          <p:nvPr/>
        </p:nvSpPr>
        <p:spPr>
          <a:xfrm>
            <a:off x="7547210" y="3424500"/>
            <a:ext cx="2289409" cy="914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309EBE1-D5B6-2B49-9E70-0C7D241F354A}"/>
              </a:ext>
            </a:extLst>
          </p:cNvPr>
          <p:cNvSpPr txBox="1"/>
          <p:nvPr/>
        </p:nvSpPr>
        <p:spPr>
          <a:xfrm>
            <a:off x="8018045" y="3428358"/>
            <a:ext cx="979242" cy="369332"/>
          </a:xfrm>
          <a:prstGeom prst="rect">
            <a:avLst/>
          </a:prstGeom>
          <a:noFill/>
        </p:spPr>
        <p:txBody>
          <a:bodyPr wrap="none" rtlCol="0">
            <a:spAutoFit/>
          </a:bodyPr>
          <a:lstStyle/>
          <a:p>
            <a:r>
              <a:rPr lang="en-US" b="1" u="sng" dirty="0"/>
              <a:t>Library</a:t>
            </a:r>
          </a:p>
        </p:txBody>
      </p:sp>
      <p:sp>
        <p:nvSpPr>
          <p:cNvPr id="25" name="TextBox 24">
            <a:extLst>
              <a:ext uri="{FF2B5EF4-FFF2-40B4-BE49-F238E27FC236}">
                <a16:creationId xmlns:a16="http://schemas.microsoft.com/office/drawing/2014/main" id="{3807DC8F-934D-664A-8CAD-47B6830C8DBF}"/>
              </a:ext>
            </a:extLst>
          </p:cNvPr>
          <p:cNvSpPr txBox="1"/>
          <p:nvPr/>
        </p:nvSpPr>
        <p:spPr>
          <a:xfrm>
            <a:off x="7547211" y="3860524"/>
            <a:ext cx="2358792" cy="400110"/>
          </a:xfrm>
          <a:prstGeom prst="rect">
            <a:avLst/>
          </a:prstGeom>
          <a:noFill/>
        </p:spPr>
        <p:txBody>
          <a:bodyPr wrap="square" rtlCol="0">
            <a:spAutoFit/>
          </a:bodyPr>
          <a:lstStyle/>
          <a:p>
            <a:r>
              <a:rPr lang="en-US" sz="1000" dirty="0"/>
              <a:t>For example a library of CQL rules to be used for evaluation of Conditions </a:t>
            </a:r>
          </a:p>
        </p:txBody>
      </p:sp>
      <p:sp>
        <p:nvSpPr>
          <p:cNvPr id="26" name="Rounded Rectangle 25">
            <a:extLst>
              <a:ext uri="{FF2B5EF4-FFF2-40B4-BE49-F238E27FC236}">
                <a16:creationId xmlns:a16="http://schemas.microsoft.com/office/drawing/2014/main" id="{64263B4E-1939-C541-81A2-8AAAE4E5F229}"/>
              </a:ext>
            </a:extLst>
          </p:cNvPr>
          <p:cNvSpPr/>
          <p:nvPr/>
        </p:nvSpPr>
        <p:spPr>
          <a:xfrm>
            <a:off x="1447607" y="4759804"/>
            <a:ext cx="2289409" cy="914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AF0F783-CF81-F444-84E4-51258BE63C5E}"/>
              </a:ext>
            </a:extLst>
          </p:cNvPr>
          <p:cNvSpPr txBox="1"/>
          <p:nvPr/>
        </p:nvSpPr>
        <p:spPr>
          <a:xfrm>
            <a:off x="1918442" y="4763662"/>
            <a:ext cx="1313180" cy="369332"/>
          </a:xfrm>
          <a:prstGeom prst="rect">
            <a:avLst/>
          </a:prstGeom>
          <a:noFill/>
        </p:spPr>
        <p:txBody>
          <a:bodyPr wrap="none" rtlCol="0">
            <a:spAutoFit/>
          </a:bodyPr>
          <a:lstStyle/>
          <a:p>
            <a:r>
              <a:rPr lang="en-US" b="1" u="sng" dirty="0"/>
              <a:t>Endpoints</a:t>
            </a:r>
          </a:p>
        </p:txBody>
      </p:sp>
      <p:sp>
        <p:nvSpPr>
          <p:cNvPr id="28" name="TextBox 27">
            <a:extLst>
              <a:ext uri="{FF2B5EF4-FFF2-40B4-BE49-F238E27FC236}">
                <a16:creationId xmlns:a16="http://schemas.microsoft.com/office/drawing/2014/main" id="{C10392C0-7A30-264F-928E-21021155EE09}"/>
              </a:ext>
            </a:extLst>
          </p:cNvPr>
          <p:cNvSpPr txBox="1"/>
          <p:nvPr/>
        </p:nvSpPr>
        <p:spPr>
          <a:xfrm>
            <a:off x="1447608" y="5195828"/>
            <a:ext cx="2358792" cy="400110"/>
          </a:xfrm>
          <a:prstGeom prst="rect">
            <a:avLst/>
          </a:prstGeom>
          <a:noFill/>
        </p:spPr>
        <p:txBody>
          <a:bodyPr wrap="square" rtlCol="0">
            <a:spAutoFit/>
          </a:bodyPr>
          <a:lstStyle/>
          <a:p>
            <a:r>
              <a:rPr lang="en-US" sz="1000" dirty="0"/>
              <a:t>For example the end point to where data has to be sent</a:t>
            </a:r>
          </a:p>
        </p:txBody>
      </p:sp>
      <p:sp>
        <p:nvSpPr>
          <p:cNvPr id="29" name="TextBox 28">
            <a:extLst>
              <a:ext uri="{FF2B5EF4-FFF2-40B4-BE49-F238E27FC236}">
                <a16:creationId xmlns:a16="http://schemas.microsoft.com/office/drawing/2014/main" id="{3F50385B-6CB8-5E42-B2DD-48C54BC08919}"/>
              </a:ext>
            </a:extLst>
          </p:cNvPr>
          <p:cNvSpPr txBox="1"/>
          <p:nvPr/>
        </p:nvSpPr>
        <p:spPr>
          <a:xfrm>
            <a:off x="1447608" y="5195828"/>
            <a:ext cx="2358792" cy="400110"/>
          </a:xfrm>
          <a:prstGeom prst="rect">
            <a:avLst/>
          </a:prstGeom>
          <a:noFill/>
        </p:spPr>
        <p:txBody>
          <a:bodyPr wrap="square" rtlCol="0">
            <a:spAutoFit/>
          </a:bodyPr>
          <a:lstStyle/>
          <a:p>
            <a:r>
              <a:rPr lang="en-US" sz="1000" dirty="0"/>
              <a:t>For example publisher, purpose, contact, name, version</a:t>
            </a:r>
          </a:p>
        </p:txBody>
      </p:sp>
      <p:sp>
        <p:nvSpPr>
          <p:cNvPr id="30" name="Rounded Rectangle 29">
            <a:extLst>
              <a:ext uri="{FF2B5EF4-FFF2-40B4-BE49-F238E27FC236}">
                <a16:creationId xmlns:a16="http://schemas.microsoft.com/office/drawing/2014/main" id="{67ECBC70-924E-EB4A-8FDC-2ED8543BB93B}"/>
              </a:ext>
            </a:extLst>
          </p:cNvPr>
          <p:cNvSpPr/>
          <p:nvPr/>
        </p:nvSpPr>
        <p:spPr>
          <a:xfrm>
            <a:off x="4495800" y="4763662"/>
            <a:ext cx="2289409" cy="914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E339A40-053A-3249-8B30-63E767C423A9}"/>
              </a:ext>
            </a:extLst>
          </p:cNvPr>
          <p:cNvSpPr txBox="1"/>
          <p:nvPr/>
        </p:nvSpPr>
        <p:spPr>
          <a:xfrm>
            <a:off x="4966635" y="4767520"/>
            <a:ext cx="1072730" cy="369332"/>
          </a:xfrm>
          <a:prstGeom prst="rect">
            <a:avLst/>
          </a:prstGeom>
          <a:noFill/>
        </p:spPr>
        <p:txBody>
          <a:bodyPr wrap="none" rtlCol="0">
            <a:spAutoFit/>
          </a:bodyPr>
          <a:lstStyle/>
          <a:p>
            <a:r>
              <a:rPr lang="en-US" b="1" u="sng" dirty="0"/>
              <a:t>Security</a:t>
            </a:r>
          </a:p>
        </p:txBody>
      </p:sp>
      <p:sp>
        <p:nvSpPr>
          <p:cNvPr id="32" name="TextBox 31">
            <a:extLst>
              <a:ext uri="{FF2B5EF4-FFF2-40B4-BE49-F238E27FC236}">
                <a16:creationId xmlns:a16="http://schemas.microsoft.com/office/drawing/2014/main" id="{8B63F0E4-3B23-ED41-A6BC-E0A5F52F611E}"/>
              </a:ext>
            </a:extLst>
          </p:cNvPr>
          <p:cNvSpPr txBox="1"/>
          <p:nvPr/>
        </p:nvSpPr>
        <p:spPr>
          <a:xfrm>
            <a:off x="4495801" y="5199686"/>
            <a:ext cx="2358792" cy="400110"/>
          </a:xfrm>
          <a:prstGeom prst="rect">
            <a:avLst/>
          </a:prstGeom>
          <a:noFill/>
        </p:spPr>
        <p:txBody>
          <a:bodyPr wrap="square" rtlCol="0">
            <a:spAutoFit/>
          </a:bodyPr>
          <a:lstStyle/>
          <a:p>
            <a:r>
              <a:rPr lang="en-US" sz="1000" dirty="0"/>
              <a:t>For example the PKI URL to be used for encrypting data</a:t>
            </a:r>
          </a:p>
        </p:txBody>
      </p:sp>
    </p:spTree>
    <p:extLst>
      <p:ext uri="{BB962C8B-B14F-4D97-AF65-F5344CB8AC3E}">
        <p14:creationId xmlns:p14="http://schemas.microsoft.com/office/powerpoint/2010/main" val="388676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DAB6-24FD-3A42-A7D4-FF6BB6D1913C}"/>
              </a:ext>
            </a:extLst>
          </p:cNvPr>
          <p:cNvSpPr>
            <a:spLocks noGrp="1"/>
          </p:cNvSpPr>
          <p:nvPr>
            <p:ph type="title"/>
          </p:nvPr>
        </p:nvSpPr>
        <p:spPr>
          <a:xfrm>
            <a:off x="0" y="76200"/>
            <a:ext cx="10972800" cy="533395"/>
          </a:xfrm>
        </p:spPr>
        <p:txBody>
          <a:bodyPr>
            <a:normAutofit fontScale="90000"/>
          </a:bodyPr>
          <a:lstStyle/>
          <a:p>
            <a:r>
              <a:rPr lang="en-US" dirty="0"/>
              <a:t>Knowledge Artifact Actions Sequence</a:t>
            </a:r>
          </a:p>
        </p:txBody>
      </p:sp>
      <p:sp>
        <p:nvSpPr>
          <p:cNvPr id="4" name="Rectangle 3">
            <a:extLst>
              <a:ext uri="{FF2B5EF4-FFF2-40B4-BE49-F238E27FC236}">
                <a16:creationId xmlns:a16="http://schemas.microsoft.com/office/drawing/2014/main" id="{4CE29280-11F8-6A44-ADA0-E38E030B20B7}"/>
              </a:ext>
            </a:extLst>
          </p:cNvPr>
          <p:cNvSpPr/>
          <p:nvPr/>
        </p:nvSpPr>
        <p:spPr>
          <a:xfrm>
            <a:off x="228600" y="10668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Initiate Reporting Workflow based on Named Event Notifications</a:t>
            </a:r>
          </a:p>
        </p:txBody>
      </p:sp>
      <p:sp>
        <p:nvSpPr>
          <p:cNvPr id="5" name="Rectangle 4">
            <a:extLst>
              <a:ext uri="{FF2B5EF4-FFF2-40B4-BE49-F238E27FC236}">
                <a16:creationId xmlns:a16="http://schemas.microsoft.com/office/drawing/2014/main" id="{2A06011B-74D9-5D4F-BFEA-1E87E65E0A60}"/>
              </a:ext>
            </a:extLst>
          </p:cNvPr>
          <p:cNvSpPr/>
          <p:nvPr/>
        </p:nvSpPr>
        <p:spPr>
          <a:xfrm>
            <a:off x="228600" y="28194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Reporting Workflow Actions </a:t>
            </a:r>
          </a:p>
        </p:txBody>
      </p:sp>
      <p:sp>
        <p:nvSpPr>
          <p:cNvPr id="6" name="Rectangle 5">
            <a:extLst>
              <a:ext uri="{FF2B5EF4-FFF2-40B4-BE49-F238E27FC236}">
                <a16:creationId xmlns:a16="http://schemas.microsoft.com/office/drawing/2014/main" id="{B64082DD-679E-0B4B-821E-C09378B34BE2}"/>
              </a:ext>
            </a:extLst>
          </p:cNvPr>
          <p:cNvSpPr/>
          <p:nvPr/>
        </p:nvSpPr>
        <p:spPr>
          <a:xfrm>
            <a:off x="228600" y="48006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Terminate Reporting Workflow</a:t>
            </a:r>
          </a:p>
        </p:txBody>
      </p:sp>
      <p:cxnSp>
        <p:nvCxnSpPr>
          <p:cNvPr id="8" name="Straight Arrow Connector 7">
            <a:extLst>
              <a:ext uri="{FF2B5EF4-FFF2-40B4-BE49-F238E27FC236}">
                <a16:creationId xmlns:a16="http://schemas.microsoft.com/office/drawing/2014/main" id="{1E41785E-D12F-C24C-93CB-ECA42B6F9DDD}"/>
              </a:ext>
            </a:extLst>
          </p:cNvPr>
          <p:cNvCxnSpPr>
            <a:stCxn id="4" idx="2"/>
            <a:endCxn id="5" idx="0"/>
          </p:cNvCxnSpPr>
          <p:nvPr/>
        </p:nvCxnSpPr>
        <p:spPr>
          <a:xfrm>
            <a:off x="1409700" y="1676400"/>
            <a:ext cx="0" cy="1143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E3219A9-3016-F648-946C-49BDD1A3EB55}"/>
              </a:ext>
            </a:extLst>
          </p:cNvPr>
          <p:cNvCxnSpPr>
            <a:cxnSpLocks/>
            <a:stCxn id="5" idx="2"/>
            <a:endCxn id="6" idx="0"/>
          </p:cNvCxnSpPr>
          <p:nvPr/>
        </p:nvCxnSpPr>
        <p:spPr>
          <a:xfrm>
            <a:off x="1409700" y="3429000"/>
            <a:ext cx="0" cy="1371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9B7C5F4-E116-8045-A718-6B855517D794}"/>
              </a:ext>
            </a:extLst>
          </p:cNvPr>
          <p:cNvSpPr txBox="1"/>
          <p:nvPr/>
        </p:nvSpPr>
        <p:spPr>
          <a:xfrm>
            <a:off x="228600" y="5987534"/>
            <a:ext cx="2438400" cy="646331"/>
          </a:xfrm>
          <a:prstGeom prst="rect">
            <a:avLst/>
          </a:prstGeom>
          <a:noFill/>
        </p:spPr>
        <p:txBody>
          <a:bodyPr wrap="square" rtlCol="0">
            <a:spAutoFit/>
          </a:bodyPr>
          <a:lstStyle/>
          <a:p>
            <a:r>
              <a:rPr lang="en-US" dirty="0"/>
              <a:t>Top Level Steps for processing Actions</a:t>
            </a:r>
          </a:p>
        </p:txBody>
      </p:sp>
      <p:sp>
        <p:nvSpPr>
          <p:cNvPr id="14" name="Left Brace 13">
            <a:extLst>
              <a:ext uri="{FF2B5EF4-FFF2-40B4-BE49-F238E27FC236}">
                <a16:creationId xmlns:a16="http://schemas.microsoft.com/office/drawing/2014/main" id="{14C99320-3421-EE43-A301-A771A7970B22}"/>
              </a:ext>
            </a:extLst>
          </p:cNvPr>
          <p:cNvSpPr/>
          <p:nvPr/>
        </p:nvSpPr>
        <p:spPr>
          <a:xfrm>
            <a:off x="2667001" y="761999"/>
            <a:ext cx="1853876" cy="5871865"/>
          </a:xfrm>
          <a:prstGeom prst="leftBrace">
            <a:avLst>
              <a:gd name="adj1" fmla="val 8333"/>
              <a:gd name="adj2" fmla="val 41204"/>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150200AA-17AA-A345-91F3-1E15D8717E30}"/>
              </a:ext>
            </a:extLst>
          </p:cNvPr>
          <p:cNvSpPr/>
          <p:nvPr/>
        </p:nvSpPr>
        <p:spPr>
          <a:xfrm>
            <a:off x="4419600" y="1066800"/>
            <a:ext cx="617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17F78820-3192-3140-A11B-FE5CBE592F5C}"/>
              </a:ext>
            </a:extLst>
          </p:cNvPr>
          <p:cNvSpPr/>
          <p:nvPr/>
        </p:nvSpPr>
        <p:spPr>
          <a:xfrm>
            <a:off x="4579717" y="1181100"/>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Check-trigger-codes</a:t>
            </a:r>
          </a:p>
        </p:txBody>
      </p:sp>
      <p:sp>
        <p:nvSpPr>
          <p:cNvPr id="17" name="Rounded Rectangle 16">
            <a:extLst>
              <a:ext uri="{FF2B5EF4-FFF2-40B4-BE49-F238E27FC236}">
                <a16:creationId xmlns:a16="http://schemas.microsoft.com/office/drawing/2014/main" id="{4EF268EB-BC9D-D540-8382-B3C122531340}"/>
              </a:ext>
            </a:extLst>
          </p:cNvPr>
          <p:cNvSpPr/>
          <p:nvPr/>
        </p:nvSpPr>
        <p:spPr>
          <a:xfrm>
            <a:off x="6096000" y="1181100"/>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Check-participant-registration</a:t>
            </a:r>
          </a:p>
        </p:txBody>
      </p:sp>
      <p:sp>
        <p:nvSpPr>
          <p:cNvPr id="18" name="TextBox 17">
            <a:extLst>
              <a:ext uri="{FF2B5EF4-FFF2-40B4-BE49-F238E27FC236}">
                <a16:creationId xmlns:a16="http://schemas.microsoft.com/office/drawing/2014/main" id="{ED2071C6-EDA2-154E-9862-060C4A3B3F7F}"/>
              </a:ext>
            </a:extLst>
          </p:cNvPr>
          <p:cNvSpPr txBox="1"/>
          <p:nvPr/>
        </p:nvSpPr>
        <p:spPr>
          <a:xfrm>
            <a:off x="8610600" y="1214735"/>
            <a:ext cx="1905000" cy="461665"/>
          </a:xfrm>
          <a:prstGeom prst="rect">
            <a:avLst/>
          </a:prstGeom>
          <a:noFill/>
        </p:spPr>
        <p:txBody>
          <a:bodyPr wrap="square" rtlCol="0">
            <a:spAutoFit/>
          </a:bodyPr>
          <a:lstStyle/>
          <a:p>
            <a:r>
              <a:rPr lang="en-US" sz="1200" dirty="0">
                <a:solidFill>
                  <a:schemeClr val="bg1"/>
                </a:solidFill>
              </a:rPr>
              <a:t>Check Eligibility to execute other actions</a:t>
            </a:r>
          </a:p>
        </p:txBody>
      </p:sp>
      <p:sp>
        <p:nvSpPr>
          <p:cNvPr id="19" name="Rectangle 18">
            <a:extLst>
              <a:ext uri="{FF2B5EF4-FFF2-40B4-BE49-F238E27FC236}">
                <a16:creationId xmlns:a16="http://schemas.microsoft.com/office/drawing/2014/main" id="{59CE63A7-F708-C648-ACE0-E4893644B130}"/>
              </a:ext>
            </a:extLst>
          </p:cNvPr>
          <p:cNvSpPr/>
          <p:nvPr/>
        </p:nvSpPr>
        <p:spPr>
          <a:xfrm>
            <a:off x="4419600" y="2357374"/>
            <a:ext cx="617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E396ED4-E530-6342-9DB6-04B70A3CBE4D}"/>
              </a:ext>
            </a:extLst>
          </p:cNvPr>
          <p:cNvSpPr/>
          <p:nvPr/>
        </p:nvSpPr>
        <p:spPr>
          <a:xfrm>
            <a:off x="4579717" y="2471674"/>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Create-report</a:t>
            </a:r>
          </a:p>
        </p:txBody>
      </p:sp>
      <p:sp>
        <p:nvSpPr>
          <p:cNvPr id="22" name="TextBox 21">
            <a:extLst>
              <a:ext uri="{FF2B5EF4-FFF2-40B4-BE49-F238E27FC236}">
                <a16:creationId xmlns:a16="http://schemas.microsoft.com/office/drawing/2014/main" id="{D1970351-7120-4C45-93EE-3FD94483208D}"/>
              </a:ext>
            </a:extLst>
          </p:cNvPr>
          <p:cNvSpPr txBox="1"/>
          <p:nvPr/>
        </p:nvSpPr>
        <p:spPr>
          <a:xfrm>
            <a:off x="8620246" y="2396843"/>
            <a:ext cx="1905000" cy="646331"/>
          </a:xfrm>
          <a:prstGeom prst="rect">
            <a:avLst/>
          </a:prstGeom>
          <a:noFill/>
        </p:spPr>
        <p:txBody>
          <a:bodyPr wrap="square" rtlCol="0">
            <a:spAutoFit/>
          </a:bodyPr>
          <a:lstStyle/>
          <a:p>
            <a:r>
              <a:rPr lang="en-US" sz="1200" dirty="0">
                <a:solidFill>
                  <a:schemeClr val="bg1"/>
                </a:solidFill>
              </a:rPr>
              <a:t>Create Report by accessing required data from EHR</a:t>
            </a:r>
          </a:p>
        </p:txBody>
      </p:sp>
      <p:sp>
        <p:nvSpPr>
          <p:cNvPr id="23" name="Rectangle 22">
            <a:extLst>
              <a:ext uri="{FF2B5EF4-FFF2-40B4-BE49-F238E27FC236}">
                <a16:creationId xmlns:a16="http://schemas.microsoft.com/office/drawing/2014/main" id="{F7A81DE3-A591-5042-9D69-F864A08165E2}"/>
              </a:ext>
            </a:extLst>
          </p:cNvPr>
          <p:cNvSpPr/>
          <p:nvPr/>
        </p:nvSpPr>
        <p:spPr>
          <a:xfrm>
            <a:off x="4419600" y="3579953"/>
            <a:ext cx="617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7156A444-341C-C142-9D9E-1196540B48A2}"/>
              </a:ext>
            </a:extLst>
          </p:cNvPr>
          <p:cNvSpPr/>
          <p:nvPr/>
        </p:nvSpPr>
        <p:spPr>
          <a:xfrm>
            <a:off x="4579717" y="3694253"/>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Anonymize-report</a:t>
            </a:r>
          </a:p>
        </p:txBody>
      </p:sp>
      <p:sp>
        <p:nvSpPr>
          <p:cNvPr id="25" name="TextBox 24">
            <a:extLst>
              <a:ext uri="{FF2B5EF4-FFF2-40B4-BE49-F238E27FC236}">
                <a16:creationId xmlns:a16="http://schemas.microsoft.com/office/drawing/2014/main" id="{8151CA42-0DB0-CD42-BB94-48D1E4F40A45}"/>
              </a:ext>
            </a:extLst>
          </p:cNvPr>
          <p:cNvSpPr txBox="1"/>
          <p:nvPr/>
        </p:nvSpPr>
        <p:spPr>
          <a:xfrm>
            <a:off x="8620246" y="3619422"/>
            <a:ext cx="1905000" cy="461665"/>
          </a:xfrm>
          <a:prstGeom prst="rect">
            <a:avLst/>
          </a:prstGeom>
          <a:noFill/>
        </p:spPr>
        <p:txBody>
          <a:bodyPr wrap="square" rtlCol="0">
            <a:spAutoFit/>
          </a:bodyPr>
          <a:lstStyle/>
          <a:p>
            <a:r>
              <a:rPr lang="en-US" sz="1200" dirty="0">
                <a:solidFill>
                  <a:schemeClr val="bg1"/>
                </a:solidFill>
              </a:rPr>
              <a:t>Process Created Report based on use case</a:t>
            </a:r>
          </a:p>
        </p:txBody>
      </p:sp>
      <p:sp>
        <p:nvSpPr>
          <p:cNvPr id="26" name="Rounded Rectangle 25">
            <a:extLst>
              <a:ext uri="{FF2B5EF4-FFF2-40B4-BE49-F238E27FC236}">
                <a16:creationId xmlns:a16="http://schemas.microsoft.com/office/drawing/2014/main" id="{EC6CD520-713D-1E40-BDCD-B68893528405}"/>
              </a:ext>
            </a:extLst>
          </p:cNvPr>
          <p:cNvSpPr/>
          <p:nvPr/>
        </p:nvSpPr>
        <p:spPr>
          <a:xfrm>
            <a:off x="5775769" y="3694253"/>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Deidentify-report</a:t>
            </a:r>
          </a:p>
        </p:txBody>
      </p:sp>
      <p:sp>
        <p:nvSpPr>
          <p:cNvPr id="27" name="Rounded Rectangle 26">
            <a:extLst>
              <a:ext uri="{FF2B5EF4-FFF2-40B4-BE49-F238E27FC236}">
                <a16:creationId xmlns:a16="http://schemas.microsoft.com/office/drawing/2014/main" id="{87FB4270-C93D-E340-9AFE-1AE724DA71E5}"/>
              </a:ext>
            </a:extLst>
          </p:cNvPr>
          <p:cNvSpPr/>
          <p:nvPr/>
        </p:nvSpPr>
        <p:spPr>
          <a:xfrm>
            <a:off x="6994972" y="3694253"/>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Pseudonymize-report</a:t>
            </a:r>
          </a:p>
        </p:txBody>
      </p:sp>
      <p:sp>
        <p:nvSpPr>
          <p:cNvPr id="28" name="Rectangle 27">
            <a:extLst>
              <a:ext uri="{FF2B5EF4-FFF2-40B4-BE49-F238E27FC236}">
                <a16:creationId xmlns:a16="http://schemas.microsoft.com/office/drawing/2014/main" id="{9974557F-15F6-3941-AFA0-93D8CD1B9705}"/>
              </a:ext>
            </a:extLst>
          </p:cNvPr>
          <p:cNvSpPr/>
          <p:nvPr/>
        </p:nvSpPr>
        <p:spPr>
          <a:xfrm>
            <a:off x="4419600" y="4682439"/>
            <a:ext cx="617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9E4B1F3A-123A-F34C-BA4D-E3ED9191E278}"/>
              </a:ext>
            </a:extLst>
          </p:cNvPr>
          <p:cNvSpPr/>
          <p:nvPr/>
        </p:nvSpPr>
        <p:spPr>
          <a:xfrm>
            <a:off x="4548851" y="4762500"/>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Validate-report</a:t>
            </a:r>
          </a:p>
        </p:txBody>
      </p:sp>
      <p:sp>
        <p:nvSpPr>
          <p:cNvPr id="30" name="TextBox 29">
            <a:extLst>
              <a:ext uri="{FF2B5EF4-FFF2-40B4-BE49-F238E27FC236}">
                <a16:creationId xmlns:a16="http://schemas.microsoft.com/office/drawing/2014/main" id="{7979C9D3-6D74-C144-91B9-3241102D1D9D}"/>
              </a:ext>
            </a:extLst>
          </p:cNvPr>
          <p:cNvSpPr txBox="1"/>
          <p:nvPr/>
        </p:nvSpPr>
        <p:spPr>
          <a:xfrm>
            <a:off x="8589380" y="4687669"/>
            <a:ext cx="1905000" cy="276999"/>
          </a:xfrm>
          <a:prstGeom prst="rect">
            <a:avLst/>
          </a:prstGeom>
          <a:noFill/>
        </p:spPr>
        <p:txBody>
          <a:bodyPr wrap="square" rtlCol="0">
            <a:spAutoFit/>
          </a:bodyPr>
          <a:lstStyle/>
          <a:p>
            <a:r>
              <a:rPr lang="en-US" sz="1200" dirty="0">
                <a:solidFill>
                  <a:schemeClr val="bg1"/>
                </a:solidFill>
              </a:rPr>
              <a:t>Validate Report</a:t>
            </a:r>
          </a:p>
        </p:txBody>
      </p:sp>
      <p:sp>
        <p:nvSpPr>
          <p:cNvPr id="33" name="Rectangle 32">
            <a:extLst>
              <a:ext uri="{FF2B5EF4-FFF2-40B4-BE49-F238E27FC236}">
                <a16:creationId xmlns:a16="http://schemas.microsoft.com/office/drawing/2014/main" id="{24A9A34E-6B28-8045-BC04-230A02F140FD}"/>
              </a:ext>
            </a:extLst>
          </p:cNvPr>
          <p:cNvSpPr/>
          <p:nvPr/>
        </p:nvSpPr>
        <p:spPr>
          <a:xfrm>
            <a:off x="4413813" y="5788787"/>
            <a:ext cx="617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DB3ED8C6-0B12-6449-B5D6-035979AC16EB}"/>
              </a:ext>
            </a:extLst>
          </p:cNvPr>
          <p:cNvSpPr/>
          <p:nvPr/>
        </p:nvSpPr>
        <p:spPr>
          <a:xfrm>
            <a:off x="5762263" y="5903087"/>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Submit-report</a:t>
            </a:r>
          </a:p>
        </p:txBody>
      </p:sp>
      <p:sp>
        <p:nvSpPr>
          <p:cNvPr id="35" name="TextBox 34">
            <a:extLst>
              <a:ext uri="{FF2B5EF4-FFF2-40B4-BE49-F238E27FC236}">
                <a16:creationId xmlns:a16="http://schemas.microsoft.com/office/drawing/2014/main" id="{232E6E74-AAD6-C848-88AE-BBD4EE2B1186}"/>
              </a:ext>
            </a:extLst>
          </p:cNvPr>
          <p:cNvSpPr txBox="1"/>
          <p:nvPr/>
        </p:nvSpPr>
        <p:spPr>
          <a:xfrm>
            <a:off x="8589380" y="5828256"/>
            <a:ext cx="1905000" cy="276999"/>
          </a:xfrm>
          <a:prstGeom prst="rect">
            <a:avLst/>
          </a:prstGeom>
          <a:noFill/>
        </p:spPr>
        <p:txBody>
          <a:bodyPr wrap="square" rtlCol="0">
            <a:spAutoFit/>
          </a:bodyPr>
          <a:lstStyle/>
          <a:p>
            <a:r>
              <a:rPr lang="en-US" sz="1200" dirty="0">
                <a:solidFill>
                  <a:schemeClr val="bg1"/>
                </a:solidFill>
              </a:rPr>
              <a:t>Transmit Report</a:t>
            </a:r>
          </a:p>
        </p:txBody>
      </p:sp>
      <p:sp>
        <p:nvSpPr>
          <p:cNvPr id="36" name="Rounded Rectangle 35">
            <a:extLst>
              <a:ext uri="{FF2B5EF4-FFF2-40B4-BE49-F238E27FC236}">
                <a16:creationId xmlns:a16="http://schemas.microsoft.com/office/drawing/2014/main" id="{BC9C9FB1-72E6-6245-AD9E-893390BD348D}"/>
              </a:ext>
            </a:extLst>
          </p:cNvPr>
          <p:cNvSpPr/>
          <p:nvPr/>
        </p:nvSpPr>
        <p:spPr>
          <a:xfrm>
            <a:off x="4579717" y="5876655"/>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Encrypt-report</a:t>
            </a:r>
          </a:p>
        </p:txBody>
      </p:sp>
      <p:cxnSp>
        <p:nvCxnSpPr>
          <p:cNvPr id="37" name="Straight Arrow Connector 36">
            <a:extLst>
              <a:ext uri="{FF2B5EF4-FFF2-40B4-BE49-F238E27FC236}">
                <a16:creationId xmlns:a16="http://schemas.microsoft.com/office/drawing/2014/main" id="{1871B9DF-E85B-4B43-B212-3E6B8185D402}"/>
              </a:ext>
            </a:extLst>
          </p:cNvPr>
          <p:cNvCxnSpPr>
            <a:cxnSpLocks/>
            <a:stCxn id="15" idx="2"/>
            <a:endCxn id="19" idx="0"/>
          </p:cNvCxnSpPr>
          <p:nvPr/>
        </p:nvCxnSpPr>
        <p:spPr>
          <a:xfrm>
            <a:off x="7505700" y="1752600"/>
            <a:ext cx="0" cy="6047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AD24FA4-1882-9247-98C3-5DDA5B50F38A}"/>
              </a:ext>
            </a:extLst>
          </p:cNvPr>
          <p:cNvCxnSpPr>
            <a:cxnSpLocks/>
            <a:stCxn id="19" idx="2"/>
            <a:endCxn id="23" idx="0"/>
          </p:cNvCxnSpPr>
          <p:nvPr/>
        </p:nvCxnSpPr>
        <p:spPr>
          <a:xfrm>
            <a:off x="7505700" y="3043174"/>
            <a:ext cx="0" cy="5367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A8922FA-014A-C14B-ADCF-5BCB59A5DF46}"/>
              </a:ext>
            </a:extLst>
          </p:cNvPr>
          <p:cNvCxnSpPr>
            <a:cxnSpLocks/>
            <a:stCxn id="23" idx="2"/>
            <a:endCxn id="28" idx="0"/>
          </p:cNvCxnSpPr>
          <p:nvPr/>
        </p:nvCxnSpPr>
        <p:spPr>
          <a:xfrm>
            <a:off x="7505700" y="4265753"/>
            <a:ext cx="0" cy="4166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6305E12-1CB3-F347-AF8B-1E184D969B9E}"/>
              </a:ext>
            </a:extLst>
          </p:cNvPr>
          <p:cNvCxnSpPr>
            <a:cxnSpLocks/>
            <a:stCxn id="28" idx="2"/>
            <a:endCxn id="33" idx="0"/>
          </p:cNvCxnSpPr>
          <p:nvPr/>
        </p:nvCxnSpPr>
        <p:spPr>
          <a:xfrm flipH="1">
            <a:off x="7499913" y="5368239"/>
            <a:ext cx="5787" cy="4205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9752C05-F19E-A140-81DB-2BD6CA8FDD4B}"/>
              </a:ext>
            </a:extLst>
          </p:cNvPr>
          <p:cNvSpPr txBox="1"/>
          <p:nvPr/>
        </p:nvSpPr>
        <p:spPr>
          <a:xfrm>
            <a:off x="2606690" y="1122403"/>
            <a:ext cx="744691" cy="369332"/>
          </a:xfrm>
          <a:prstGeom prst="rect">
            <a:avLst/>
          </a:prstGeom>
          <a:noFill/>
        </p:spPr>
        <p:txBody>
          <a:bodyPr wrap="none" rtlCol="0">
            <a:spAutoFit/>
          </a:bodyPr>
          <a:lstStyle/>
          <a:p>
            <a:r>
              <a:rPr lang="en-US" dirty="0"/>
              <a:t>Step 1</a:t>
            </a:r>
          </a:p>
        </p:txBody>
      </p:sp>
      <p:sp>
        <p:nvSpPr>
          <p:cNvPr id="53" name="TextBox 52">
            <a:extLst>
              <a:ext uri="{FF2B5EF4-FFF2-40B4-BE49-F238E27FC236}">
                <a16:creationId xmlns:a16="http://schemas.microsoft.com/office/drawing/2014/main" id="{16F691DF-842E-5645-BD84-F5D71F96AE23}"/>
              </a:ext>
            </a:extLst>
          </p:cNvPr>
          <p:cNvSpPr txBox="1"/>
          <p:nvPr/>
        </p:nvSpPr>
        <p:spPr>
          <a:xfrm>
            <a:off x="2580405" y="2764514"/>
            <a:ext cx="784767" cy="369332"/>
          </a:xfrm>
          <a:prstGeom prst="rect">
            <a:avLst/>
          </a:prstGeom>
          <a:noFill/>
        </p:spPr>
        <p:txBody>
          <a:bodyPr wrap="none" rtlCol="0">
            <a:spAutoFit/>
          </a:bodyPr>
          <a:lstStyle/>
          <a:p>
            <a:r>
              <a:rPr lang="en-US" dirty="0"/>
              <a:t>Step 2</a:t>
            </a:r>
          </a:p>
        </p:txBody>
      </p:sp>
      <p:sp>
        <p:nvSpPr>
          <p:cNvPr id="54" name="TextBox 53">
            <a:extLst>
              <a:ext uri="{FF2B5EF4-FFF2-40B4-BE49-F238E27FC236}">
                <a16:creationId xmlns:a16="http://schemas.microsoft.com/office/drawing/2014/main" id="{1EA5D3BB-E2B7-3747-AC92-58FC1AF30DEB}"/>
              </a:ext>
            </a:extLst>
          </p:cNvPr>
          <p:cNvSpPr txBox="1"/>
          <p:nvPr/>
        </p:nvSpPr>
        <p:spPr>
          <a:xfrm>
            <a:off x="2593594" y="4919433"/>
            <a:ext cx="778355" cy="369332"/>
          </a:xfrm>
          <a:prstGeom prst="rect">
            <a:avLst/>
          </a:prstGeom>
          <a:noFill/>
        </p:spPr>
        <p:txBody>
          <a:bodyPr wrap="none" rtlCol="0">
            <a:spAutoFit/>
          </a:bodyPr>
          <a:lstStyle/>
          <a:p>
            <a:r>
              <a:rPr lang="en-US" dirty="0"/>
              <a:t>Step 3</a:t>
            </a:r>
          </a:p>
        </p:txBody>
      </p:sp>
      <p:sp>
        <p:nvSpPr>
          <p:cNvPr id="55" name="TextBox 54">
            <a:extLst>
              <a:ext uri="{FF2B5EF4-FFF2-40B4-BE49-F238E27FC236}">
                <a16:creationId xmlns:a16="http://schemas.microsoft.com/office/drawing/2014/main" id="{C0B03ACC-C1C7-B94F-BFA6-884388628043}"/>
              </a:ext>
            </a:extLst>
          </p:cNvPr>
          <p:cNvSpPr txBox="1"/>
          <p:nvPr/>
        </p:nvSpPr>
        <p:spPr>
          <a:xfrm>
            <a:off x="10710945" y="1160499"/>
            <a:ext cx="895373" cy="369332"/>
          </a:xfrm>
          <a:prstGeom prst="rect">
            <a:avLst/>
          </a:prstGeom>
          <a:noFill/>
        </p:spPr>
        <p:txBody>
          <a:bodyPr wrap="none" rtlCol="0">
            <a:spAutoFit/>
          </a:bodyPr>
          <a:lstStyle/>
          <a:p>
            <a:r>
              <a:rPr lang="en-US" dirty="0"/>
              <a:t>Step 2a</a:t>
            </a:r>
          </a:p>
        </p:txBody>
      </p:sp>
      <p:sp>
        <p:nvSpPr>
          <p:cNvPr id="56" name="TextBox 55">
            <a:extLst>
              <a:ext uri="{FF2B5EF4-FFF2-40B4-BE49-F238E27FC236}">
                <a16:creationId xmlns:a16="http://schemas.microsoft.com/office/drawing/2014/main" id="{13C326C7-65BA-EA4A-88BB-546ABA85C024}"/>
              </a:ext>
            </a:extLst>
          </p:cNvPr>
          <p:cNvSpPr txBox="1"/>
          <p:nvPr/>
        </p:nvSpPr>
        <p:spPr>
          <a:xfrm>
            <a:off x="10710944" y="2459422"/>
            <a:ext cx="913007" cy="369332"/>
          </a:xfrm>
          <a:prstGeom prst="rect">
            <a:avLst/>
          </a:prstGeom>
          <a:noFill/>
        </p:spPr>
        <p:txBody>
          <a:bodyPr wrap="none" rtlCol="0">
            <a:spAutoFit/>
          </a:bodyPr>
          <a:lstStyle/>
          <a:p>
            <a:r>
              <a:rPr lang="en-US" dirty="0"/>
              <a:t>Step 2b</a:t>
            </a:r>
          </a:p>
        </p:txBody>
      </p:sp>
      <p:sp>
        <p:nvSpPr>
          <p:cNvPr id="57" name="TextBox 56">
            <a:extLst>
              <a:ext uri="{FF2B5EF4-FFF2-40B4-BE49-F238E27FC236}">
                <a16:creationId xmlns:a16="http://schemas.microsoft.com/office/drawing/2014/main" id="{178FC8E8-EEF1-A042-9223-33FE1BAD983F}"/>
              </a:ext>
            </a:extLst>
          </p:cNvPr>
          <p:cNvSpPr txBox="1"/>
          <p:nvPr/>
        </p:nvSpPr>
        <p:spPr>
          <a:xfrm>
            <a:off x="10710944" y="3694253"/>
            <a:ext cx="890565" cy="369332"/>
          </a:xfrm>
          <a:prstGeom prst="rect">
            <a:avLst/>
          </a:prstGeom>
          <a:noFill/>
        </p:spPr>
        <p:txBody>
          <a:bodyPr wrap="none" rtlCol="0">
            <a:spAutoFit/>
          </a:bodyPr>
          <a:lstStyle/>
          <a:p>
            <a:r>
              <a:rPr lang="en-US" dirty="0"/>
              <a:t>Step 2c</a:t>
            </a:r>
          </a:p>
        </p:txBody>
      </p:sp>
      <p:sp>
        <p:nvSpPr>
          <p:cNvPr id="58" name="TextBox 57">
            <a:extLst>
              <a:ext uri="{FF2B5EF4-FFF2-40B4-BE49-F238E27FC236}">
                <a16:creationId xmlns:a16="http://schemas.microsoft.com/office/drawing/2014/main" id="{07554D4A-9FB1-5C42-8041-44C7653196A6}"/>
              </a:ext>
            </a:extLst>
          </p:cNvPr>
          <p:cNvSpPr txBox="1"/>
          <p:nvPr/>
        </p:nvSpPr>
        <p:spPr>
          <a:xfrm>
            <a:off x="10710943" y="4800600"/>
            <a:ext cx="916213" cy="369332"/>
          </a:xfrm>
          <a:prstGeom prst="rect">
            <a:avLst/>
          </a:prstGeom>
          <a:noFill/>
        </p:spPr>
        <p:txBody>
          <a:bodyPr wrap="none" rtlCol="0">
            <a:spAutoFit/>
          </a:bodyPr>
          <a:lstStyle/>
          <a:p>
            <a:r>
              <a:rPr lang="en-US" dirty="0"/>
              <a:t>Step 2d</a:t>
            </a:r>
          </a:p>
        </p:txBody>
      </p:sp>
      <p:sp>
        <p:nvSpPr>
          <p:cNvPr id="59" name="TextBox 58">
            <a:extLst>
              <a:ext uri="{FF2B5EF4-FFF2-40B4-BE49-F238E27FC236}">
                <a16:creationId xmlns:a16="http://schemas.microsoft.com/office/drawing/2014/main" id="{F6E4E77C-3168-A84C-9059-776C3C0C681A}"/>
              </a:ext>
            </a:extLst>
          </p:cNvPr>
          <p:cNvSpPr txBox="1"/>
          <p:nvPr/>
        </p:nvSpPr>
        <p:spPr>
          <a:xfrm>
            <a:off x="10685296" y="5903087"/>
            <a:ext cx="895373" cy="369332"/>
          </a:xfrm>
          <a:prstGeom prst="rect">
            <a:avLst/>
          </a:prstGeom>
          <a:noFill/>
        </p:spPr>
        <p:txBody>
          <a:bodyPr wrap="none" rtlCol="0">
            <a:spAutoFit/>
          </a:bodyPr>
          <a:lstStyle/>
          <a:p>
            <a:r>
              <a:rPr lang="en-US" dirty="0"/>
              <a:t>Step 2e</a:t>
            </a:r>
          </a:p>
        </p:txBody>
      </p:sp>
    </p:spTree>
    <p:extLst>
      <p:ext uri="{BB962C8B-B14F-4D97-AF65-F5344CB8AC3E}">
        <p14:creationId xmlns:p14="http://schemas.microsoft.com/office/powerpoint/2010/main" val="287937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Elbow Connector 19">
            <a:extLst>
              <a:ext uri="{FF2B5EF4-FFF2-40B4-BE49-F238E27FC236}">
                <a16:creationId xmlns:a16="http://schemas.microsoft.com/office/drawing/2014/main" id="{405B9820-FB77-864A-AED4-069EC2F79EA4}"/>
              </a:ext>
            </a:extLst>
          </p:cNvPr>
          <p:cNvCxnSpPr>
            <a:stCxn id="7" idx="2"/>
            <a:endCxn id="17" idx="0"/>
          </p:cNvCxnSpPr>
          <p:nvPr/>
        </p:nvCxnSpPr>
        <p:spPr>
          <a:xfrm rot="5400000">
            <a:off x="2252370" y="2049256"/>
            <a:ext cx="2174500" cy="2261386"/>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C92E3A5-6968-F54A-BA82-95005239DB07}"/>
              </a:ext>
            </a:extLst>
          </p:cNvPr>
          <p:cNvSpPr/>
          <p:nvPr/>
        </p:nvSpPr>
        <p:spPr>
          <a:xfrm>
            <a:off x="583156" y="1173528"/>
            <a:ext cx="1307926" cy="11079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EHR </a:t>
            </a:r>
          </a:p>
          <a:p>
            <a:pPr algn="ctr"/>
            <a:r>
              <a:rPr lang="en-US" sz="1200" b="1" dirty="0">
                <a:solidFill>
                  <a:schemeClr val="tx1"/>
                </a:solidFill>
              </a:rPr>
              <a:t>(FHIR Enabled)</a:t>
            </a:r>
          </a:p>
        </p:txBody>
      </p:sp>
      <p:sp>
        <p:nvSpPr>
          <p:cNvPr id="7" name="Rectangle 6">
            <a:extLst>
              <a:ext uri="{FF2B5EF4-FFF2-40B4-BE49-F238E27FC236}">
                <a16:creationId xmlns:a16="http://schemas.microsoft.com/office/drawing/2014/main" id="{043C7235-586C-7645-ACFC-1F507EFE9CE4}"/>
              </a:ext>
            </a:extLst>
          </p:cNvPr>
          <p:cNvSpPr/>
          <p:nvPr/>
        </p:nvSpPr>
        <p:spPr>
          <a:xfrm>
            <a:off x="3816350" y="1357562"/>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a:t>
            </a:r>
          </a:p>
          <a:p>
            <a:pPr algn="ctr"/>
            <a:r>
              <a:rPr lang="en-US" sz="1200" b="1" dirty="0">
                <a:solidFill>
                  <a:schemeClr val="tx1"/>
                </a:solidFill>
              </a:rPr>
              <a:t>App</a:t>
            </a:r>
          </a:p>
        </p:txBody>
      </p:sp>
      <p:sp>
        <p:nvSpPr>
          <p:cNvPr id="8" name="Oval 7">
            <a:extLst>
              <a:ext uri="{FF2B5EF4-FFF2-40B4-BE49-F238E27FC236}">
                <a16:creationId xmlns:a16="http://schemas.microsoft.com/office/drawing/2014/main" id="{1FB21989-6028-FE46-B154-57ADEB5355E2}"/>
              </a:ext>
            </a:extLst>
          </p:cNvPr>
          <p:cNvSpPr/>
          <p:nvPr/>
        </p:nvSpPr>
        <p:spPr>
          <a:xfrm>
            <a:off x="2792852" y="2961816"/>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S2</a:t>
            </a:r>
          </a:p>
        </p:txBody>
      </p:sp>
      <p:cxnSp>
        <p:nvCxnSpPr>
          <p:cNvPr id="9" name="Elbow Connector 8">
            <a:extLst>
              <a:ext uri="{FF2B5EF4-FFF2-40B4-BE49-F238E27FC236}">
                <a16:creationId xmlns:a16="http://schemas.microsoft.com/office/drawing/2014/main" id="{996C0C59-D4D9-3F4A-A446-D892C6D68050}"/>
              </a:ext>
            </a:extLst>
          </p:cNvPr>
          <p:cNvCxnSpPr>
            <a:cxnSpLocks/>
            <a:stCxn id="7" idx="1"/>
            <a:endCxn id="5" idx="3"/>
          </p:cNvCxnSpPr>
          <p:nvPr/>
        </p:nvCxnSpPr>
        <p:spPr>
          <a:xfrm rot="10800000" flipV="1">
            <a:off x="1891082" y="1725130"/>
            <a:ext cx="1925268" cy="2395"/>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1233B6-211D-6F40-B651-123CED65BE36}"/>
              </a:ext>
            </a:extLst>
          </p:cNvPr>
          <p:cNvSpPr/>
          <p:nvPr/>
        </p:nvSpPr>
        <p:spPr>
          <a:xfrm>
            <a:off x="2548916" y="1534631"/>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S1</a:t>
            </a:r>
          </a:p>
        </p:txBody>
      </p:sp>
      <p:cxnSp>
        <p:nvCxnSpPr>
          <p:cNvPr id="11" name="Straight Connector 10">
            <a:extLst>
              <a:ext uri="{FF2B5EF4-FFF2-40B4-BE49-F238E27FC236}">
                <a16:creationId xmlns:a16="http://schemas.microsoft.com/office/drawing/2014/main" id="{8818346D-7984-0740-8359-7C7B0CD31D82}"/>
              </a:ext>
            </a:extLst>
          </p:cNvPr>
          <p:cNvCxnSpPr>
            <a:cxnSpLocks/>
          </p:cNvCxnSpPr>
          <p:nvPr/>
        </p:nvCxnSpPr>
        <p:spPr>
          <a:xfrm>
            <a:off x="5649111" y="914400"/>
            <a:ext cx="0" cy="5162726"/>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D04F27F-EA59-334D-8437-3DBB994A6CAB}"/>
              </a:ext>
            </a:extLst>
          </p:cNvPr>
          <p:cNvSpPr txBox="1"/>
          <p:nvPr/>
        </p:nvSpPr>
        <p:spPr>
          <a:xfrm>
            <a:off x="3395525" y="5476682"/>
            <a:ext cx="1565377" cy="923330"/>
          </a:xfrm>
          <a:prstGeom prst="rect">
            <a:avLst/>
          </a:prstGeom>
          <a:noFill/>
        </p:spPr>
        <p:txBody>
          <a:bodyPr wrap="square" rtlCol="0">
            <a:spAutoFit/>
          </a:bodyPr>
          <a:lstStyle/>
          <a:p>
            <a:r>
              <a:rPr lang="en-US" dirty="0">
                <a:solidFill>
                  <a:srgbClr val="FF0000"/>
                </a:solidFill>
              </a:rPr>
              <a:t>Healthcare Organization</a:t>
            </a:r>
          </a:p>
          <a:p>
            <a:endParaRPr lang="en-US" dirty="0">
              <a:solidFill>
                <a:srgbClr val="FF0000"/>
              </a:solidFill>
            </a:endParaRPr>
          </a:p>
        </p:txBody>
      </p:sp>
      <p:sp>
        <p:nvSpPr>
          <p:cNvPr id="17" name="Rectangle 16">
            <a:extLst>
              <a:ext uri="{FF2B5EF4-FFF2-40B4-BE49-F238E27FC236}">
                <a16:creationId xmlns:a16="http://schemas.microsoft.com/office/drawing/2014/main" id="{1FB1DE1B-237B-2B44-B070-C10C7B1ECF18}"/>
              </a:ext>
            </a:extLst>
          </p:cNvPr>
          <p:cNvSpPr/>
          <p:nvPr/>
        </p:nvSpPr>
        <p:spPr>
          <a:xfrm>
            <a:off x="1554964" y="4267199"/>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Data/Trust Services</a:t>
            </a:r>
          </a:p>
        </p:txBody>
      </p:sp>
      <p:sp>
        <p:nvSpPr>
          <p:cNvPr id="18" name="Rectangle 17">
            <a:extLst>
              <a:ext uri="{FF2B5EF4-FFF2-40B4-BE49-F238E27FC236}">
                <a16:creationId xmlns:a16="http://schemas.microsoft.com/office/drawing/2014/main" id="{91126875-A414-684A-8306-36BDFF96C0DE}"/>
              </a:ext>
            </a:extLst>
          </p:cNvPr>
          <p:cNvSpPr/>
          <p:nvPr/>
        </p:nvSpPr>
        <p:spPr>
          <a:xfrm>
            <a:off x="3810000" y="4267200"/>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 Mart</a:t>
            </a:r>
          </a:p>
        </p:txBody>
      </p:sp>
      <p:cxnSp>
        <p:nvCxnSpPr>
          <p:cNvPr id="21" name="Elbow Connector 20">
            <a:extLst>
              <a:ext uri="{FF2B5EF4-FFF2-40B4-BE49-F238E27FC236}">
                <a16:creationId xmlns:a16="http://schemas.microsoft.com/office/drawing/2014/main" id="{A3737B41-DF64-A345-AC31-9E328B69627D}"/>
              </a:ext>
            </a:extLst>
          </p:cNvPr>
          <p:cNvCxnSpPr>
            <a:cxnSpLocks/>
            <a:stCxn id="7" idx="2"/>
            <a:endCxn id="18" idx="0"/>
          </p:cNvCxnSpPr>
          <p:nvPr/>
        </p:nvCxnSpPr>
        <p:spPr>
          <a:xfrm rot="5400000">
            <a:off x="3379888" y="3176774"/>
            <a:ext cx="2174501" cy="6350"/>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7C27A3F4-9F45-9744-A814-AAAAD4DB555B}"/>
              </a:ext>
            </a:extLst>
          </p:cNvPr>
          <p:cNvSpPr/>
          <p:nvPr/>
        </p:nvSpPr>
        <p:spPr>
          <a:xfrm>
            <a:off x="4165513" y="3382846"/>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S3</a:t>
            </a:r>
          </a:p>
        </p:txBody>
      </p:sp>
      <p:sp>
        <p:nvSpPr>
          <p:cNvPr id="31" name="TextBox 30">
            <a:extLst>
              <a:ext uri="{FF2B5EF4-FFF2-40B4-BE49-F238E27FC236}">
                <a16:creationId xmlns:a16="http://schemas.microsoft.com/office/drawing/2014/main" id="{F0A4492E-8F70-3A41-83AF-6248E840FA78}"/>
              </a:ext>
            </a:extLst>
          </p:cNvPr>
          <p:cNvSpPr txBox="1"/>
          <p:nvPr/>
        </p:nvSpPr>
        <p:spPr>
          <a:xfrm>
            <a:off x="6096000" y="888300"/>
            <a:ext cx="1565377" cy="646331"/>
          </a:xfrm>
          <a:prstGeom prst="rect">
            <a:avLst/>
          </a:prstGeom>
          <a:noFill/>
        </p:spPr>
        <p:txBody>
          <a:bodyPr wrap="square" rtlCol="0">
            <a:spAutoFit/>
          </a:bodyPr>
          <a:lstStyle/>
          <a:p>
            <a:r>
              <a:rPr lang="en-US" dirty="0">
                <a:solidFill>
                  <a:srgbClr val="FF0000"/>
                </a:solidFill>
              </a:rPr>
              <a:t>Research Organization</a:t>
            </a:r>
          </a:p>
        </p:txBody>
      </p:sp>
      <p:sp>
        <p:nvSpPr>
          <p:cNvPr id="2" name="TextBox 1">
            <a:extLst>
              <a:ext uri="{FF2B5EF4-FFF2-40B4-BE49-F238E27FC236}">
                <a16:creationId xmlns:a16="http://schemas.microsoft.com/office/drawing/2014/main" id="{3FB1B9C5-D4CE-7984-C243-EA6688FBA291}"/>
              </a:ext>
            </a:extLst>
          </p:cNvPr>
          <p:cNvSpPr txBox="1"/>
          <p:nvPr/>
        </p:nvSpPr>
        <p:spPr>
          <a:xfrm>
            <a:off x="5072899" y="6187952"/>
            <a:ext cx="1116440" cy="646331"/>
          </a:xfrm>
          <a:prstGeom prst="rect">
            <a:avLst/>
          </a:prstGeom>
          <a:noFill/>
        </p:spPr>
        <p:txBody>
          <a:bodyPr wrap="square" rtlCol="0">
            <a:spAutoFit/>
          </a:bodyPr>
          <a:lstStyle/>
          <a:p>
            <a:endParaRPr lang="en-US" dirty="0">
              <a:solidFill>
                <a:srgbClr val="FF0000"/>
              </a:solidFill>
            </a:endParaRPr>
          </a:p>
          <a:p>
            <a:endParaRPr lang="en-US" dirty="0">
              <a:solidFill>
                <a:srgbClr val="FF0000"/>
              </a:solidFill>
            </a:endParaRPr>
          </a:p>
        </p:txBody>
      </p:sp>
      <p:cxnSp>
        <p:nvCxnSpPr>
          <p:cNvPr id="3" name="Straight Connector 2">
            <a:extLst>
              <a:ext uri="{FF2B5EF4-FFF2-40B4-BE49-F238E27FC236}">
                <a16:creationId xmlns:a16="http://schemas.microsoft.com/office/drawing/2014/main" id="{F8C88DA8-9A5C-1659-1237-928CF456DE01}"/>
              </a:ext>
            </a:extLst>
          </p:cNvPr>
          <p:cNvCxnSpPr>
            <a:cxnSpLocks/>
          </p:cNvCxnSpPr>
          <p:nvPr/>
        </p:nvCxnSpPr>
        <p:spPr>
          <a:xfrm>
            <a:off x="250549" y="6396029"/>
            <a:ext cx="332607" cy="0"/>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5132287-3867-A137-4870-AFAFBEC50FE8}"/>
              </a:ext>
            </a:extLst>
          </p:cNvPr>
          <p:cNvSpPr txBox="1"/>
          <p:nvPr/>
        </p:nvSpPr>
        <p:spPr>
          <a:xfrm>
            <a:off x="610461" y="6172200"/>
            <a:ext cx="1565377" cy="461665"/>
          </a:xfrm>
          <a:prstGeom prst="rect">
            <a:avLst/>
          </a:prstGeom>
          <a:noFill/>
        </p:spPr>
        <p:txBody>
          <a:bodyPr wrap="square" rtlCol="0">
            <a:spAutoFit/>
          </a:bodyPr>
          <a:lstStyle/>
          <a:p>
            <a:r>
              <a:rPr lang="en-US" sz="1200" dirty="0">
                <a:solidFill>
                  <a:srgbClr val="FF0000"/>
                </a:solidFill>
              </a:rPr>
              <a:t>Organization </a:t>
            </a:r>
          </a:p>
          <a:p>
            <a:r>
              <a:rPr lang="en-US" sz="1200" dirty="0">
                <a:solidFill>
                  <a:srgbClr val="FF0000"/>
                </a:solidFill>
              </a:rPr>
              <a:t>Boundaries</a:t>
            </a:r>
          </a:p>
        </p:txBody>
      </p:sp>
    </p:spTree>
    <p:extLst>
      <p:ext uri="{BB962C8B-B14F-4D97-AF65-F5344CB8AC3E}">
        <p14:creationId xmlns:p14="http://schemas.microsoft.com/office/powerpoint/2010/main" val="328495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Elbow Connector 19">
            <a:extLst>
              <a:ext uri="{FF2B5EF4-FFF2-40B4-BE49-F238E27FC236}">
                <a16:creationId xmlns:a16="http://schemas.microsoft.com/office/drawing/2014/main" id="{405B9820-FB77-864A-AED4-069EC2F79EA4}"/>
              </a:ext>
            </a:extLst>
          </p:cNvPr>
          <p:cNvCxnSpPr>
            <a:stCxn id="7" idx="2"/>
            <a:endCxn id="17" idx="0"/>
          </p:cNvCxnSpPr>
          <p:nvPr/>
        </p:nvCxnSpPr>
        <p:spPr>
          <a:xfrm rot="5400000">
            <a:off x="3418727" y="2217846"/>
            <a:ext cx="2174500" cy="2261386"/>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C92E3A5-6968-F54A-BA82-95005239DB07}"/>
              </a:ext>
            </a:extLst>
          </p:cNvPr>
          <p:cNvSpPr/>
          <p:nvPr/>
        </p:nvSpPr>
        <p:spPr>
          <a:xfrm>
            <a:off x="583156" y="1173528"/>
            <a:ext cx="1307926" cy="11079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EHR </a:t>
            </a:r>
          </a:p>
          <a:p>
            <a:pPr algn="ctr"/>
            <a:r>
              <a:rPr lang="en-US" sz="1200" b="1" dirty="0">
                <a:solidFill>
                  <a:schemeClr val="tx1"/>
                </a:solidFill>
              </a:rPr>
              <a:t>(FHIR Enabled)</a:t>
            </a:r>
          </a:p>
        </p:txBody>
      </p:sp>
      <p:sp>
        <p:nvSpPr>
          <p:cNvPr id="7" name="Rectangle 6">
            <a:extLst>
              <a:ext uri="{FF2B5EF4-FFF2-40B4-BE49-F238E27FC236}">
                <a16:creationId xmlns:a16="http://schemas.microsoft.com/office/drawing/2014/main" id="{043C7235-586C-7645-ACFC-1F507EFE9CE4}"/>
              </a:ext>
            </a:extLst>
          </p:cNvPr>
          <p:cNvSpPr/>
          <p:nvPr/>
        </p:nvSpPr>
        <p:spPr>
          <a:xfrm>
            <a:off x="4982707" y="1526152"/>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a:t>
            </a:r>
          </a:p>
          <a:p>
            <a:pPr algn="ctr"/>
            <a:r>
              <a:rPr lang="en-US" sz="1200" b="1" dirty="0">
                <a:solidFill>
                  <a:schemeClr val="tx1"/>
                </a:solidFill>
              </a:rPr>
              <a:t>App</a:t>
            </a:r>
          </a:p>
        </p:txBody>
      </p:sp>
      <p:sp>
        <p:nvSpPr>
          <p:cNvPr id="8" name="Oval 7">
            <a:extLst>
              <a:ext uri="{FF2B5EF4-FFF2-40B4-BE49-F238E27FC236}">
                <a16:creationId xmlns:a16="http://schemas.microsoft.com/office/drawing/2014/main" id="{1FB21989-6028-FE46-B154-57ADEB5355E2}"/>
              </a:ext>
            </a:extLst>
          </p:cNvPr>
          <p:cNvSpPr/>
          <p:nvPr/>
        </p:nvSpPr>
        <p:spPr>
          <a:xfrm>
            <a:off x="3959209" y="3130406"/>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S2</a:t>
            </a:r>
          </a:p>
        </p:txBody>
      </p:sp>
      <p:cxnSp>
        <p:nvCxnSpPr>
          <p:cNvPr id="9" name="Elbow Connector 8">
            <a:extLst>
              <a:ext uri="{FF2B5EF4-FFF2-40B4-BE49-F238E27FC236}">
                <a16:creationId xmlns:a16="http://schemas.microsoft.com/office/drawing/2014/main" id="{996C0C59-D4D9-3F4A-A446-D892C6D68050}"/>
              </a:ext>
            </a:extLst>
          </p:cNvPr>
          <p:cNvCxnSpPr>
            <a:cxnSpLocks/>
            <a:stCxn id="7" idx="1"/>
            <a:endCxn id="5" idx="3"/>
          </p:cNvCxnSpPr>
          <p:nvPr/>
        </p:nvCxnSpPr>
        <p:spPr>
          <a:xfrm rot="10800000">
            <a:off x="1891083" y="1727527"/>
            <a:ext cx="3091625" cy="166195"/>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1233B6-211D-6F40-B651-123CED65BE36}"/>
              </a:ext>
            </a:extLst>
          </p:cNvPr>
          <p:cNvSpPr/>
          <p:nvPr/>
        </p:nvSpPr>
        <p:spPr>
          <a:xfrm>
            <a:off x="3715273" y="1703221"/>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S1</a:t>
            </a:r>
          </a:p>
        </p:txBody>
      </p:sp>
      <p:cxnSp>
        <p:nvCxnSpPr>
          <p:cNvPr id="11" name="Straight Connector 10">
            <a:extLst>
              <a:ext uri="{FF2B5EF4-FFF2-40B4-BE49-F238E27FC236}">
                <a16:creationId xmlns:a16="http://schemas.microsoft.com/office/drawing/2014/main" id="{8818346D-7984-0740-8359-7C7B0CD31D82}"/>
              </a:ext>
            </a:extLst>
          </p:cNvPr>
          <p:cNvCxnSpPr>
            <a:cxnSpLocks/>
          </p:cNvCxnSpPr>
          <p:nvPr/>
        </p:nvCxnSpPr>
        <p:spPr>
          <a:xfrm>
            <a:off x="2286000" y="847637"/>
            <a:ext cx="0" cy="5162726"/>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D04F27F-EA59-334D-8437-3DBB994A6CAB}"/>
              </a:ext>
            </a:extLst>
          </p:cNvPr>
          <p:cNvSpPr txBox="1"/>
          <p:nvPr/>
        </p:nvSpPr>
        <p:spPr>
          <a:xfrm>
            <a:off x="397571" y="5518607"/>
            <a:ext cx="1565377" cy="646331"/>
          </a:xfrm>
          <a:prstGeom prst="rect">
            <a:avLst/>
          </a:prstGeom>
          <a:noFill/>
        </p:spPr>
        <p:txBody>
          <a:bodyPr wrap="square" rtlCol="0">
            <a:spAutoFit/>
          </a:bodyPr>
          <a:lstStyle/>
          <a:p>
            <a:r>
              <a:rPr lang="en-US" dirty="0">
                <a:solidFill>
                  <a:srgbClr val="FF0000"/>
                </a:solidFill>
              </a:rPr>
              <a:t>Healthcare Organization</a:t>
            </a:r>
          </a:p>
        </p:txBody>
      </p:sp>
      <p:sp>
        <p:nvSpPr>
          <p:cNvPr id="17" name="Rectangle 16">
            <a:extLst>
              <a:ext uri="{FF2B5EF4-FFF2-40B4-BE49-F238E27FC236}">
                <a16:creationId xmlns:a16="http://schemas.microsoft.com/office/drawing/2014/main" id="{1FB1DE1B-237B-2B44-B070-C10C7B1ECF18}"/>
              </a:ext>
            </a:extLst>
          </p:cNvPr>
          <p:cNvSpPr/>
          <p:nvPr/>
        </p:nvSpPr>
        <p:spPr>
          <a:xfrm>
            <a:off x="2721321" y="4435789"/>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Data/Trust Services</a:t>
            </a:r>
          </a:p>
        </p:txBody>
      </p:sp>
      <p:sp>
        <p:nvSpPr>
          <p:cNvPr id="18" name="Rectangle 17">
            <a:extLst>
              <a:ext uri="{FF2B5EF4-FFF2-40B4-BE49-F238E27FC236}">
                <a16:creationId xmlns:a16="http://schemas.microsoft.com/office/drawing/2014/main" id="{91126875-A414-684A-8306-36BDFF96C0DE}"/>
              </a:ext>
            </a:extLst>
          </p:cNvPr>
          <p:cNvSpPr/>
          <p:nvPr/>
        </p:nvSpPr>
        <p:spPr>
          <a:xfrm>
            <a:off x="4976357" y="4435790"/>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 Mart</a:t>
            </a:r>
          </a:p>
        </p:txBody>
      </p:sp>
      <p:cxnSp>
        <p:nvCxnSpPr>
          <p:cNvPr id="21" name="Elbow Connector 20">
            <a:extLst>
              <a:ext uri="{FF2B5EF4-FFF2-40B4-BE49-F238E27FC236}">
                <a16:creationId xmlns:a16="http://schemas.microsoft.com/office/drawing/2014/main" id="{A3737B41-DF64-A345-AC31-9E328B69627D}"/>
              </a:ext>
            </a:extLst>
          </p:cNvPr>
          <p:cNvCxnSpPr>
            <a:cxnSpLocks/>
            <a:stCxn id="7" idx="2"/>
            <a:endCxn id="18" idx="0"/>
          </p:cNvCxnSpPr>
          <p:nvPr/>
        </p:nvCxnSpPr>
        <p:spPr>
          <a:xfrm rot="5400000">
            <a:off x="4546245" y="3345364"/>
            <a:ext cx="2174501" cy="6350"/>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7C27A3F4-9F45-9744-A814-AAAAD4DB555B}"/>
              </a:ext>
            </a:extLst>
          </p:cNvPr>
          <p:cNvSpPr/>
          <p:nvPr/>
        </p:nvSpPr>
        <p:spPr>
          <a:xfrm>
            <a:off x="5331870" y="3551436"/>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S3</a:t>
            </a:r>
          </a:p>
        </p:txBody>
      </p:sp>
      <p:sp>
        <p:nvSpPr>
          <p:cNvPr id="23" name="TextBox 22">
            <a:extLst>
              <a:ext uri="{FF2B5EF4-FFF2-40B4-BE49-F238E27FC236}">
                <a16:creationId xmlns:a16="http://schemas.microsoft.com/office/drawing/2014/main" id="{F12B2773-A529-B84D-AD95-718A49190279}"/>
              </a:ext>
            </a:extLst>
          </p:cNvPr>
          <p:cNvSpPr txBox="1"/>
          <p:nvPr/>
        </p:nvSpPr>
        <p:spPr>
          <a:xfrm>
            <a:off x="3120715" y="5518607"/>
            <a:ext cx="1565377" cy="1200329"/>
          </a:xfrm>
          <a:prstGeom prst="rect">
            <a:avLst/>
          </a:prstGeom>
          <a:noFill/>
        </p:spPr>
        <p:txBody>
          <a:bodyPr wrap="square" rtlCol="0">
            <a:spAutoFit/>
          </a:bodyPr>
          <a:lstStyle/>
          <a:p>
            <a:r>
              <a:rPr lang="en-US" dirty="0">
                <a:solidFill>
                  <a:srgbClr val="FF0000"/>
                </a:solidFill>
              </a:rPr>
              <a:t>Research Organization or its Trusted Third Party</a:t>
            </a:r>
          </a:p>
        </p:txBody>
      </p:sp>
      <p:cxnSp>
        <p:nvCxnSpPr>
          <p:cNvPr id="2" name="Straight Connector 1">
            <a:extLst>
              <a:ext uri="{FF2B5EF4-FFF2-40B4-BE49-F238E27FC236}">
                <a16:creationId xmlns:a16="http://schemas.microsoft.com/office/drawing/2014/main" id="{11B6B561-1532-C1FC-6FFA-AA6E5A5AE6A2}"/>
              </a:ext>
            </a:extLst>
          </p:cNvPr>
          <p:cNvCxnSpPr>
            <a:cxnSpLocks/>
          </p:cNvCxnSpPr>
          <p:nvPr/>
        </p:nvCxnSpPr>
        <p:spPr>
          <a:xfrm>
            <a:off x="6117088" y="6481100"/>
            <a:ext cx="332607" cy="0"/>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09C15E-4C0F-A554-23DB-2F84AF4323F1}"/>
              </a:ext>
            </a:extLst>
          </p:cNvPr>
          <p:cNvSpPr txBox="1"/>
          <p:nvPr/>
        </p:nvSpPr>
        <p:spPr>
          <a:xfrm>
            <a:off x="6477000" y="6257271"/>
            <a:ext cx="1565377" cy="461665"/>
          </a:xfrm>
          <a:prstGeom prst="rect">
            <a:avLst/>
          </a:prstGeom>
          <a:noFill/>
        </p:spPr>
        <p:txBody>
          <a:bodyPr wrap="square" rtlCol="0">
            <a:spAutoFit/>
          </a:bodyPr>
          <a:lstStyle/>
          <a:p>
            <a:r>
              <a:rPr lang="en-US" sz="1200" dirty="0">
                <a:solidFill>
                  <a:srgbClr val="FF0000"/>
                </a:solidFill>
              </a:rPr>
              <a:t>Organization </a:t>
            </a:r>
          </a:p>
          <a:p>
            <a:r>
              <a:rPr lang="en-US" sz="1200" dirty="0">
                <a:solidFill>
                  <a:srgbClr val="FF0000"/>
                </a:solidFill>
              </a:rPr>
              <a:t>Boundaries</a:t>
            </a:r>
          </a:p>
        </p:txBody>
      </p:sp>
    </p:spTree>
    <p:extLst>
      <p:ext uri="{BB962C8B-B14F-4D97-AF65-F5344CB8AC3E}">
        <p14:creationId xmlns:p14="http://schemas.microsoft.com/office/powerpoint/2010/main" val="327102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AC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127626</TotalTime>
  <Words>1967</Words>
  <Application>Microsoft Macintosh PowerPoint</Application>
  <PresentationFormat>Widescreen</PresentationFormat>
  <Paragraphs>416</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Constantia</vt:lpstr>
      <vt:lpstr>Wingdings 2</vt:lpstr>
      <vt:lpstr>ESAC Theme</vt:lpstr>
      <vt:lpstr>PowerPoint Presentation</vt:lpstr>
      <vt:lpstr>PowerPoint Presentation</vt:lpstr>
      <vt:lpstr>MedMorph Actors and Systems Interaction Descriptions</vt:lpstr>
      <vt:lpstr>PowerPoint Presentation</vt:lpstr>
      <vt:lpstr>PowerPoint Presentation</vt:lpstr>
      <vt:lpstr>MedMorph Knowledge Artifact Components</vt:lpstr>
      <vt:lpstr>Knowledge Artifact Actions Sequence</vt:lpstr>
      <vt:lpstr>PowerPoint Presentation</vt:lpstr>
      <vt:lpstr>PowerPoint Presentation</vt:lpstr>
      <vt:lpstr>PowerPoint Presentation</vt:lpstr>
      <vt:lpstr>Research Data Query Abstract Model Steps and Descriptions</vt:lpstr>
      <vt:lpstr>PowerPoint Presentation</vt:lpstr>
      <vt:lpstr>PowerPoint Presentation</vt:lpstr>
      <vt:lpstr>PowerPoint Presentation</vt:lpstr>
      <vt:lpstr>PowerPoint Presentation</vt:lpstr>
      <vt:lpstr>PowerPoint Presentation</vt:lpstr>
      <vt:lpstr>PowerPoint Presentation</vt:lpstr>
    </vt:vector>
  </TitlesOfParts>
  <Manager/>
  <Company>Carradora Health,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MedMorph Kick-off</dc:title>
  <dc:subject/>
  <dc:creator>Mike Flanigan</dc:creator>
  <cp:keywords/>
  <dc:description/>
  <cp:lastModifiedBy>Nagesh Bashyam</cp:lastModifiedBy>
  <cp:revision>560</cp:revision>
  <cp:lastPrinted>2020-02-28T15:59:08Z</cp:lastPrinted>
  <dcterms:created xsi:type="dcterms:W3CDTF">2013-08-15T04:40:34Z</dcterms:created>
  <dcterms:modified xsi:type="dcterms:W3CDTF">2022-08-01T13:17:33Z</dcterms:modified>
  <cp:category/>
</cp:coreProperties>
</file>