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handoutMasterIdLst>
    <p:handoutMasterId r:id="rId18"/>
  </p:handoutMasterIdLst>
  <p:sldIdLst>
    <p:sldId id="2442" r:id="rId2"/>
    <p:sldId id="2443" r:id="rId3"/>
    <p:sldId id="2444" r:id="rId4"/>
    <p:sldId id="2445" r:id="rId5"/>
    <p:sldId id="2446" r:id="rId6"/>
    <p:sldId id="2447" r:id="rId7"/>
    <p:sldId id="2450" r:id="rId8"/>
    <p:sldId id="2448" r:id="rId9"/>
    <p:sldId id="2449" r:id="rId10"/>
    <p:sldId id="1073" r:id="rId11"/>
    <p:sldId id="1056" r:id="rId12"/>
    <p:sldId id="1062" r:id="rId13"/>
    <p:sldId id="1066" r:id="rId14"/>
    <p:sldId id="1067" r:id="rId15"/>
    <p:sldId id="245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y Angeles" initials="BA" lastIdx="19" clrIdx="0">
    <p:extLst>
      <p:ext uri="{19B8F6BF-5375-455C-9EA6-DF929625EA0E}">
        <p15:presenceInfo xmlns:p15="http://schemas.microsoft.com/office/powerpoint/2012/main" userId="2495d70db3445b8d" providerId="Windows Live"/>
      </p:ext>
    </p:extLst>
  </p:cmAuthor>
  <p:cmAuthor id="2" name="Norton, Jenna (NIH/NIDDK) [C]" initials="NJ([" lastIdx="5" clrIdx="1">
    <p:extLst>
      <p:ext uri="{19B8F6BF-5375-455C-9EA6-DF929625EA0E}">
        <p15:presenceInfo xmlns:p15="http://schemas.microsoft.com/office/powerpoint/2012/main" userId="S::nortonjm@nih.gov::39588baf-b5f3-494b-a01a-be58ba31e51a" providerId="AD"/>
      </p:ext>
    </p:extLst>
  </p:cmAuthor>
  <p:cmAuthor id="3" name="Gugerty, Brian (CDC/DDPHSS/NCHS/DHCS)" initials="GB(" lastIdx="1" clrIdx="2">
    <p:extLst>
      <p:ext uri="{19B8F6BF-5375-455C-9EA6-DF929625EA0E}">
        <p15:presenceInfo xmlns:p15="http://schemas.microsoft.com/office/powerpoint/2012/main" userId="S::vaz6@cdc.gov::dbaf3640-d3ef-4cdf-9188-59ff4b8caf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E0"/>
    <a:srgbClr val="EBE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3" autoAdjust="0"/>
    <p:restoredTop sz="95986" autoAdjust="0"/>
  </p:normalViewPr>
  <p:slideViewPr>
    <p:cSldViewPr>
      <p:cViewPr varScale="1">
        <p:scale>
          <a:sx n="111" d="100"/>
          <a:sy n="111" d="100"/>
        </p:scale>
        <p:origin x="232" y="4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2FDB48-0D44-884F-80FD-895ACDA452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7DEC253-F86C-694D-A552-3DA31C63C2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A8A980-A8BF-A745-9DD1-EE489E24B52E}" type="datetimeFigureOut">
              <a:rPr lang="en-US" smtClean="0"/>
              <a:t>12/13/20</a:t>
            </a:fld>
            <a:endParaRPr lang="en-US" dirty="0"/>
          </a:p>
        </p:txBody>
      </p:sp>
      <p:sp>
        <p:nvSpPr>
          <p:cNvPr id="4" name="Footer Placeholder 3">
            <a:extLst>
              <a:ext uri="{FF2B5EF4-FFF2-40B4-BE49-F238E27FC236}">
                <a16:creationId xmlns:a16="http://schemas.microsoft.com/office/drawing/2014/main" id="{02D234FB-28D5-CB47-A8CA-14FF0A10DB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6FAE755-ADDD-0842-AAE5-2009CC2720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2DD5D8-E98E-124E-B534-77D84CD75401}" type="slidenum">
              <a:rPr lang="en-US" smtClean="0"/>
              <a:t>‹#›</a:t>
            </a:fld>
            <a:endParaRPr lang="en-US" dirty="0"/>
          </a:p>
        </p:txBody>
      </p:sp>
    </p:spTree>
    <p:extLst>
      <p:ext uri="{BB962C8B-B14F-4D97-AF65-F5344CB8AC3E}">
        <p14:creationId xmlns:p14="http://schemas.microsoft.com/office/powerpoint/2010/main" val="155665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0CF95-AD0F-41F1-B69E-82FE626831F4}" type="datetimeFigureOut">
              <a:rPr lang="en-US" smtClean="0"/>
              <a:t>12/13/20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1C4AD-94D7-443E-B114-F0C84C8F8D87}" type="slidenum">
              <a:rPr lang="en-US" smtClean="0"/>
              <a:t>‹#›</a:t>
            </a:fld>
            <a:endParaRPr lang="en-US" dirty="0"/>
          </a:p>
        </p:txBody>
      </p:sp>
    </p:spTree>
    <p:extLst>
      <p:ext uri="{BB962C8B-B14F-4D97-AF65-F5344CB8AC3E}">
        <p14:creationId xmlns:p14="http://schemas.microsoft.com/office/powerpoint/2010/main" val="145848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Onboarding a Data Partner and populating a Data Mart </a:t>
            </a:r>
          </a:p>
          <a:p>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6</a:t>
            </a:fld>
            <a:endParaRPr lang="en-US" dirty="0"/>
          </a:p>
        </p:txBody>
      </p:sp>
    </p:spTree>
    <p:extLst>
      <p:ext uri="{BB962C8B-B14F-4D97-AF65-F5344CB8AC3E}">
        <p14:creationId xmlns:p14="http://schemas.microsoft.com/office/powerpoint/2010/main" val="732107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Data Query Abstract Model </a:t>
            </a:r>
          </a:p>
        </p:txBody>
      </p:sp>
      <p:sp>
        <p:nvSpPr>
          <p:cNvPr id="4" name="Slide Number Placeholder 3"/>
          <p:cNvSpPr>
            <a:spLocks noGrp="1"/>
          </p:cNvSpPr>
          <p:nvPr>
            <p:ph type="sldNum" sz="quarter" idx="5"/>
          </p:nvPr>
        </p:nvSpPr>
        <p:spPr/>
        <p:txBody>
          <a:bodyPr/>
          <a:lstStyle/>
          <a:p>
            <a:fld id="{1FF1C4AD-94D7-443E-B114-F0C84C8F8D87}" type="slidenum">
              <a:rPr lang="en-US" smtClean="0"/>
              <a:t>8</a:t>
            </a:fld>
            <a:endParaRPr lang="en-US" dirty="0"/>
          </a:p>
        </p:txBody>
      </p:sp>
    </p:spTree>
    <p:extLst>
      <p:ext uri="{BB962C8B-B14F-4D97-AF65-F5344CB8AC3E}">
        <p14:creationId xmlns:p14="http://schemas.microsoft.com/office/powerpoint/2010/main" val="323293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Provisioning workflow</a:t>
            </a:r>
          </a:p>
        </p:txBody>
      </p:sp>
      <p:sp>
        <p:nvSpPr>
          <p:cNvPr id="4" name="Slide Number Placeholder 3"/>
          <p:cNvSpPr>
            <a:spLocks noGrp="1"/>
          </p:cNvSpPr>
          <p:nvPr>
            <p:ph type="sldNum" sz="quarter" idx="5"/>
          </p:nvPr>
        </p:nvSpPr>
        <p:spPr/>
        <p:txBody>
          <a:bodyPr/>
          <a:lstStyle/>
          <a:p>
            <a:fld id="{1FF1C4AD-94D7-443E-B114-F0C84C8F8D87}" type="slidenum">
              <a:rPr lang="en-US" smtClean="0"/>
              <a:t>10</a:t>
            </a:fld>
            <a:endParaRPr lang="en-US" dirty="0"/>
          </a:p>
        </p:txBody>
      </p:sp>
    </p:spTree>
    <p:extLst>
      <p:ext uri="{BB962C8B-B14F-4D97-AF65-F5344CB8AC3E}">
        <p14:creationId xmlns:p14="http://schemas.microsoft.com/office/powerpoint/2010/main" val="29773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Notification Workflow</a:t>
            </a:r>
          </a:p>
        </p:txBody>
      </p:sp>
      <p:sp>
        <p:nvSpPr>
          <p:cNvPr id="4" name="Slide Number Placeholder 3"/>
          <p:cNvSpPr>
            <a:spLocks noGrp="1"/>
          </p:cNvSpPr>
          <p:nvPr>
            <p:ph type="sldNum" sz="quarter" idx="5"/>
          </p:nvPr>
        </p:nvSpPr>
        <p:spPr/>
        <p:txBody>
          <a:bodyPr/>
          <a:lstStyle/>
          <a:p>
            <a:fld id="{1FF1C4AD-94D7-443E-B114-F0C84C8F8D87}" type="slidenum">
              <a:rPr lang="en-US" smtClean="0"/>
              <a:t>11</a:t>
            </a:fld>
            <a:endParaRPr lang="en-US" dirty="0"/>
          </a:p>
        </p:txBody>
      </p:sp>
    </p:spTree>
    <p:extLst>
      <p:ext uri="{BB962C8B-B14F-4D97-AF65-F5344CB8AC3E}">
        <p14:creationId xmlns:p14="http://schemas.microsoft.com/office/powerpoint/2010/main" val="156503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 collection and Submission Report Creation workflow</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12</a:t>
            </a:fld>
            <a:endParaRPr lang="en-US" dirty="0"/>
          </a:p>
        </p:txBody>
      </p:sp>
    </p:spTree>
    <p:extLst>
      <p:ext uri="{BB962C8B-B14F-4D97-AF65-F5344CB8AC3E}">
        <p14:creationId xmlns:p14="http://schemas.microsoft.com/office/powerpoint/2010/main" val="95149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 Submission workflow </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13</a:t>
            </a:fld>
            <a:endParaRPr lang="en-US" dirty="0"/>
          </a:p>
        </p:txBody>
      </p:sp>
    </p:spTree>
    <p:extLst>
      <p:ext uri="{BB962C8B-B14F-4D97-AF65-F5344CB8AC3E}">
        <p14:creationId xmlns:p14="http://schemas.microsoft.com/office/powerpoint/2010/main" val="254342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Receiving Response/Acknowledgement workflow - PUSH</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14</a:t>
            </a:fld>
            <a:endParaRPr lang="en-US" dirty="0"/>
          </a:p>
        </p:txBody>
      </p:sp>
    </p:spTree>
    <p:extLst>
      <p:ext uri="{BB962C8B-B14F-4D97-AF65-F5344CB8AC3E}">
        <p14:creationId xmlns:p14="http://schemas.microsoft.com/office/powerpoint/2010/main" val="24582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Receiving Response/Acknowledgement workflow</a:t>
            </a:r>
            <a:endParaRPr lang="en-US" dirty="0"/>
          </a:p>
        </p:txBody>
      </p:sp>
      <p:sp>
        <p:nvSpPr>
          <p:cNvPr id="4" name="Slide Number Placeholder 3"/>
          <p:cNvSpPr>
            <a:spLocks noGrp="1"/>
          </p:cNvSpPr>
          <p:nvPr>
            <p:ph type="sldNum" sz="quarter" idx="5"/>
          </p:nvPr>
        </p:nvSpPr>
        <p:spPr/>
        <p:txBody>
          <a:bodyPr/>
          <a:lstStyle/>
          <a:p>
            <a:fld id="{1FF1C4AD-94D7-443E-B114-F0C84C8F8D87}" type="slidenum">
              <a:rPr lang="en-US" smtClean="0"/>
              <a:t>15</a:t>
            </a:fld>
            <a:endParaRPr lang="en-US" dirty="0"/>
          </a:p>
        </p:txBody>
      </p:sp>
    </p:spTree>
    <p:extLst>
      <p:ext uri="{BB962C8B-B14F-4D97-AF65-F5344CB8AC3E}">
        <p14:creationId xmlns:p14="http://schemas.microsoft.com/office/powerpoint/2010/main" val="342242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a:xfrm>
            <a:off x="609600" y="457200"/>
            <a:ext cx="10972800" cy="533400"/>
          </a:xfrm>
        </p:spPr>
        <p:txBody>
          <a:bodyPr/>
          <a:lstStyle>
            <a:lvl1pPr>
              <a:defRPr sz="3200" baseline="0"/>
            </a:lvl1pPr>
          </a:lstStyle>
          <a:p>
            <a:r>
              <a:rPr lang="en-US" dirty="0"/>
              <a:t>Click to edit Master title style</a:t>
            </a:r>
          </a:p>
        </p:txBody>
      </p:sp>
    </p:spTree>
    <p:extLst>
      <p:ext uri="{BB962C8B-B14F-4D97-AF65-F5344CB8AC3E}">
        <p14:creationId xmlns:p14="http://schemas.microsoft.com/office/powerpoint/2010/main" val="5236210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p:cNvSpPr>
          <p:nvPr/>
        </p:nvSpPr>
        <p:spPr bwMode="auto">
          <a:xfrm rot="420000" flipV="1">
            <a:off x="4220633" y="1108075"/>
            <a:ext cx="7010400" cy="4114800"/>
          </a:xfrm>
          <a:custGeom>
            <a:avLst/>
            <a:gdLst>
              <a:gd name="T0" fmla="*/ 0 w 5257800"/>
              <a:gd name="T1" fmla="*/ 0 h 4114800"/>
              <a:gd name="T2" fmla="*/ 5107772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 name="T21" fmla="*/ 0 w 5257800"/>
              <a:gd name="T22" fmla="*/ 0 h 4114800"/>
              <a:gd name="T23" fmla="*/ 5257800 w 5257800"/>
              <a:gd name="T24" fmla="*/ 4114800 h 4114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dist="38500" dir="7500041" sx="98500" sy="100079" kx="99984" algn="tl" rotWithShape="0">
              <a:srgbClr val="000000">
                <a:alpha val="25000"/>
              </a:srgbClr>
            </a:outerShdw>
          </a:effectLst>
        </p:spPr>
        <p:txBody>
          <a:bodyPr anchor="ctr"/>
          <a:lstStyle/>
          <a:p>
            <a:pPr defTabSz="457200"/>
            <a:endParaRPr lang="en-US" sz="1800" dirty="0">
              <a:solidFill>
                <a:prstClr val="black"/>
              </a:solidFill>
              <a:latin typeface="Constantia"/>
            </a:endParaRPr>
          </a:p>
        </p:txBody>
      </p:sp>
      <p:sp>
        <p:nvSpPr>
          <p:cNvPr id="6" name="Right Triangle 14"/>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defTabSz="457200"/>
            <a:endParaRPr lang="en-US" sz="1800" dirty="0">
              <a:solidFill>
                <a:srgbClr val="FFFFFF"/>
              </a:solidFill>
              <a:latin typeface="Constantia" pitchFamily="18"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defTabSz="457200">
              <a:defRPr/>
            </a:pPr>
            <a:endParaRPr lang="en-US" sz="1800" dirty="0">
              <a:solidFill>
                <a:prstClr val="black"/>
              </a:solidFill>
              <a:latin typeface="Constantia"/>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defTabSz="457200">
              <a:defRPr/>
            </a:pPr>
            <a:endParaRPr lang="en-US" sz="1800" dirty="0">
              <a:solidFill>
                <a:prstClr val="black"/>
              </a:solidFill>
              <a:latin typeface="Constantia"/>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Drag picture to placeholder or click icon to add</a:t>
            </a:r>
          </a:p>
        </p:txBody>
      </p:sp>
      <p:sp>
        <p:nvSpPr>
          <p:cNvPr id="9" name="Date Placeholder 4"/>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10" name="Footer Placeholder 5"/>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12" name="Picture 9" descr="ESAC Inc Logo_July_2010"/>
          <p:cNvPicPr>
            <a:picLocks noChangeAspect="1" noChangeArrowheads="1"/>
          </p:cNvPicPr>
          <p:nvPr/>
        </p:nvPicPr>
        <p:blipFill>
          <a:blip r:embed="rId2" cstate="print"/>
          <a:srcRect/>
          <a:stretch>
            <a:fillRect/>
          </a:stretch>
        </p:blipFill>
        <p:spPr bwMode="auto">
          <a:xfrm>
            <a:off x="9448800" y="6096001"/>
            <a:ext cx="2218267" cy="619125"/>
          </a:xfrm>
          <a:prstGeom prst="rect">
            <a:avLst/>
          </a:prstGeom>
          <a:noFill/>
          <a:ln w="9525">
            <a:noFill/>
            <a:miter lim="800000"/>
            <a:headEnd/>
            <a:tailEnd/>
          </a:ln>
        </p:spPr>
      </p:pic>
    </p:spTree>
    <p:extLst>
      <p:ext uri="{BB962C8B-B14F-4D97-AF65-F5344CB8AC3E}">
        <p14:creationId xmlns:p14="http://schemas.microsoft.com/office/powerpoint/2010/main" val="155992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63910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68279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2599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5"/>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51377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normAutofit/>
          </a:bodyPr>
          <a:lstStyle>
            <a:lvl1pPr>
              <a:defRPr sz="3200" baseline="0"/>
            </a:lvl1pPr>
          </a:lstStyle>
          <a:p>
            <a:r>
              <a:rPr lang="en-US" dirty="0"/>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415666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normAutofit/>
          </a:bodyPr>
          <a:lstStyle>
            <a:lvl1pPr>
              <a:defRPr sz="3200" baseline="0"/>
            </a:lvl1pPr>
          </a:lstStyle>
          <a:p>
            <a:r>
              <a:rPr lang="en-US" dirty="0"/>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8"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9"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49750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4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94781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3"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4"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290364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6" name="Picture 9" descr="ESAC Inc Logo_July_2010"/>
          <p:cNvPicPr>
            <a:picLocks noChangeAspect="1" noChangeArrowheads="1"/>
          </p:cNvPicPr>
          <p:nvPr/>
        </p:nvPicPr>
        <p:blipFill>
          <a:blip r:embed="rId2" cstate="print"/>
          <a:srcRect/>
          <a:stretch>
            <a:fillRect/>
          </a:stretch>
        </p:blipFill>
        <p:spPr bwMode="auto">
          <a:xfrm>
            <a:off x="9448800" y="6096001"/>
            <a:ext cx="2218267" cy="619125"/>
          </a:xfrm>
          <a:prstGeom prst="rect">
            <a:avLst/>
          </a:prstGeom>
          <a:noFill/>
          <a:ln w="9525">
            <a:noFill/>
            <a:miter lim="800000"/>
            <a:headEnd/>
            <a:tailEnd/>
          </a:ln>
        </p:spPr>
      </p:pic>
    </p:spTree>
    <p:extLst>
      <p:ext uri="{BB962C8B-B14F-4D97-AF65-F5344CB8AC3E}">
        <p14:creationId xmlns:p14="http://schemas.microsoft.com/office/powerpoint/2010/main" val="52687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12/13/20</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92709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609600" y="457201"/>
            <a:ext cx="10972800" cy="533395"/>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a:t>Click to edit Master title style</a:t>
            </a:r>
          </a:p>
        </p:txBody>
      </p:sp>
      <p:sp>
        <p:nvSpPr>
          <p:cNvPr id="1029" name="Text Placeholder 29"/>
          <p:cNvSpPr>
            <a:spLocks noGrp="1"/>
          </p:cNvSpPr>
          <p:nvPr>
            <p:ph type="body" idx="1"/>
          </p:nvPr>
        </p:nvSpPr>
        <p:spPr bwMode="auto">
          <a:xfrm>
            <a:off x="609600" y="1295401"/>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200"/>
            <a:fld id="{B0F76EF8-0209-C949-9DAA-A21557B1487A}" type="datetimeFigureOut">
              <a:rPr lang="en-US" smtClean="0"/>
              <a:pPr defTabSz="457200"/>
              <a:t>12/13/20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ＭＳ Ｐゴシック" pitchFamily="34" charset="-128"/>
                <a:cs typeface="+mn-cs"/>
              </a:defRPr>
            </a:lvl1pPr>
          </a:lstStyle>
          <a:p>
            <a:pPr defTabSz="457200"/>
            <a:endParaRPr lang="en-US" dirty="0">
              <a:solidFill>
                <a:srgbClr val="2F5897">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200"/>
            <a:fld id="{1A984B47-0E05-734E-BA01-58F1CC94543B}" type="slidenum">
              <a:rPr lang="en-US" smtClean="0"/>
              <a:pPr defTabSz="457200"/>
              <a:t>‹#›</a:t>
            </a:fld>
            <a:endParaRPr lang="en-US" dirty="0"/>
          </a:p>
        </p:txBody>
      </p:sp>
    </p:spTree>
    <p:extLst>
      <p:ext uri="{BB962C8B-B14F-4D97-AF65-F5344CB8AC3E}">
        <p14:creationId xmlns:p14="http://schemas.microsoft.com/office/powerpoint/2010/main" val="31577685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rtl="0" eaLnBrk="1" fontAlgn="base" hangingPunct="1">
        <a:spcBef>
          <a:spcPct val="0"/>
        </a:spcBef>
        <a:spcAft>
          <a:spcPct val="0"/>
        </a:spcAft>
        <a:defRPr sz="3200" kern="1200" baseline="0">
          <a:solidFill>
            <a:schemeClr val="tx2"/>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5000">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5000">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5000">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5000">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5000">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5000">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5000">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5000">
          <a:solidFill>
            <a:schemeClr val="tx2"/>
          </a:solidFill>
          <a:latin typeface="Arial" charset="0"/>
          <a:ea typeface="ＭＳ Ｐゴシック" charset="0"/>
          <a:cs typeface="Arial" charset="0"/>
        </a:defRPr>
      </a:lvl9pPr>
    </p:titleStyle>
    <p:bodyStyle>
      <a:lvl1pPr marL="273050" indent="-273050" algn="l" rtl="0" eaLnBrk="1" fontAlgn="base" hangingPunct="1">
        <a:spcBef>
          <a:spcPct val="20000"/>
        </a:spcBef>
        <a:spcAft>
          <a:spcPct val="0"/>
        </a:spcAft>
        <a:buClr>
          <a:srgbClr val="E68422"/>
        </a:buClr>
        <a:buSzPct val="95000"/>
        <a:buFont typeface="Wingdings 2" pitchFamily="18" charset="2"/>
        <a:buChar char=""/>
        <a:defRPr sz="2600" kern="1200">
          <a:solidFill>
            <a:schemeClr val="tx1"/>
          </a:solidFill>
          <a:latin typeface="Arial" pitchFamily="34" charset="0"/>
          <a:ea typeface="ＭＳ Ｐゴシック" charset="0"/>
          <a:cs typeface="Arial" pitchFamily="34" charset="0"/>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Arial" pitchFamily="34" charset="0"/>
          <a:ea typeface="Arial" charset="0"/>
          <a:cs typeface="Arial" pitchFamily="34" charset="0"/>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Arial" pitchFamily="34" charset="0"/>
          <a:ea typeface="Arial" charset="0"/>
          <a:cs typeface="Arial" pitchFamily="34" charset="0"/>
        </a:defRPr>
      </a:lvl3pPr>
      <a:lvl4pPr marL="1187450" indent="-209550" algn="l" rtl="0" eaLnBrk="1" fontAlgn="base" hangingPunct="1">
        <a:spcBef>
          <a:spcPct val="20000"/>
        </a:spcBef>
        <a:spcAft>
          <a:spcPct val="0"/>
        </a:spcAft>
        <a:buClr>
          <a:srgbClr val="E68422"/>
        </a:buClr>
        <a:buSzPct val="65000"/>
        <a:buFont typeface="Wingdings 2" pitchFamily="18" charset="2"/>
        <a:buChar char=""/>
        <a:defRPr sz="2000" kern="1200">
          <a:solidFill>
            <a:schemeClr val="tx1"/>
          </a:solidFill>
          <a:latin typeface="Arial" pitchFamily="34" charset="0"/>
          <a:ea typeface="Arial" charset="0"/>
          <a:cs typeface="Arial" pitchFamily="34" charset="0"/>
        </a:defRPr>
      </a:lvl4pPr>
      <a:lvl5pPr marL="1462088" indent="-209550" algn="l" rtl="0" eaLnBrk="1" fontAlgn="base" hangingPunct="1">
        <a:spcBef>
          <a:spcPct val="20000"/>
        </a:spcBef>
        <a:spcAft>
          <a:spcPct val="0"/>
        </a:spcAft>
        <a:buClr>
          <a:srgbClr val="846648"/>
        </a:buClr>
        <a:buSzPct val="65000"/>
        <a:buFont typeface="Wingdings 2" pitchFamily="18" charset="2"/>
        <a:buChar char=""/>
        <a:defRPr sz="2000" kern="1200">
          <a:solidFill>
            <a:schemeClr val="tx1"/>
          </a:solidFill>
          <a:latin typeface="Arial" pitchFamily="34" charset="0"/>
          <a:ea typeface="Arial" charset="0"/>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ded Corner 6">
            <a:extLst>
              <a:ext uri="{FF2B5EF4-FFF2-40B4-BE49-F238E27FC236}">
                <a16:creationId xmlns:a16="http://schemas.microsoft.com/office/drawing/2014/main" id="{780BFB4F-01D5-5147-8783-3BE7332BCCC0}"/>
              </a:ext>
            </a:extLst>
          </p:cNvPr>
          <p:cNvSpPr/>
          <p:nvPr/>
        </p:nvSpPr>
        <p:spPr>
          <a:xfrm>
            <a:off x="5257800" y="495300"/>
            <a:ext cx="1447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p:txBody>
      </p:sp>
      <p:sp>
        <p:nvSpPr>
          <p:cNvPr id="8" name="Folded Corner 7">
            <a:extLst>
              <a:ext uri="{FF2B5EF4-FFF2-40B4-BE49-F238E27FC236}">
                <a16:creationId xmlns:a16="http://schemas.microsoft.com/office/drawing/2014/main" id="{596DA099-85E1-D94E-A256-B44E7816EB41}"/>
              </a:ext>
            </a:extLst>
          </p:cNvPr>
          <p:cNvSpPr/>
          <p:nvPr/>
        </p:nvSpPr>
        <p:spPr>
          <a:xfrm>
            <a:off x="4305300" y="1447800"/>
            <a:ext cx="1447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 Core IG</a:t>
            </a:r>
          </a:p>
        </p:txBody>
      </p:sp>
      <p:sp>
        <p:nvSpPr>
          <p:cNvPr id="10" name="Folded Corner 9">
            <a:extLst>
              <a:ext uri="{FF2B5EF4-FFF2-40B4-BE49-F238E27FC236}">
                <a16:creationId xmlns:a16="http://schemas.microsoft.com/office/drawing/2014/main" id="{66ABBC48-AA0E-6D40-929C-49E134D0F488}"/>
              </a:ext>
            </a:extLst>
          </p:cNvPr>
          <p:cNvSpPr/>
          <p:nvPr/>
        </p:nvSpPr>
        <p:spPr>
          <a:xfrm>
            <a:off x="6172200" y="1447800"/>
            <a:ext cx="16002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Bulk Data IG</a:t>
            </a:r>
          </a:p>
        </p:txBody>
      </p:sp>
      <p:sp>
        <p:nvSpPr>
          <p:cNvPr id="11" name="Folded Corner 10">
            <a:extLst>
              <a:ext uri="{FF2B5EF4-FFF2-40B4-BE49-F238E27FC236}">
                <a16:creationId xmlns:a16="http://schemas.microsoft.com/office/drawing/2014/main" id="{24878E5B-9A04-3F42-974F-7F4DA602D0EB}"/>
              </a:ext>
            </a:extLst>
          </p:cNvPr>
          <p:cNvSpPr/>
          <p:nvPr/>
        </p:nvSpPr>
        <p:spPr>
          <a:xfrm>
            <a:off x="3810000" y="2590800"/>
            <a:ext cx="4495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MedMorph</a:t>
            </a:r>
            <a:r>
              <a:rPr lang="en-US" dirty="0"/>
              <a:t> Reference Architecture IG</a:t>
            </a:r>
          </a:p>
        </p:txBody>
      </p:sp>
      <p:sp>
        <p:nvSpPr>
          <p:cNvPr id="12" name="Folded Corner 11">
            <a:extLst>
              <a:ext uri="{FF2B5EF4-FFF2-40B4-BE49-F238E27FC236}">
                <a16:creationId xmlns:a16="http://schemas.microsoft.com/office/drawing/2014/main" id="{806C2F10-EAB4-FD45-A0AB-EE37A94C4AFF}"/>
              </a:ext>
            </a:extLst>
          </p:cNvPr>
          <p:cNvSpPr/>
          <p:nvPr/>
        </p:nvSpPr>
        <p:spPr>
          <a:xfrm>
            <a:off x="2209800" y="4038600"/>
            <a:ext cx="2209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Hepatitis C Virus IG</a:t>
            </a:r>
          </a:p>
        </p:txBody>
      </p:sp>
      <p:sp>
        <p:nvSpPr>
          <p:cNvPr id="13" name="Folded Corner 12">
            <a:extLst>
              <a:ext uri="{FF2B5EF4-FFF2-40B4-BE49-F238E27FC236}">
                <a16:creationId xmlns:a16="http://schemas.microsoft.com/office/drawing/2014/main" id="{370BD35F-C487-0348-B25D-D46EFD567DF7}"/>
              </a:ext>
            </a:extLst>
          </p:cNvPr>
          <p:cNvSpPr/>
          <p:nvPr/>
        </p:nvSpPr>
        <p:spPr>
          <a:xfrm>
            <a:off x="4762500" y="4038600"/>
            <a:ext cx="2209800"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Cancer Reporting IG</a:t>
            </a:r>
          </a:p>
        </p:txBody>
      </p:sp>
      <p:sp>
        <p:nvSpPr>
          <p:cNvPr id="14" name="Folded Corner 13">
            <a:extLst>
              <a:ext uri="{FF2B5EF4-FFF2-40B4-BE49-F238E27FC236}">
                <a16:creationId xmlns:a16="http://schemas.microsoft.com/office/drawing/2014/main" id="{27D358E9-D145-AC42-9D5E-D3A87B933C18}"/>
              </a:ext>
            </a:extLst>
          </p:cNvPr>
          <p:cNvSpPr/>
          <p:nvPr/>
        </p:nvSpPr>
        <p:spPr>
          <a:xfrm>
            <a:off x="7308011" y="4038600"/>
            <a:ext cx="2597989" cy="381000"/>
          </a:xfrm>
          <a:prstGeom prst="foldedCorne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Care Surveys IG</a:t>
            </a:r>
          </a:p>
        </p:txBody>
      </p:sp>
      <p:cxnSp>
        <p:nvCxnSpPr>
          <p:cNvPr id="16" name="Elbow Connector 15">
            <a:extLst>
              <a:ext uri="{FF2B5EF4-FFF2-40B4-BE49-F238E27FC236}">
                <a16:creationId xmlns:a16="http://schemas.microsoft.com/office/drawing/2014/main" id="{E6D0A6F9-409A-C242-89DA-C4257B13EBAE}"/>
              </a:ext>
            </a:extLst>
          </p:cNvPr>
          <p:cNvCxnSpPr>
            <a:stCxn id="8" idx="0"/>
            <a:endCxn id="7" idx="2"/>
          </p:cNvCxnSpPr>
          <p:nvPr/>
        </p:nvCxnSpPr>
        <p:spPr>
          <a:xfrm rot="5400000" flipH="1" flipV="1">
            <a:off x="5219700" y="685800"/>
            <a:ext cx="571500" cy="9525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6AEC53-12B5-5E40-B958-DFB88401DA6B}"/>
              </a:ext>
            </a:extLst>
          </p:cNvPr>
          <p:cNvSpPr txBox="1"/>
          <p:nvPr/>
        </p:nvSpPr>
        <p:spPr>
          <a:xfrm>
            <a:off x="5656932" y="943690"/>
            <a:ext cx="649537" cy="246221"/>
          </a:xfrm>
          <a:prstGeom prst="rect">
            <a:avLst/>
          </a:prstGeom>
          <a:noFill/>
        </p:spPr>
        <p:txBody>
          <a:bodyPr wrap="none" rtlCol="0">
            <a:spAutoFit/>
          </a:bodyPr>
          <a:lstStyle/>
          <a:p>
            <a:r>
              <a:rPr lang="en-US" sz="1000" dirty="0"/>
              <a:t>depends</a:t>
            </a:r>
          </a:p>
        </p:txBody>
      </p:sp>
      <p:cxnSp>
        <p:nvCxnSpPr>
          <p:cNvPr id="18" name="Elbow Connector 17">
            <a:extLst>
              <a:ext uri="{FF2B5EF4-FFF2-40B4-BE49-F238E27FC236}">
                <a16:creationId xmlns:a16="http://schemas.microsoft.com/office/drawing/2014/main" id="{677385AC-4348-2D4D-890A-8E889050677B}"/>
              </a:ext>
            </a:extLst>
          </p:cNvPr>
          <p:cNvCxnSpPr>
            <a:cxnSpLocks/>
            <a:stCxn id="10" idx="0"/>
            <a:endCxn id="7" idx="2"/>
          </p:cNvCxnSpPr>
          <p:nvPr/>
        </p:nvCxnSpPr>
        <p:spPr>
          <a:xfrm rot="16200000" flipV="1">
            <a:off x="6191250" y="666750"/>
            <a:ext cx="571500" cy="9906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1750533D-FAE9-5F4B-B7F3-62576FA94FF1}"/>
              </a:ext>
            </a:extLst>
          </p:cNvPr>
          <p:cNvCxnSpPr>
            <a:cxnSpLocks/>
            <a:stCxn id="11" idx="0"/>
            <a:endCxn id="8" idx="2"/>
          </p:cNvCxnSpPr>
          <p:nvPr/>
        </p:nvCxnSpPr>
        <p:spPr>
          <a:xfrm rot="16200000" flipV="1">
            <a:off x="5162550" y="1695450"/>
            <a:ext cx="762000" cy="1028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9E3C1EE2-6A2F-F645-BC90-CDB0DAE1A80D}"/>
              </a:ext>
            </a:extLst>
          </p:cNvPr>
          <p:cNvCxnSpPr>
            <a:cxnSpLocks/>
            <a:stCxn id="11" idx="0"/>
            <a:endCxn id="10" idx="2"/>
          </p:cNvCxnSpPr>
          <p:nvPr/>
        </p:nvCxnSpPr>
        <p:spPr>
          <a:xfrm rot="5400000" flipH="1" flipV="1">
            <a:off x="6134100" y="1752600"/>
            <a:ext cx="762000" cy="914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146A1FCA-7D7E-1344-8804-6631329E796A}"/>
              </a:ext>
            </a:extLst>
          </p:cNvPr>
          <p:cNvCxnSpPr>
            <a:cxnSpLocks/>
            <a:stCxn id="12" idx="0"/>
            <a:endCxn id="11" idx="2"/>
          </p:cNvCxnSpPr>
          <p:nvPr/>
        </p:nvCxnSpPr>
        <p:spPr>
          <a:xfrm rot="5400000" flipH="1" flipV="1">
            <a:off x="4152900" y="2133600"/>
            <a:ext cx="1066800" cy="27432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6B240D7-06BF-6649-926B-C41FAEFBD2FA}"/>
              </a:ext>
            </a:extLst>
          </p:cNvPr>
          <p:cNvCxnSpPr>
            <a:cxnSpLocks/>
            <a:stCxn id="13" idx="0"/>
            <a:endCxn id="11" idx="2"/>
          </p:cNvCxnSpPr>
          <p:nvPr/>
        </p:nvCxnSpPr>
        <p:spPr>
          <a:xfrm rot="5400000" flipH="1" flipV="1">
            <a:off x="5429250" y="3409950"/>
            <a:ext cx="1066800" cy="1905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1CF0C3CE-3C72-A841-850A-DD0CC52D6629}"/>
              </a:ext>
            </a:extLst>
          </p:cNvPr>
          <p:cNvCxnSpPr>
            <a:cxnSpLocks/>
            <a:stCxn id="14" idx="0"/>
            <a:endCxn id="11" idx="2"/>
          </p:cNvCxnSpPr>
          <p:nvPr/>
        </p:nvCxnSpPr>
        <p:spPr>
          <a:xfrm rot="16200000" flipV="1">
            <a:off x="6799053" y="2230648"/>
            <a:ext cx="1066800" cy="25491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3BA03E5-C598-7E48-922C-63298408B957}"/>
              </a:ext>
            </a:extLst>
          </p:cNvPr>
          <p:cNvSpPr txBox="1"/>
          <p:nvPr/>
        </p:nvSpPr>
        <p:spPr>
          <a:xfrm>
            <a:off x="5713164" y="2247532"/>
            <a:ext cx="649537" cy="246221"/>
          </a:xfrm>
          <a:prstGeom prst="rect">
            <a:avLst/>
          </a:prstGeom>
          <a:noFill/>
        </p:spPr>
        <p:txBody>
          <a:bodyPr wrap="none" rtlCol="0">
            <a:spAutoFit/>
          </a:bodyPr>
          <a:lstStyle/>
          <a:p>
            <a:r>
              <a:rPr lang="en-US" sz="1000" dirty="0"/>
              <a:t>depends</a:t>
            </a:r>
          </a:p>
        </p:txBody>
      </p:sp>
      <p:sp>
        <p:nvSpPr>
          <p:cNvPr id="37" name="TextBox 36">
            <a:extLst>
              <a:ext uri="{FF2B5EF4-FFF2-40B4-BE49-F238E27FC236}">
                <a16:creationId xmlns:a16="http://schemas.microsoft.com/office/drawing/2014/main" id="{AF576A3E-82FD-E24E-821D-24FF6AB26454}"/>
              </a:ext>
            </a:extLst>
          </p:cNvPr>
          <p:cNvSpPr txBox="1"/>
          <p:nvPr/>
        </p:nvSpPr>
        <p:spPr>
          <a:xfrm>
            <a:off x="5706492" y="3079089"/>
            <a:ext cx="649537" cy="246221"/>
          </a:xfrm>
          <a:prstGeom prst="rect">
            <a:avLst/>
          </a:prstGeom>
          <a:noFill/>
        </p:spPr>
        <p:txBody>
          <a:bodyPr wrap="none" rtlCol="0">
            <a:spAutoFit/>
          </a:bodyPr>
          <a:lstStyle/>
          <a:p>
            <a:r>
              <a:rPr lang="en-US" sz="1000" dirty="0"/>
              <a:t>depends</a:t>
            </a:r>
          </a:p>
        </p:txBody>
      </p:sp>
    </p:spTree>
    <p:extLst>
      <p:ext uri="{BB962C8B-B14F-4D97-AF65-F5344CB8AC3E}">
        <p14:creationId xmlns:p14="http://schemas.microsoft.com/office/powerpoint/2010/main" val="321012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5EB3F32-3591-7A41-A2F9-324E31B80C29}"/>
              </a:ext>
            </a:extLst>
          </p:cNvPr>
          <p:cNvSpPr/>
          <p:nvPr/>
        </p:nvSpPr>
        <p:spPr>
          <a:xfrm>
            <a:off x="3652371" y="378436"/>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42" name="Rectangle 41">
            <a:extLst>
              <a:ext uri="{FF2B5EF4-FFF2-40B4-BE49-F238E27FC236}">
                <a16:creationId xmlns:a16="http://schemas.microsoft.com/office/drawing/2014/main" id="{F1F5F65C-EE6A-094E-9082-D795AA13A674}"/>
              </a:ext>
            </a:extLst>
          </p:cNvPr>
          <p:cNvSpPr/>
          <p:nvPr/>
        </p:nvSpPr>
        <p:spPr>
          <a:xfrm>
            <a:off x="6934200" y="378435"/>
            <a:ext cx="1107872" cy="11079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Knowledge Artifact Repository</a:t>
            </a:r>
          </a:p>
        </p:txBody>
      </p:sp>
      <p:sp>
        <p:nvSpPr>
          <p:cNvPr id="44" name="Rectangle 43">
            <a:extLst>
              <a:ext uri="{FF2B5EF4-FFF2-40B4-BE49-F238E27FC236}">
                <a16:creationId xmlns:a16="http://schemas.microsoft.com/office/drawing/2014/main" id="{BEFA2044-EDB0-9942-8BB2-FEB6F5A3C57A}"/>
              </a:ext>
            </a:extLst>
          </p:cNvPr>
          <p:cNvSpPr/>
          <p:nvPr/>
        </p:nvSpPr>
        <p:spPr>
          <a:xfrm>
            <a:off x="5314178" y="3749257"/>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49" name="Rectangle 48">
            <a:extLst>
              <a:ext uri="{FF2B5EF4-FFF2-40B4-BE49-F238E27FC236}">
                <a16:creationId xmlns:a16="http://schemas.microsoft.com/office/drawing/2014/main" id="{29BEB66D-8DB9-0143-990E-8C87607CB44C}"/>
              </a:ext>
            </a:extLst>
          </p:cNvPr>
          <p:cNvSpPr/>
          <p:nvPr/>
        </p:nvSpPr>
        <p:spPr>
          <a:xfrm>
            <a:off x="8686800" y="2159940"/>
            <a:ext cx="1295400" cy="75539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5" name="Elbow Connector 4">
            <a:extLst>
              <a:ext uri="{FF2B5EF4-FFF2-40B4-BE49-F238E27FC236}">
                <a16:creationId xmlns:a16="http://schemas.microsoft.com/office/drawing/2014/main" id="{4A044BF7-68D3-7C43-A32F-C3A5EDC47B49}"/>
              </a:ext>
            </a:extLst>
          </p:cNvPr>
          <p:cNvCxnSpPr>
            <a:cxnSpLocks/>
            <a:stCxn id="49" idx="0"/>
          </p:cNvCxnSpPr>
          <p:nvPr/>
        </p:nvCxnSpPr>
        <p:spPr>
          <a:xfrm rot="16200000" flipV="1">
            <a:off x="8235745" y="1061183"/>
            <a:ext cx="902113" cy="1295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622500-16AB-8345-8094-13F81E97C60C}"/>
              </a:ext>
            </a:extLst>
          </p:cNvPr>
          <p:cNvSpPr txBox="1"/>
          <p:nvPr/>
        </p:nvSpPr>
        <p:spPr>
          <a:xfrm>
            <a:off x="8111159" y="180677"/>
            <a:ext cx="2411554" cy="1277273"/>
          </a:xfrm>
          <a:prstGeom prst="rect">
            <a:avLst/>
          </a:prstGeom>
          <a:noFill/>
        </p:spPr>
        <p:txBody>
          <a:bodyPr wrap="square" rtlCol="0">
            <a:spAutoFit/>
          </a:bodyPr>
          <a:lstStyle/>
          <a:p>
            <a:r>
              <a:rPr lang="en-US" sz="1100" dirty="0"/>
              <a:t>Curate and publish</a:t>
            </a:r>
          </a:p>
          <a:p>
            <a:pPr marL="228600" indent="-228600">
              <a:buAutoNum type="arabicPeriod"/>
            </a:pPr>
            <a:r>
              <a:rPr lang="en-US" sz="1100" dirty="0"/>
              <a:t>Trigger Codes</a:t>
            </a:r>
          </a:p>
          <a:p>
            <a:pPr marL="228600" indent="-228600">
              <a:buAutoNum type="arabicPeriod"/>
            </a:pPr>
            <a:r>
              <a:rPr lang="en-US" sz="1100" dirty="0"/>
              <a:t>Value sets</a:t>
            </a:r>
          </a:p>
          <a:p>
            <a:pPr marL="228600" indent="-228600">
              <a:buAutoNum type="arabicPeriod"/>
            </a:pPr>
            <a:r>
              <a:rPr lang="en-US" sz="1100" dirty="0"/>
              <a:t>Timing parameters for queries</a:t>
            </a:r>
          </a:p>
          <a:p>
            <a:pPr marL="228600" indent="-228600">
              <a:buAutoNum type="arabicPeriod"/>
            </a:pPr>
            <a:r>
              <a:rPr lang="en-US" sz="1100" dirty="0"/>
              <a:t>Surveys</a:t>
            </a:r>
          </a:p>
          <a:p>
            <a:pPr marL="228600" indent="-228600">
              <a:buAutoNum type="arabicPeriod"/>
            </a:pPr>
            <a:r>
              <a:rPr lang="en-US" sz="1100" dirty="0"/>
              <a:t>Report/Response structures</a:t>
            </a:r>
          </a:p>
          <a:p>
            <a:pPr marL="228600" indent="-228600">
              <a:buAutoNum type="arabicPeriod"/>
            </a:pPr>
            <a:endParaRPr lang="en-US" sz="1100" dirty="0"/>
          </a:p>
        </p:txBody>
      </p:sp>
      <p:sp>
        <p:nvSpPr>
          <p:cNvPr id="7" name="Oval 6">
            <a:extLst>
              <a:ext uri="{FF2B5EF4-FFF2-40B4-BE49-F238E27FC236}">
                <a16:creationId xmlns:a16="http://schemas.microsoft.com/office/drawing/2014/main" id="{B208EB96-9BE5-9C44-82C7-6264A1DD22B4}"/>
              </a:ext>
            </a:extLst>
          </p:cNvPr>
          <p:cNvSpPr/>
          <p:nvPr/>
        </p:nvSpPr>
        <p:spPr>
          <a:xfrm>
            <a:off x="9067800" y="1405329"/>
            <a:ext cx="512864"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P1</a:t>
            </a:r>
          </a:p>
        </p:txBody>
      </p:sp>
      <p:cxnSp>
        <p:nvCxnSpPr>
          <p:cNvPr id="17" name="Elbow Connector 16">
            <a:extLst>
              <a:ext uri="{FF2B5EF4-FFF2-40B4-BE49-F238E27FC236}">
                <a16:creationId xmlns:a16="http://schemas.microsoft.com/office/drawing/2014/main" id="{5B7BA6C5-2476-CF40-9DE9-991CA3D69F11}"/>
              </a:ext>
            </a:extLst>
          </p:cNvPr>
          <p:cNvCxnSpPr>
            <a:cxnSpLocks/>
            <a:stCxn id="44" idx="0"/>
          </p:cNvCxnSpPr>
          <p:nvPr/>
        </p:nvCxnSpPr>
        <p:spPr>
          <a:xfrm rot="5400000" flipH="1" flipV="1">
            <a:off x="5390664" y="2063907"/>
            <a:ext cx="2262826" cy="11078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BCDDA920-1603-C442-954E-F82F8D803895}"/>
              </a:ext>
            </a:extLst>
          </p:cNvPr>
          <p:cNvCxnSpPr>
            <a:cxnSpLocks/>
            <a:stCxn id="42" idx="2"/>
            <a:endCxn id="44" idx="3"/>
          </p:cNvCxnSpPr>
          <p:nvPr/>
        </p:nvCxnSpPr>
        <p:spPr>
          <a:xfrm rot="5400000">
            <a:off x="5739923" y="2368612"/>
            <a:ext cx="2630394" cy="8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5139C70-9FA0-7A45-80EF-A90B23EFF1C5}"/>
              </a:ext>
            </a:extLst>
          </p:cNvPr>
          <p:cNvSpPr/>
          <p:nvPr/>
        </p:nvSpPr>
        <p:spPr>
          <a:xfrm>
            <a:off x="6075464" y="2389842"/>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P2</a:t>
            </a:r>
          </a:p>
        </p:txBody>
      </p:sp>
      <p:sp>
        <p:nvSpPr>
          <p:cNvPr id="46" name="Oval 45">
            <a:extLst>
              <a:ext uri="{FF2B5EF4-FFF2-40B4-BE49-F238E27FC236}">
                <a16:creationId xmlns:a16="http://schemas.microsoft.com/office/drawing/2014/main" id="{B26DCB81-FD4B-7246-81E8-523BF38BE6D5}"/>
              </a:ext>
            </a:extLst>
          </p:cNvPr>
          <p:cNvSpPr/>
          <p:nvPr/>
        </p:nvSpPr>
        <p:spPr>
          <a:xfrm>
            <a:off x="7183336" y="2915330"/>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P3</a:t>
            </a:r>
          </a:p>
        </p:txBody>
      </p:sp>
      <p:sp>
        <p:nvSpPr>
          <p:cNvPr id="28" name="TextBox 27">
            <a:extLst>
              <a:ext uri="{FF2B5EF4-FFF2-40B4-BE49-F238E27FC236}">
                <a16:creationId xmlns:a16="http://schemas.microsoft.com/office/drawing/2014/main" id="{423301C7-EE1E-F549-96F4-E25D8CE30DD4}"/>
              </a:ext>
            </a:extLst>
          </p:cNvPr>
          <p:cNvSpPr txBox="1"/>
          <p:nvPr/>
        </p:nvSpPr>
        <p:spPr>
          <a:xfrm>
            <a:off x="1557836" y="2887682"/>
            <a:ext cx="3833475" cy="3970318"/>
          </a:xfrm>
          <a:prstGeom prst="rect">
            <a:avLst/>
          </a:prstGeom>
          <a:noFill/>
        </p:spPr>
        <p:txBody>
          <a:bodyPr wrap="square" rtlCol="0">
            <a:spAutoFit/>
          </a:bodyPr>
          <a:lstStyle/>
          <a:p>
            <a:r>
              <a:rPr lang="en-US" sz="1200" b="1" u="sng" dirty="0"/>
              <a:t>Description of Interaction Steps:</a:t>
            </a:r>
            <a:endParaRPr lang="en-US" sz="1200" u="sng" dirty="0"/>
          </a:p>
          <a:p>
            <a:r>
              <a:rPr lang="en-US" sz="1200" dirty="0"/>
              <a:t>P1. PHA/Research Organization or their designated organization creates the necessary knowledge artifacts for different reporting/research scenarios and publishes the artifacts. These may include trigger codes, timing constraints, report definitions, surveys, value sets knowledge artifacts etc.</a:t>
            </a:r>
          </a:p>
          <a:p>
            <a:endParaRPr lang="en-US" sz="1200" dirty="0"/>
          </a:p>
          <a:p>
            <a:r>
              <a:rPr lang="en-US" sz="1200" dirty="0"/>
              <a:t>P2. The Backend Service App queries the Knowledge Artifact Repository for the appropriate artifact.. </a:t>
            </a:r>
          </a:p>
          <a:p>
            <a:r>
              <a:rPr lang="en-US" sz="1200" b="1" u="sng" dirty="0"/>
              <a:t>Note</a:t>
            </a:r>
            <a:r>
              <a:rPr lang="en-US" sz="1200" dirty="0"/>
              <a:t>: Step P2 could be a result of a out of band notification (e.g. email/sms) that something has changed or it could be a response to a subscription notification.</a:t>
            </a:r>
          </a:p>
          <a:p>
            <a:endParaRPr lang="en-US" sz="1200" dirty="0"/>
          </a:p>
          <a:p>
            <a:r>
              <a:rPr lang="en-US" sz="1200" dirty="0"/>
              <a:t>P3.  The Backend Service App receives the knowledge artifact in response to the query in step P2.</a:t>
            </a:r>
          </a:p>
          <a:p>
            <a:endParaRPr lang="en-US" sz="1200" dirty="0"/>
          </a:p>
          <a:p>
            <a:r>
              <a:rPr lang="en-US" sz="1200" dirty="0"/>
              <a:t>P4. The Backend Service App subscribes to topics in the EHR based on the metadata received in step P3 for reporting. </a:t>
            </a:r>
          </a:p>
        </p:txBody>
      </p:sp>
      <p:cxnSp>
        <p:nvCxnSpPr>
          <p:cNvPr id="48" name="Elbow Connector 47">
            <a:extLst>
              <a:ext uri="{FF2B5EF4-FFF2-40B4-BE49-F238E27FC236}">
                <a16:creationId xmlns:a16="http://schemas.microsoft.com/office/drawing/2014/main" id="{D2D2D564-0499-A844-89B9-47C2413BBB5B}"/>
              </a:ext>
            </a:extLst>
          </p:cNvPr>
          <p:cNvCxnSpPr>
            <a:cxnSpLocks/>
            <a:endCxn id="36" idx="2"/>
          </p:cNvCxnSpPr>
          <p:nvPr/>
        </p:nvCxnSpPr>
        <p:spPr>
          <a:xfrm rot="16200000" flipV="1">
            <a:off x="3803207" y="1989559"/>
            <a:ext cx="2262825" cy="1256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AF5BCD5-7D40-D44B-BFB3-10EC28F581EA}"/>
              </a:ext>
            </a:extLst>
          </p:cNvPr>
          <p:cNvSpPr/>
          <p:nvPr/>
        </p:nvSpPr>
        <p:spPr>
          <a:xfrm>
            <a:off x="4038600" y="1865753"/>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P4</a:t>
            </a:r>
          </a:p>
        </p:txBody>
      </p:sp>
      <p:cxnSp>
        <p:nvCxnSpPr>
          <p:cNvPr id="4" name="Straight Connector 3">
            <a:extLst>
              <a:ext uri="{FF2B5EF4-FFF2-40B4-BE49-F238E27FC236}">
                <a16:creationId xmlns:a16="http://schemas.microsoft.com/office/drawing/2014/main" id="{1F526EDE-19A8-2A4E-A4CD-986775BE2317}"/>
              </a:ext>
            </a:extLst>
          </p:cNvPr>
          <p:cNvCxnSpPr>
            <a:cxnSpLocks/>
          </p:cNvCxnSpPr>
          <p:nvPr/>
        </p:nvCxnSpPr>
        <p:spPr>
          <a:xfrm>
            <a:off x="6800692" y="180676"/>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0C704C-6912-994C-AD3D-7BFD65A0EB54}"/>
              </a:ext>
            </a:extLst>
          </p:cNvPr>
          <p:cNvSpPr txBox="1"/>
          <p:nvPr/>
        </p:nvSpPr>
        <p:spPr>
          <a:xfrm>
            <a:off x="5368824" y="5095240"/>
            <a:ext cx="1565377" cy="646331"/>
          </a:xfrm>
          <a:prstGeom prst="rect">
            <a:avLst/>
          </a:prstGeom>
          <a:noFill/>
        </p:spPr>
        <p:txBody>
          <a:bodyPr wrap="square" rtlCol="0">
            <a:spAutoFit/>
          </a:bodyPr>
          <a:lstStyle/>
          <a:p>
            <a:r>
              <a:rPr lang="en-US" dirty="0">
                <a:solidFill>
                  <a:srgbClr val="FF0000"/>
                </a:solidFill>
              </a:rPr>
              <a:t>Healthcare Organization</a:t>
            </a:r>
          </a:p>
        </p:txBody>
      </p:sp>
    </p:spTree>
    <p:extLst>
      <p:ext uri="{BB962C8B-B14F-4D97-AF65-F5344CB8AC3E}">
        <p14:creationId xmlns:p14="http://schemas.microsoft.com/office/powerpoint/2010/main" val="12179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23301C7-EE1E-F549-96F4-E25D8CE30DD4}"/>
              </a:ext>
            </a:extLst>
          </p:cNvPr>
          <p:cNvSpPr txBox="1"/>
          <p:nvPr/>
        </p:nvSpPr>
        <p:spPr>
          <a:xfrm>
            <a:off x="1645821" y="2070465"/>
            <a:ext cx="4773731" cy="4616648"/>
          </a:xfrm>
          <a:prstGeom prst="rect">
            <a:avLst/>
          </a:prstGeom>
          <a:noFill/>
        </p:spPr>
        <p:txBody>
          <a:bodyPr wrap="square" rtlCol="0">
            <a:spAutoFit/>
          </a:bodyPr>
          <a:lstStyle/>
          <a:p>
            <a:r>
              <a:rPr lang="en-US" sz="1400" b="1" u="sng" dirty="0"/>
              <a:t>Description of Interaction Steps:</a:t>
            </a:r>
            <a:endParaRPr lang="en-US" sz="1400" u="sng" dirty="0"/>
          </a:p>
          <a:p>
            <a:r>
              <a:rPr lang="en-US" sz="1400" dirty="0"/>
              <a:t>N1. The provider as part of the care delivery process updates the patient record within the EHR. </a:t>
            </a:r>
          </a:p>
          <a:p>
            <a:endParaRPr lang="en-US" sz="1400" dirty="0"/>
          </a:p>
          <a:p>
            <a:r>
              <a:rPr lang="en-US" sz="1400" dirty="0"/>
              <a:t>N2. The EHR will notify the Backend Service App about the changes in the Patient record based on subscriptions.</a:t>
            </a:r>
          </a:p>
          <a:p>
            <a:endParaRPr lang="en-US" sz="1400" dirty="0"/>
          </a:p>
          <a:p>
            <a:r>
              <a:rPr lang="en-US" sz="1400" dirty="0"/>
              <a:t>N3.  Upon receiving a notification, the Backend Service App queries the patient record from the EHR using FHIR APIs to evaluate if reporting needs to be performed. (The queries executed in this step are only for evaluation purposes and not for creation of the payload for submission).</a:t>
            </a:r>
          </a:p>
          <a:p>
            <a:endParaRPr lang="en-US" sz="1400" dirty="0"/>
          </a:p>
          <a:p>
            <a:r>
              <a:rPr lang="en-US" sz="1400" dirty="0"/>
              <a:t>N4. The Backend Service App receives the data from the EHR based on the queries in Step N3.</a:t>
            </a:r>
          </a:p>
          <a:p>
            <a:endParaRPr lang="en-US" sz="1400" dirty="0"/>
          </a:p>
          <a:p>
            <a:r>
              <a:rPr lang="en-US" sz="1400" dirty="0"/>
              <a:t>N5. Depending on reporting parameters and the data received from the EHR in step N4, the Backend Service App may perform internal processing such as setting up scheduled jobs for reporting at a later time or designating that there is nothing to report.</a:t>
            </a:r>
          </a:p>
        </p:txBody>
      </p:sp>
      <p:sp>
        <p:nvSpPr>
          <p:cNvPr id="23" name="Rectangle 22">
            <a:extLst>
              <a:ext uri="{FF2B5EF4-FFF2-40B4-BE49-F238E27FC236}">
                <a16:creationId xmlns:a16="http://schemas.microsoft.com/office/drawing/2014/main" id="{FB2201F4-B6ED-3E4F-A7A0-E6DEFE8F9314}"/>
              </a:ext>
            </a:extLst>
          </p:cNvPr>
          <p:cNvSpPr/>
          <p:nvPr/>
        </p:nvSpPr>
        <p:spPr>
          <a:xfrm>
            <a:off x="6534247" y="821978"/>
            <a:ext cx="1307926"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pic>
        <p:nvPicPr>
          <p:cNvPr id="24" name="Picture 11">
            <a:extLst>
              <a:ext uri="{FF2B5EF4-FFF2-40B4-BE49-F238E27FC236}">
                <a16:creationId xmlns:a16="http://schemas.microsoft.com/office/drawing/2014/main" id="{367FBC27-3F3A-C844-B82F-E096EFE64A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305" y="1015417"/>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 name="Rectangle 24">
            <a:extLst>
              <a:ext uri="{FF2B5EF4-FFF2-40B4-BE49-F238E27FC236}">
                <a16:creationId xmlns:a16="http://schemas.microsoft.com/office/drawing/2014/main" id="{BD8A2AF6-5439-0E4F-A3E2-E01378277420}"/>
              </a:ext>
            </a:extLst>
          </p:cNvPr>
          <p:cNvSpPr/>
          <p:nvPr/>
        </p:nvSpPr>
        <p:spPr>
          <a:xfrm>
            <a:off x="7842174" y="3276600"/>
            <a:ext cx="1485683" cy="14726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26" name="Straight Arrow Connector 25">
            <a:extLst>
              <a:ext uri="{FF2B5EF4-FFF2-40B4-BE49-F238E27FC236}">
                <a16:creationId xmlns:a16="http://schemas.microsoft.com/office/drawing/2014/main" id="{9E98FB08-98A8-E540-B5F7-314AD5933B2F}"/>
              </a:ext>
            </a:extLst>
          </p:cNvPr>
          <p:cNvCxnSpPr>
            <a:stCxn id="24" idx="3"/>
            <a:endCxn id="23" idx="1"/>
          </p:cNvCxnSpPr>
          <p:nvPr/>
        </p:nvCxnSpPr>
        <p:spPr>
          <a:xfrm>
            <a:off x="5615517" y="1356810"/>
            <a:ext cx="918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5E808A-BB59-A347-9E6A-80269F421100}"/>
              </a:ext>
            </a:extLst>
          </p:cNvPr>
          <p:cNvCxnSpPr>
            <a:cxnSpLocks/>
            <a:stCxn id="23" idx="2"/>
            <a:endCxn id="25" idx="1"/>
          </p:cNvCxnSpPr>
          <p:nvPr/>
        </p:nvCxnSpPr>
        <p:spPr>
          <a:xfrm rot="16200000" flipH="1">
            <a:off x="6454545" y="2625308"/>
            <a:ext cx="2121295" cy="6539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48570E3-F037-0145-9F50-68CC8E3F4619}"/>
              </a:ext>
            </a:extLst>
          </p:cNvPr>
          <p:cNvCxnSpPr>
            <a:cxnSpLocks/>
            <a:stCxn id="23" idx="3"/>
          </p:cNvCxnSpPr>
          <p:nvPr/>
        </p:nvCxnSpPr>
        <p:spPr>
          <a:xfrm>
            <a:off x="7842174" y="1356811"/>
            <a:ext cx="1232497" cy="1896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4913AD34-D584-544B-A693-A860EA030DE3}"/>
              </a:ext>
            </a:extLst>
          </p:cNvPr>
          <p:cNvCxnSpPr>
            <a:cxnSpLocks/>
          </p:cNvCxnSpPr>
          <p:nvPr/>
        </p:nvCxnSpPr>
        <p:spPr>
          <a:xfrm rot="16200000" flipV="1">
            <a:off x="7296341" y="1987356"/>
            <a:ext cx="1348015" cy="11833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44B5309-6702-114A-8A4F-89C8E4DA3C7F}"/>
              </a:ext>
            </a:extLst>
          </p:cNvPr>
          <p:cNvSpPr/>
          <p:nvPr/>
        </p:nvSpPr>
        <p:spPr>
          <a:xfrm>
            <a:off x="5783370" y="1166309"/>
            <a:ext cx="512864"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N1</a:t>
            </a:r>
          </a:p>
        </p:txBody>
      </p:sp>
      <p:sp>
        <p:nvSpPr>
          <p:cNvPr id="32" name="Oval 31">
            <a:extLst>
              <a:ext uri="{FF2B5EF4-FFF2-40B4-BE49-F238E27FC236}">
                <a16:creationId xmlns:a16="http://schemas.microsoft.com/office/drawing/2014/main" id="{BA664002-4A29-0345-9AD2-595882CF9E5F}"/>
              </a:ext>
            </a:extLst>
          </p:cNvPr>
          <p:cNvSpPr/>
          <p:nvPr/>
        </p:nvSpPr>
        <p:spPr>
          <a:xfrm>
            <a:off x="6893102" y="284841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N2</a:t>
            </a:r>
          </a:p>
        </p:txBody>
      </p:sp>
      <p:sp>
        <p:nvSpPr>
          <p:cNvPr id="34" name="Oval 33">
            <a:extLst>
              <a:ext uri="{FF2B5EF4-FFF2-40B4-BE49-F238E27FC236}">
                <a16:creationId xmlns:a16="http://schemas.microsoft.com/office/drawing/2014/main" id="{80222C00-2C66-1842-B8B7-32A41FED3CB4}"/>
              </a:ext>
            </a:extLst>
          </p:cNvPr>
          <p:cNvSpPr/>
          <p:nvPr/>
        </p:nvSpPr>
        <p:spPr>
          <a:xfrm>
            <a:off x="7723014" y="2437478"/>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N3</a:t>
            </a:r>
          </a:p>
        </p:txBody>
      </p:sp>
      <p:sp>
        <p:nvSpPr>
          <p:cNvPr id="38" name="Oval 37">
            <a:extLst>
              <a:ext uri="{FF2B5EF4-FFF2-40B4-BE49-F238E27FC236}">
                <a16:creationId xmlns:a16="http://schemas.microsoft.com/office/drawing/2014/main" id="{A5CA9B7C-B7EE-184F-87D3-7DDF1557ECA6}"/>
              </a:ext>
            </a:extLst>
          </p:cNvPr>
          <p:cNvSpPr/>
          <p:nvPr/>
        </p:nvSpPr>
        <p:spPr>
          <a:xfrm>
            <a:off x="8801225" y="232410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N4</a:t>
            </a:r>
          </a:p>
        </p:txBody>
      </p:sp>
      <p:sp>
        <p:nvSpPr>
          <p:cNvPr id="43" name="Curved Left Arrow 42">
            <a:extLst>
              <a:ext uri="{FF2B5EF4-FFF2-40B4-BE49-F238E27FC236}">
                <a16:creationId xmlns:a16="http://schemas.microsoft.com/office/drawing/2014/main" id="{7BBBA984-64C0-DB4F-AD6F-E849902FD8F7}"/>
              </a:ext>
            </a:extLst>
          </p:cNvPr>
          <p:cNvSpPr/>
          <p:nvPr/>
        </p:nvSpPr>
        <p:spPr>
          <a:xfrm>
            <a:off x="9608071" y="3923270"/>
            <a:ext cx="380643" cy="4264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B3BDADC4-450A-4D4F-AA43-98FCAB3E0D88}"/>
              </a:ext>
            </a:extLst>
          </p:cNvPr>
          <p:cNvSpPr/>
          <p:nvPr/>
        </p:nvSpPr>
        <p:spPr>
          <a:xfrm>
            <a:off x="9455670" y="3511260"/>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N5</a:t>
            </a:r>
          </a:p>
        </p:txBody>
      </p:sp>
      <p:sp>
        <p:nvSpPr>
          <p:cNvPr id="50" name="TextBox 49">
            <a:extLst>
              <a:ext uri="{FF2B5EF4-FFF2-40B4-BE49-F238E27FC236}">
                <a16:creationId xmlns:a16="http://schemas.microsoft.com/office/drawing/2014/main" id="{DA83A5EF-324D-2743-AD4E-69BCB077DA79}"/>
              </a:ext>
            </a:extLst>
          </p:cNvPr>
          <p:cNvSpPr txBox="1"/>
          <p:nvPr/>
        </p:nvSpPr>
        <p:spPr>
          <a:xfrm>
            <a:off x="4718185" y="1795861"/>
            <a:ext cx="660758" cy="246221"/>
          </a:xfrm>
          <a:prstGeom prst="rect">
            <a:avLst/>
          </a:prstGeom>
          <a:noFill/>
        </p:spPr>
        <p:txBody>
          <a:bodyPr wrap="none" rtlCol="0">
            <a:spAutoFit/>
          </a:bodyPr>
          <a:lstStyle/>
          <a:p>
            <a:r>
              <a:rPr lang="en-US" sz="1000" dirty="0"/>
              <a:t>Provider</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10287001" y="152400"/>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8855133" y="5066964"/>
            <a:ext cx="1565377" cy="646331"/>
          </a:xfrm>
          <a:prstGeom prst="rect">
            <a:avLst/>
          </a:prstGeom>
          <a:noFill/>
        </p:spPr>
        <p:txBody>
          <a:bodyPr wrap="square" rtlCol="0">
            <a:spAutoFit/>
          </a:bodyPr>
          <a:lstStyle/>
          <a:p>
            <a:r>
              <a:rPr lang="en-US" dirty="0">
                <a:solidFill>
                  <a:srgbClr val="FF0000"/>
                </a:solidFill>
              </a:rPr>
              <a:t>Healthcare Organization</a:t>
            </a:r>
          </a:p>
        </p:txBody>
      </p:sp>
    </p:spTree>
    <p:extLst>
      <p:ext uri="{BB962C8B-B14F-4D97-AF65-F5344CB8AC3E}">
        <p14:creationId xmlns:p14="http://schemas.microsoft.com/office/powerpoint/2010/main" val="304479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a:extLst>
              <a:ext uri="{FF2B5EF4-FFF2-40B4-BE49-F238E27FC236}">
                <a16:creationId xmlns:a16="http://schemas.microsoft.com/office/drawing/2014/main" id="{3318C15C-34FB-864E-993D-57B4FA7A60A8}"/>
              </a:ext>
            </a:extLst>
          </p:cNvPr>
          <p:cNvCxnSpPr>
            <a:cxnSpLocks/>
            <a:stCxn id="23" idx="3"/>
            <a:endCxn id="25" idx="0"/>
          </p:cNvCxnSpPr>
          <p:nvPr/>
        </p:nvCxnSpPr>
        <p:spPr>
          <a:xfrm>
            <a:off x="6214895" y="758614"/>
            <a:ext cx="875813" cy="7684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3301C7-EE1E-F549-96F4-E25D8CE30DD4}"/>
              </a:ext>
            </a:extLst>
          </p:cNvPr>
          <p:cNvSpPr txBox="1"/>
          <p:nvPr/>
        </p:nvSpPr>
        <p:spPr>
          <a:xfrm>
            <a:off x="1558633" y="1779688"/>
            <a:ext cx="3833475" cy="5078313"/>
          </a:xfrm>
          <a:prstGeom prst="rect">
            <a:avLst/>
          </a:prstGeom>
          <a:noFill/>
        </p:spPr>
        <p:txBody>
          <a:bodyPr wrap="square" rtlCol="0">
            <a:spAutoFit/>
          </a:bodyPr>
          <a:lstStyle/>
          <a:p>
            <a:r>
              <a:rPr lang="en-US" sz="1200" b="1" u="sng" dirty="0"/>
              <a:t>Description of Interaction Steps:</a:t>
            </a:r>
            <a:endParaRPr lang="en-US" sz="1200" u="sng" dirty="0"/>
          </a:p>
          <a:p>
            <a:r>
              <a:rPr lang="en-US" sz="1200" dirty="0"/>
              <a:t>D1. The data collection and submission report creation workflow is triggered for a specific patient based on the output of the Notification workflow.</a:t>
            </a:r>
          </a:p>
          <a:p>
            <a:endParaRPr lang="en-US" sz="1200" dirty="0"/>
          </a:p>
          <a:p>
            <a:r>
              <a:rPr lang="en-US" sz="1200" dirty="0"/>
              <a:t>D2. The Backend Service App queries the EHR to retrieve the necessary data for the patient to create the submission report. </a:t>
            </a:r>
          </a:p>
          <a:p>
            <a:endParaRPr lang="en-US" sz="1200" dirty="0"/>
          </a:p>
          <a:p>
            <a:r>
              <a:rPr lang="en-US" sz="1200" dirty="0"/>
              <a:t>D3. The EHR returns the data for the queries from step D2.</a:t>
            </a:r>
          </a:p>
          <a:p>
            <a:endParaRPr lang="en-US" sz="1200" dirty="0"/>
          </a:p>
          <a:p>
            <a:r>
              <a:rPr lang="en-US" sz="1200" dirty="0"/>
              <a:t>D4: The Backend Service App processes the data returned from the EHR, applying necessary filters and logic as appropriate.</a:t>
            </a:r>
          </a:p>
          <a:p>
            <a:endParaRPr lang="en-US" sz="1200" dirty="0"/>
          </a:p>
          <a:p>
            <a:r>
              <a:rPr lang="en-US" sz="1200" dirty="0"/>
              <a:t>D5. The Backend Service App based on the type of submission will invoke the Data/Trust Services to De-identify or Pseudonymize, or Anonymize the collected data. Before generating the report.</a:t>
            </a:r>
          </a:p>
          <a:p>
            <a:endParaRPr lang="en-US" sz="1200" dirty="0"/>
          </a:p>
          <a:p>
            <a:r>
              <a:rPr lang="en-US" sz="1200" dirty="0"/>
              <a:t>D6. The Data/Trust Services return after De-identifying or  Pseudonymizing or Anonymizing the data based on the request in Step D5.</a:t>
            </a:r>
          </a:p>
          <a:p>
            <a:endParaRPr lang="en-US" sz="1200" dirty="0"/>
          </a:p>
          <a:p>
            <a:r>
              <a:rPr lang="en-US" sz="1200" dirty="0"/>
              <a:t>D7. The Backend Service App creates the Submission report from the data collected for submission.</a:t>
            </a:r>
          </a:p>
        </p:txBody>
      </p:sp>
      <p:sp>
        <p:nvSpPr>
          <p:cNvPr id="23" name="Rectangle 22">
            <a:extLst>
              <a:ext uri="{FF2B5EF4-FFF2-40B4-BE49-F238E27FC236}">
                <a16:creationId xmlns:a16="http://schemas.microsoft.com/office/drawing/2014/main" id="{FB2201F4-B6ED-3E4F-A7A0-E6DEFE8F9314}"/>
              </a:ext>
            </a:extLst>
          </p:cNvPr>
          <p:cNvSpPr/>
          <p:nvPr/>
        </p:nvSpPr>
        <p:spPr>
          <a:xfrm>
            <a:off x="4906968" y="223781"/>
            <a:ext cx="1307926"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25" name="Rectangle 24">
            <a:extLst>
              <a:ext uri="{FF2B5EF4-FFF2-40B4-BE49-F238E27FC236}">
                <a16:creationId xmlns:a16="http://schemas.microsoft.com/office/drawing/2014/main" id="{BD8A2AF6-5439-0E4F-A3E2-E01378277420}"/>
              </a:ext>
            </a:extLst>
          </p:cNvPr>
          <p:cNvSpPr/>
          <p:nvPr/>
        </p:nvSpPr>
        <p:spPr>
          <a:xfrm>
            <a:off x="6347866" y="1527091"/>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30" name="Elbow Connector 29">
            <a:extLst>
              <a:ext uri="{FF2B5EF4-FFF2-40B4-BE49-F238E27FC236}">
                <a16:creationId xmlns:a16="http://schemas.microsoft.com/office/drawing/2014/main" id="{4913AD34-D584-544B-A693-A860EA030DE3}"/>
              </a:ext>
            </a:extLst>
          </p:cNvPr>
          <p:cNvCxnSpPr>
            <a:cxnSpLocks/>
            <a:stCxn id="25" idx="1"/>
            <a:endCxn id="23" idx="2"/>
          </p:cNvCxnSpPr>
          <p:nvPr/>
        </p:nvCxnSpPr>
        <p:spPr>
          <a:xfrm rot="10800000">
            <a:off x="5560931" y="1293447"/>
            <a:ext cx="786934" cy="6587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0222C00-2C66-1842-B8B7-32A41FED3CB4}"/>
              </a:ext>
            </a:extLst>
          </p:cNvPr>
          <p:cNvSpPr/>
          <p:nvPr/>
        </p:nvSpPr>
        <p:spPr>
          <a:xfrm>
            <a:off x="6830483" y="9206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D3</a:t>
            </a:r>
          </a:p>
        </p:txBody>
      </p:sp>
      <p:sp>
        <p:nvSpPr>
          <p:cNvPr id="43" name="Curved Left Arrow 42">
            <a:extLst>
              <a:ext uri="{FF2B5EF4-FFF2-40B4-BE49-F238E27FC236}">
                <a16:creationId xmlns:a16="http://schemas.microsoft.com/office/drawing/2014/main" id="{7BBBA984-64C0-DB4F-AD6F-E849902FD8F7}"/>
              </a:ext>
            </a:extLst>
          </p:cNvPr>
          <p:cNvSpPr/>
          <p:nvPr/>
        </p:nvSpPr>
        <p:spPr>
          <a:xfrm>
            <a:off x="7718994" y="2165902"/>
            <a:ext cx="400203" cy="5028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10468504" y="91727"/>
            <a:ext cx="10311" cy="5543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9036636" y="5006291"/>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endCxn id="25" idx="3"/>
          </p:cNvCxnSpPr>
          <p:nvPr/>
        </p:nvCxnSpPr>
        <p:spPr>
          <a:xfrm flipH="1">
            <a:off x="7833549" y="1952146"/>
            <a:ext cx="19857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9C80E27-F39D-7D41-B4D0-64E1B1FAD278}"/>
              </a:ext>
            </a:extLst>
          </p:cNvPr>
          <p:cNvSpPr/>
          <p:nvPr/>
        </p:nvSpPr>
        <p:spPr>
          <a:xfrm>
            <a:off x="5321831" y="164482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D2</a:t>
            </a:r>
          </a:p>
        </p:txBody>
      </p:sp>
      <p:sp>
        <p:nvSpPr>
          <p:cNvPr id="32" name="Oval 31">
            <a:extLst>
              <a:ext uri="{FF2B5EF4-FFF2-40B4-BE49-F238E27FC236}">
                <a16:creationId xmlns:a16="http://schemas.microsoft.com/office/drawing/2014/main" id="{BA664002-4A29-0345-9AD2-595882CF9E5F}"/>
              </a:ext>
            </a:extLst>
          </p:cNvPr>
          <p:cNvSpPr/>
          <p:nvPr/>
        </p:nvSpPr>
        <p:spPr>
          <a:xfrm>
            <a:off x="8919450" y="1761645"/>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D1</a:t>
            </a:r>
          </a:p>
        </p:txBody>
      </p:sp>
      <p:sp>
        <p:nvSpPr>
          <p:cNvPr id="36" name="Rectangle 35">
            <a:extLst>
              <a:ext uri="{FF2B5EF4-FFF2-40B4-BE49-F238E27FC236}">
                <a16:creationId xmlns:a16="http://schemas.microsoft.com/office/drawing/2014/main" id="{F10DD448-6515-A042-8549-9BBC2C0103E9}"/>
              </a:ext>
            </a:extLst>
          </p:cNvPr>
          <p:cNvSpPr/>
          <p:nvPr/>
        </p:nvSpPr>
        <p:spPr>
          <a:xfrm>
            <a:off x="6347866" y="4027203"/>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37" name="Straight Arrow Connector 36">
            <a:extLst>
              <a:ext uri="{FF2B5EF4-FFF2-40B4-BE49-F238E27FC236}">
                <a16:creationId xmlns:a16="http://schemas.microsoft.com/office/drawing/2014/main" id="{DEF2C49B-8418-B34C-9A8E-56E12AF4BB0C}"/>
              </a:ext>
            </a:extLst>
          </p:cNvPr>
          <p:cNvCxnSpPr>
            <a:cxnSpLocks/>
          </p:cNvCxnSpPr>
          <p:nvPr/>
        </p:nvCxnSpPr>
        <p:spPr>
          <a:xfrm>
            <a:off x="6646152" y="2377202"/>
            <a:ext cx="0" cy="165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2CF19C-D01E-2141-8CAD-25D1D63FE023}"/>
              </a:ext>
            </a:extLst>
          </p:cNvPr>
          <p:cNvCxnSpPr>
            <a:cxnSpLocks/>
          </p:cNvCxnSpPr>
          <p:nvPr/>
        </p:nvCxnSpPr>
        <p:spPr>
          <a:xfrm flipH="1" flipV="1">
            <a:off x="7373176" y="2377202"/>
            <a:ext cx="9570" cy="165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CEDDC428-C346-9E47-87AA-610159CB76F7}"/>
              </a:ext>
            </a:extLst>
          </p:cNvPr>
          <p:cNvSpPr/>
          <p:nvPr/>
        </p:nvSpPr>
        <p:spPr>
          <a:xfrm>
            <a:off x="6354129" y="3374742"/>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D5</a:t>
            </a:r>
          </a:p>
        </p:txBody>
      </p:sp>
      <p:sp>
        <p:nvSpPr>
          <p:cNvPr id="46" name="Oval 45">
            <a:extLst>
              <a:ext uri="{FF2B5EF4-FFF2-40B4-BE49-F238E27FC236}">
                <a16:creationId xmlns:a16="http://schemas.microsoft.com/office/drawing/2014/main" id="{A3963BB9-684C-934C-8311-AF53F60CF88F}"/>
              </a:ext>
            </a:extLst>
          </p:cNvPr>
          <p:cNvSpPr/>
          <p:nvPr/>
        </p:nvSpPr>
        <p:spPr>
          <a:xfrm>
            <a:off x="7123983" y="339122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D6</a:t>
            </a:r>
          </a:p>
        </p:txBody>
      </p:sp>
      <p:sp>
        <p:nvSpPr>
          <p:cNvPr id="47" name="Oval 46">
            <a:extLst>
              <a:ext uri="{FF2B5EF4-FFF2-40B4-BE49-F238E27FC236}">
                <a16:creationId xmlns:a16="http://schemas.microsoft.com/office/drawing/2014/main" id="{48935EBB-1F2B-D247-82B0-0D1B851DC9FD}"/>
              </a:ext>
            </a:extLst>
          </p:cNvPr>
          <p:cNvSpPr/>
          <p:nvPr/>
        </p:nvSpPr>
        <p:spPr>
          <a:xfrm>
            <a:off x="7924541" y="2169892"/>
            <a:ext cx="542091"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D7</a:t>
            </a:r>
          </a:p>
        </p:txBody>
      </p:sp>
      <p:sp>
        <p:nvSpPr>
          <p:cNvPr id="49" name="Curved Left Arrow 48">
            <a:extLst>
              <a:ext uri="{FF2B5EF4-FFF2-40B4-BE49-F238E27FC236}">
                <a16:creationId xmlns:a16="http://schemas.microsoft.com/office/drawing/2014/main" id="{5B545E2B-69E1-7C47-AE7E-2BEBFE3950F9}"/>
              </a:ext>
            </a:extLst>
          </p:cNvPr>
          <p:cNvSpPr/>
          <p:nvPr/>
        </p:nvSpPr>
        <p:spPr>
          <a:xfrm>
            <a:off x="7694763" y="1267453"/>
            <a:ext cx="387999" cy="5028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44">
            <a:extLst>
              <a:ext uri="{FF2B5EF4-FFF2-40B4-BE49-F238E27FC236}">
                <a16:creationId xmlns:a16="http://schemas.microsoft.com/office/drawing/2014/main" id="{B3BDADC4-450A-4D4F-AA43-98FCAB3E0D88}"/>
              </a:ext>
            </a:extLst>
          </p:cNvPr>
          <p:cNvSpPr/>
          <p:nvPr/>
        </p:nvSpPr>
        <p:spPr>
          <a:xfrm>
            <a:off x="7884090" y="1214107"/>
            <a:ext cx="542091"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D4</a:t>
            </a:r>
          </a:p>
        </p:txBody>
      </p:sp>
    </p:spTree>
    <p:extLst>
      <p:ext uri="{BB962C8B-B14F-4D97-AF65-F5344CB8AC3E}">
        <p14:creationId xmlns:p14="http://schemas.microsoft.com/office/powerpoint/2010/main" val="288808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911736" y="1209696"/>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a:off x="5605003" y="417463"/>
            <a:ext cx="5699" cy="205029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843753" y="342107"/>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endCxn id="25" idx="1"/>
          </p:cNvCxnSpPr>
          <p:nvPr/>
        </p:nvCxnSpPr>
        <p:spPr>
          <a:xfrm>
            <a:off x="2733205" y="1633013"/>
            <a:ext cx="1178530" cy="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776533" y="146964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sp>
        <p:nvSpPr>
          <p:cNvPr id="26" name="Rectangle 25">
            <a:extLst>
              <a:ext uri="{FF2B5EF4-FFF2-40B4-BE49-F238E27FC236}">
                <a16:creationId xmlns:a16="http://schemas.microsoft.com/office/drawing/2014/main" id="{005FBE9F-1A2D-AF4F-9D25-9FB46B336E01}"/>
              </a:ext>
            </a:extLst>
          </p:cNvPr>
          <p:cNvSpPr/>
          <p:nvPr/>
        </p:nvSpPr>
        <p:spPr>
          <a:xfrm>
            <a:off x="6495731" y="551060"/>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403495" y="271089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761569" y="2467759"/>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stCxn id="25" idx="3"/>
            <a:endCxn id="26" idx="1"/>
          </p:cNvCxnSpPr>
          <p:nvPr/>
        </p:nvCxnSpPr>
        <p:spPr>
          <a:xfrm flipV="1">
            <a:off x="5397418" y="976115"/>
            <a:ext cx="1098312" cy="658636"/>
          </a:xfrm>
          <a:prstGeom prst="bentConnector3">
            <a:avLst>
              <a:gd name="adj1" fmla="val 6135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7241419" y="195331"/>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6781800" y="3657601"/>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855549" y="110236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sp>
        <p:nvSpPr>
          <p:cNvPr id="84" name="TextBox 83">
            <a:extLst>
              <a:ext uri="{FF2B5EF4-FFF2-40B4-BE49-F238E27FC236}">
                <a16:creationId xmlns:a16="http://schemas.microsoft.com/office/drawing/2014/main" id="{14EF0F7D-7739-A645-A2F2-ACFE92329F91}"/>
              </a:ext>
            </a:extLst>
          </p:cNvPr>
          <p:cNvSpPr txBox="1"/>
          <p:nvPr/>
        </p:nvSpPr>
        <p:spPr>
          <a:xfrm>
            <a:off x="1598168" y="2859877"/>
            <a:ext cx="3833475" cy="4278094"/>
          </a:xfrm>
          <a:prstGeom prst="rect">
            <a:avLst/>
          </a:prstGeom>
          <a:noFill/>
        </p:spPr>
        <p:txBody>
          <a:bodyPr wrap="square" rtlCol="0">
            <a:spAutoFit/>
          </a:bodyPr>
          <a:lstStyle/>
          <a:p>
            <a:r>
              <a:rPr lang="en-US" sz="1600" b="1" u="sng" dirty="0"/>
              <a:t>Description of Interaction Steps:</a:t>
            </a:r>
            <a:endParaRPr lang="en-US" sz="1600" u="sng" dirty="0"/>
          </a:p>
          <a:p>
            <a:r>
              <a:rPr lang="en-US" sz="1600" dirty="0"/>
              <a:t>S1. The data submission workflow starts after the report is generated by the Data Collection and Submission Report Creation workflow and the report is validated.</a:t>
            </a:r>
          </a:p>
          <a:p>
            <a:endParaRPr lang="en-US" sz="1600" dirty="0"/>
          </a:p>
          <a:p>
            <a:r>
              <a:rPr lang="en-US" sz="1600" dirty="0"/>
              <a:t>S2. The Backend Service App uses the FHIR APIs to submit the report to the Trusted Third Party or to the PHA/Research Organization directly based on authorities and policies. </a:t>
            </a:r>
          </a:p>
          <a:p>
            <a:endParaRPr lang="en-US" sz="1600" dirty="0"/>
          </a:p>
          <a:p>
            <a:r>
              <a:rPr lang="en-US" sz="1600" dirty="0"/>
              <a:t>S3. The Trusted Third Party forwards the data to the PHA/Research Organization based on authorities and policies.</a:t>
            </a:r>
          </a:p>
          <a:p>
            <a:endParaRPr lang="en-US" sz="1600" dirty="0"/>
          </a:p>
        </p:txBody>
      </p:sp>
      <p:cxnSp>
        <p:nvCxnSpPr>
          <p:cNvPr id="89" name="Elbow Connector 88">
            <a:extLst>
              <a:ext uri="{FF2B5EF4-FFF2-40B4-BE49-F238E27FC236}">
                <a16:creationId xmlns:a16="http://schemas.microsoft.com/office/drawing/2014/main" id="{E7389E40-F54D-5E42-9AB8-1799CF145B79}"/>
              </a:ext>
            </a:extLst>
          </p:cNvPr>
          <p:cNvCxnSpPr>
            <a:cxnSpLocks/>
            <a:stCxn id="25" idx="3"/>
            <a:endCxn id="29" idx="1"/>
          </p:cNvCxnSpPr>
          <p:nvPr/>
        </p:nvCxnSpPr>
        <p:spPr>
          <a:xfrm>
            <a:off x="5397418" y="1634751"/>
            <a:ext cx="2006076" cy="1501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6" idx="2"/>
            <a:endCxn id="29" idx="0"/>
          </p:cNvCxnSpPr>
          <p:nvPr/>
        </p:nvCxnSpPr>
        <p:spPr>
          <a:xfrm rot="16200000" flipH="1">
            <a:off x="7037595" y="1602148"/>
            <a:ext cx="1309721" cy="9077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751149" y="3206154"/>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884648" y="780464"/>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160630" y="266937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sp>
        <p:nvSpPr>
          <p:cNvPr id="117" name="Oval 116">
            <a:extLst>
              <a:ext uri="{FF2B5EF4-FFF2-40B4-BE49-F238E27FC236}">
                <a16:creationId xmlns:a16="http://schemas.microsoft.com/office/drawing/2014/main" id="{03BE05DE-72EB-FE42-A155-AA2EAE7EE804}"/>
              </a:ext>
            </a:extLst>
          </p:cNvPr>
          <p:cNvSpPr/>
          <p:nvPr/>
        </p:nvSpPr>
        <p:spPr>
          <a:xfrm>
            <a:off x="7451855" y="1835217"/>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Tree>
    <p:extLst>
      <p:ext uri="{BB962C8B-B14F-4D97-AF65-F5344CB8AC3E}">
        <p14:creationId xmlns:p14="http://schemas.microsoft.com/office/powerpoint/2010/main" val="206787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763981" y="1105458"/>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flipH="1">
            <a:off x="5448889" y="313226"/>
            <a:ext cx="8358" cy="3225699"/>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695998" y="237869"/>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stCxn id="25" idx="1"/>
          </p:cNvCxnSpPr>
          <p:nvPr/>
        </p:nvCxnSpPr>
        <p:spPr>
          <a:xfrm flipH="1">
            <a:off x="2585450" y="1530513"/>
            <a:ext cx="1178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903369" y="1359203"/>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R6</a:t>
            </a:r>
          </a:p>
        </p:txBody>
      </p:sp>
      <p:sp>
        <p:nvSpPr>
          <p:cNvPr id="26" name="Rectangle 25">
            <a:extLst>
              <a:ext uri="{FF2B5EF4-FFF2-40B4-BE49-F238E27FC236}">
                <a16:creationId xmlns:a16="http://schemas.microsoft.com/office/drawing/2014/main" id="{005FBE9F-1A2D-AF4F-9D25-9FB46B336E01}"/>
              </a:ext>
            </a:extLst>
          </p:cNvPr>
          <p:cNvSpPr/>
          <p:nvPr/>
        </p:nvSpPr>
        <p:spPr>
          <a:xfrm>
            <a:off x="6347976" y="44682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255740" y="2606654"/>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613814" y="2363521"/>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cxnSpLocks/>
            <a:stCxn id="26" idx="1"/>
            <a:endCxn id="25" idx="3"/>
          </p:cNvCxnSpPr>
          <p:nvPr/>
        </p:nvCxnSpPr>
        <p:spPr>
          <a:xfrm rot="10800000" flipV="1">
            <a:off x="5249663" y="871877"/>
            <a:ext cx="1098312" cy="6586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7093664" y="91093"/>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8458200" y="4195159"/>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707794" y="99812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R3</a:t>
            </a:r>
          </a:p>
        </p:txBody>
      </p:sp>
      <p:sp>
        <p:nvSpPr>
          <p:cNvPr id="84" name="TextBox 83">
            <a:extLst>
              <a:ext uri="{FF2B5EF4-FFF2-40B4-BE49-F238E27FC236}">
                <a16:creationId xmlns:a16="http://schemas.microsoft.com/office/drawing/2014/main" id="{14EF0F7D-7739-A645-A2F2-ACFE92329F91}"/>
              </a:ext>
            </a:extLst>
          </p:cNvPr>
          <p:cNvSpPr txBox="1"/>
          <p:nvPr/>
        </p:nvSpPr>
        <p:spPr>
          <a:xfrm>
            <a:off x="1567318" y="3526335"/>
            <a:ext cx="5731360" cy="3693319"/>
          </a:xfrm>
          <a:prstGeom prst="rect">
            <a:avLst/>
          </a:prstGeom>
          <a:noFill/>
        </p:spPr>
        <p:txBody>
          <a:bodyPr wrap="square" rtlCol="0">
            <a:spAutoFit/>
          </a:bodyPr>
          <a:lstStyle/>
          <a:p>
            <a:r>
              <a:rPr lang="en-US" sz="1300" b="1" u="sng" dirty="0"/>
              <a:t>Description of Interaction Steps:</a:t>
            </a:r>
            <a:endParaRPr lang="en-US" sz="1300" u="sng" dirty="0"/>
          </a:p>
          <a:p>
            <a:r>
              <a:rPr lang="en-US" sz="1300" dirty="0"/>
              <a:t>R1. The PHA/Research Organization analyzes the data received from the Data Submission workflow and crafts a response to be sent back to submitting Healthcare Organization.</a:t>
            </a:r>
          </a:p>
          <a:p>
            <a:endParaRPr lang="en-US" sz="1300" dirty="0"/>
          </a:p>
          <a:p>
            <a:r>
              <a:rPr lang="en-US" sz="1300" dirty="0"/>
              <a:t>R2. The PHA/Research Organization then submits the response to the Healthcare Organization directly or via Trusted Third Party based on authorities and policies.</a:t>
            </a:r>
          </a:p>
          <a:p>
            <a:endParaRPr lang="en-US" sz="1300" dirty="0"/>
          </a:p>
          <a:p>
            <a:r>
              <a:rPr lang="en-US" sz="1300" dirty="0"/>
              <a:t>R3. The Trusted Third Party routes the response back received from the PHA/Research Organization to the Healthcare Organization.</a:t>
            </a:r>
          </a:p>
          <a:p>
            <a:endParaRPr lang="en-US" sz="1300" dirty="0"/>
          </a:p>
          <a:p>
            <a:r>
              <a:rPr lang="en-US" sz="1300" dirty="0"/>
              <a:t>R4, R5. The Backend Service App receives the Response and re-identifies the data as needed.</a:t>
            </a:r>
          </a:p>
          <a:p>
            <a:endParaRPr lang="en-US" sz="1300" dirty="0"/>
          </a:p>
          <a:p>
            <a:r>
              <a:rPr lang="en-US" sz="1300" dirty="0"/>
              <a:t>R6. The Backend Service App forwards the response back to the EHR.</a:t>
            </a:r>
          </a:p>
          <a:p>
            <a:endParaRPr lang="en-US" sz="1300" dirty="0"/>
          </a:p>
          <a:p>
            <a:endParaRPr lang="en-US" sz="1300" dirty="0"/>
          </a:p>
        </p:txBody>
      </p:sp>
      <p:cxnSp>
        <p:nvCxnSpPr>
          <p:cNvPr id="89" name="Elbow Connector 88">
            <a:extLst>
              <a:ext uri="{FF2B5EF4-FFF2-40B4-BE49-F238E27FC236}">
                <a16:creationId xmlns:a16="http://schemas.microsoft.com/office/drawing/2014/main" id="{E7389E40-F54D-5E42-9AB8-1799CF145B79}"/>
              </a:ext>
            </a:extLst>
          </p:cNvPr>
          <p:cNvCxnSpPr>
            <a:cxnSpLocks/>
            <a:stCxn id="29" idx="1"/>
            <a:endCxn id="25" idx="3"/>
          </p:cNvCxnSpPr>
          <p:nvPr/>
        </p:nvCxnSpPr>
        <p:spPr>
          <a:xfrm rot="10800000">
            <a:off x="5249663" y="1530513"/>
            <a:ext cx="2006076" cy="1501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9" idx="0"/>
            <a:endCxn id="26" idx="2"/>
          </p:cNvCxnSpPr>
          <p:nvPr/>
        </p:nvCxnSpPr>
        <p:spPr>
          <a:xfrm rot="16200000" flipV="1">
            <a:off x="6889840" y="1497911"/>
            <a:ext cx="1309721" cy="9077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603394" y="3101916"/>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736893" y="676226"/>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012875" y="256513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117" name="Oval 116">
            <a:extLst>
              <a:ext uri="{FF2B5EF4-FFF2-40B4-BE49-F238E27FC236}">
                <a16:creationId xmlns:a16="http://schemas.microsoft.com/office/drawing/2014/main" id="{03BE05DE-72EB-FE42-A155-AA2EAE7EE804}"/>
              </a:ext>
            </a:extLst>
          </p:cNvPr>
          <p:cNvSpPr/>
          <p:nvPr/>
        </p:nvSpPr>
        <p:spPr>
          <a:xfrm>
            <a:off x="7304100" y="17309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33" name="Rectangle 32">
            <a:extLst>
              <a:ext uri="{FF2B5EF4-FFF2-40B4-BE49-F238E27FC236}">
                <a16:creationId xmlns:a16="http://schemas.microsoft.com/office/drawing/2014/main" id="{ACBD2A1C-AE67-0C4A-B75B-BFE2CD9A62D2}"/>
              </a:ext>
            </a:extLst>
          </p:cNvPr>
          <p:cNvSpPr/>
          <p:nvPr/>
        </p:nvSpPr>
        <p:spPr>
          <a:xfrm>
            <a:off x="1610383" y="1263815"/>
            <a:ext cx="963975" cy="5333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cxnSp>
        <p:nvCxnSpPr>
          <p:cNvPr id="34" name="Straight Arrow Connector 33">
            <a:extLst>
              <a:ext uri="{FF2B5EF4-FFF2-40B4-BE49-F238E27FC236}">
                <a16:creationId xmlns:a16="http://schemas.microsoft.com/office/drawing/2014/main" id="{9DD9D8D4-3332-0942-B70F-DDFE1997AE5F}"/>
              </a:ext>
            </a:extLst>
          </p:cNvPr>
          <p:cNvCxnSpPr>
            <a:cxnSpLocks/>
            <a:endCxn id="29" idx="2"/>
          </p:cNvCxnSpPr>
          <p:nvPr/>
        </p:nvCxnSpPr>
        <p:spPr>
          <a:xfrm flipV="1">
            <a:off x="7998581" y="3456765"/>
            <a:ext cx="0" cy="126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7AC8BFD-1A00-8047-9CDA-837CA2050675}"/>
              </a:ext>
            </a:extLst>
          </p:cNvPr>
          <p:cNvSpPr/>
          <p:nvPr/>
        </p:nvSpPr>
        <p:spPr>
          <a:xfrm>
            <a:off x="7758296" y="386858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R1</a:t>
            </a:r>
          </a:p>
        </p:txBody>
      </p:sp>
      <p:sp>
        <p:nvSpPr>
          <p:cNvPr id="38" name="Rectangle 37">
            <a:extLst>
              <a:ext uri="{FF2B5EF4-FFF2-40B4-BE49-F238E27FC236}">
                <a16:creationId xmlns:a16="http://schemas.microsoft.com/office/drawing/2014/main" id="{127417AF-824D-0148-A2D7-CFB4CB55EC5C}"/>
              </a:ext>
            </a:extLst>
          </p:cNvPr>
          <p:cNvSpPr/>
          <p:nvPr/>
        </p:nvSpPr>
        <p:spPr>
          <a:xfrm>
            <a:off x="3788169" y="2693327"/>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40" name="Straight Arrow Connector 39">
            <a:extLst>
              <a:ext uri="{FF2B5EF4-FFF2-40B4-BE49-F238E27FC236}">
                <a16:creationId xmlns:a16="http://schemas.microsoft.com/office/drawing/2014/main" id="{9E50CDC4-FE7A-324F-A6BF-0DE2A24990B1}"/>
              </a:ext>
            </a:extLst>
          </p:cNvPr>
          <p:cNvCxnSpPr>
            <a:cxnSpLocks/>
          </p:cNvCxnSpPr>
          <p:nvPr/>
        </p:nvCxnSpPr>
        <p:spPr>
          <a:xfrm>
            <a:off x="4086455" y="1955568"/>
            <a:ext cx="0"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C0BCF8-7B1A-134B-9F68-972DB568D74D}"/>
              </a:ext>
            </a:extLst>
          </p:cNvPr>
          <p:cNvCxnSpPr>
            <a:cxnSpLocks/>
          </p:cNvCxnSpPr>
          <p:nvPr/>
        </p:nvCxnSpPr>
        <p:spPr>
          <a:xfrm flipH="1" flipV="1">
            <a:off x="4822063" y="1955568"/>
            <a:ext cx="987"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DDA75E3-925F-FC4E-8031-5AA0CE82876D}"/>
              </a:ext>
            </a:extLst>
          </p:cNvPr>
          <p:cNvSpPr/>
          <p:nvPr/>
        </p:nvSpPr>
        <p:spPr>
          <a:xfrm>
            <a:off x="3794432"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R4</a:t>
            </a:r>
          </a:p>
        </p:txBody>
      </p:sp>
      <p:sp>
        <p:nvSpPr>
          <p:cNvPr id="43" name="Oval 42">
            <a:extLst>
              <a:ext uri="{FF2B5EF4-FFF2-40B4-BE49-F238E27FC236}">
                <a16:creationId xmlns:a16="http://schemas.microsoft.com/office/drawing/2014/main" id="{DE396BE5-4936-2744-8D15-D3F5F6AAA41B}"/>
              </a:ext>
            </a:extLst>
          </p:cNvPr>
          <p:cNvSpPr/>
          <p:nvPr/>
        </p:nvSpPr>
        <p:spPr>
          <a:xfrm>
            <a:off x="4564286"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R5</a:t>
            </a:r>
          </a:p>
        </p:txBody>
      </p:sp>
    </p:spTree>
    <p:extLst>
      <p:ext uri="{BB962C8B-B14F-4D97-AF65-F5344CB8AC3E}">
        <p14:creationId xmlns:p14="http://schemas.microsoft.com/office/powerpoint/2010/main" val="82878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8A2AF6-5439-0E4F-A3E2-E01378277420}"/>
              </a:ext>
            </a:extLst>
          </p:cNvPr>
          <p:cNvSpPr/>
          <p:nvPr/>
        </p:nvSpPr>
        <p:spPr>
          <a:xfrm>
            <a:off x="3763981" y="1105458"/>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 App</a:t>
            </a:r>
          </a:p>
        </p:txBody>
      </p:sp>
      <p:cxnSp>
        <p:nvCxnSpPr>
          <p:cNvPr id="18" name="Straight Connector 17">
            <a:extLst>
              <a:ext uri="{FF2B5EF4-FFF2-40B4-BE49-F238E27FC236}">
                <a16:creationId xmlns:a16="http://schemas.microsoft.com/office/drawing/2014/main" id="{5CF7AC07-EC07-ED44-8720-FCE6CD5F2BE2}"/>
              </a:ext>
            </a:extLst>
          </p:cNvPr>
          <p:cNvCxnSpPr>
            <a:cxnSpLocks/>
          </p:cNvCxnSpPr>
          <p:nvPr/>
        </p:nvCxnSpPr>
        <p:spPr>
          <a:xfrm flipH="1">
            <a:off x="5448889" y="313226"/>
            <a:ext cx="8358" cy="3225699"/>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13D9C9-B9D4-5246-A4DB-092D70336042}"/>
              </a:ext>
            </a:extLst>
          </p:cNvPr>
          <p:cNvSpPr txBox="1"/>
          <p:nvPr/>
        </p:nvSpPr>
        <p:spPr>
          <a:xfrm>
            <a:off x="3695998" y="237869"/>
            <a:ext cx="1565377" cy="646331"/>
          </a:xfrm>
          <a:prstGeom prst="rect">
            <a:avLst/>
          </a:prstGeom>
          <a:noFill/>
        </p:spPr>
        <p:txBody>
          <a:bodyPr wrap="square" rtlCol="0">
            <a:spAutoFit/>
          </a:bodyPr>
          <a:lstStyle/>
          <a:p>
            <a:r>
              <a:rPr lang="en-US" dirty="0">
                <a:solidFill>
                  <a:srgbClr val="FF0000"/>
                </a:solidFill>
              </a:rPr>
              <a:t>Healthcare Organization</a:t>
            </a:r>
          </a:p>
        </p:txBody>
      </p:sp>
      <p:cxnSp>
        <p:nvCxnSpPr>
          <p:cNvPr id="9" name="Straight Arrow Connector 8">
            <a:extLst>
              <a:ext uri="{FF2B5EF4-FFF2-40B4-BE49-F238E27FC236}">
                <a16:creationId xmlns:a16="http://schemas.microsoft.com/office/drawing/2014/main" id="{B38AAEBE-9FF4-4D44-A72E-8F7A634E3B2D}"/>
              </a:ext>
            </a:extLst>
          </p:cNvPr>
          <p:cNvCxnSpPr>
            <a:cxnSpLocks/>
            <a:stCxn id="25" idx="1"/>
          </p:cNvCxnSpPr>
          <p:nvPr/>
        </p:nvCxnSpPr>
        <p:spPr>
          <a:xfrm flipH="1">
            <a:off x="2585450" y="1530513"/>
            <a:ext cx="1178530"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A664002-4A29-0345-9AD2-595882CF9E5F}"/>
              </a:ext>
            </a:extLst>
          </p:cNvPr>
          <p:cNvSpPr/>
          <p:nvPr/>
        </p:nvSpPr>
        <p:spPr>
          <a:xfrm>
            <a:off x="2903369" y="1359203"/>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R6</a:t>
            </a:r>
          </a:p>
        </p:txBody>
      </p:sp>
      <p:sp>
        <p:nvSpPr>
          <p:cNvPr id="26" name="Rectangle 25">
            <a:extLst>
              <a:ext uri="{FF2B5EF4-FFF2-40B4-BE49-F238E27FC236}">
                <a16:creationId xmlns:a16="http://schemas.microsoft.com/office/drawing/2014/main" id="{005FBE9F-1A2D-AF4F-9D25-9FB46B336E01}"/>
              </a:ext>
            </a:extLst>
          </p:cNvPr>
          <p:cNvSpPr/>
          <p:nvPr/>
        </p:nvSpPr>
        <p:spPr>
          <a:xfrm>
            <a:off x="6347976" y="446822"/>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Trusted Third Party</a:t>
            </a:r>
          </a:p>
        </p:txBody>
      </p:sp>
      <p:sp>
        <p:nvSpPr>
          <p:cNvPr id="29" name="Rectangle 28">
            <a:extLst>
              <a:ext uri="{FF2B5EF4-FFF2-40B4-BE49-F238E27FC236}">
                <a16:creationId xmlns:a16="http://schemas.microsoft.com/office/drawing/2014/main" id="{D834C01B-21C9-5F48-9578-7271C469EBB8}"/>
              </a:ext>
            </a:extLst>
          </p:cNvPr>
          <p:cNvSpPr/>
          <p:nvPr/>
        </p:nvSpPr>
        <p:spPr>
          <a:xfrm>
            <a:off x="7255740" y="2606654"/>
            <a:ext cx="1485683" cy="8501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PHA/Research Organization</a:t>
            </a:r>
          </a:p>
        </p:txBody>
      </p:sp>
      <p:cxnSp>
        <p:nvCxnSpPr>
          <p:cNvPr id="39" name="Straight Connector 38">
            <a:extLst>
              <a:ext uri="{FF2B5EF4-FFF2-40B4-BE49-F238E27FC236}">
                <a16:creationId xmlns:a16="http://schemas.microsoft.com/office/drawing/2014/main" id="{2C9D5C7F-B5AD-4646-956D-539AAEAEB8C5}"/>
              </a:ext>
            </a:extLst>
          </p:cNvPr>
          <p:cNvCxnSpPr>
            <a:cxnSpLocks/>
          </p:cNvCxnSpPr>
          <p:nvPr/>
        </p:nvCxnSpPr>
        <p:spPr>
          <a:xfrm flipH="1">
            <a:off x="5613814" y="2363521"/>
            <a:ext cx="4633375" cy="0"/>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DE18C3C1-4BA9-D84E-823A-DD43FAD28A05}"/>
              </a:ext>
            </a:extLst>
          </p:cNvPr>
          <p:cNvCxnSpPr>
            <a:cxnSpLocks/>
            <a:stCxn id="26" idx="1"/>
            <a:endCxn id="25" idx="3"/>
          </p:cNvCxnSpPr>
          <p:nvPr/>
        </p:nvCxnSpPr>
        <p:spPr>
          <a:xfrm rot="10800000" flipV="1">
            <a:off x="5249663" y="871877"/>
            <a:ext cx="1098312" cy="658636"/>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0401AF3-34D1-8446-B754-727EDB544D81}"/>
              </a:ext>
            </a:extLst>
          </p:cNvPr>
          <p:cNvSpPr txBox="1"/>
          <p:nvPr/>
        </p:nvSpPr>
        <p:spPr>
          <a:xfrm>
            <a:off x="7093664" y="91093"/>
            <a:ext cx="2729072" cy="369332"/>
          </a:xfrm>
          <a:prstGeom prst="rect">
            <a:avLst/>
          </a:prstGeom>
          <a:noFill/>
        </p:spPr>
        <p:txBody>
          <a:bodyPr wrap="square" rtlCol="0">
            <a:spAutoFit/>
          </a:bodyPr>
          <a:lstStyle/>
          <a:p>
            <a:r>
              <a:rPr lang="en-US" dirty="0">
                <a:solidFill>
                  <a:srgbClr val="FF0000"/>
                </a:solidFill>
              </a:rPr>
              <a:t>Trusted Third Party</a:t>
            </a:r>
          </a:p>
        </p:txBody>
      </p:sp>
      <p:sp>
        <p:nvSpPr>
          <p:cNvPr id="72" name="TextBox 71">
            <a:extLst>
              <a:ext uri="{FF2B5EF4-FFF2-40B4-BE49-F238E27FC236}">
                <a16:creationId xmlns:a16="http://schemas.microsoft.com/office/drawing/2014/main" id="{0C9A63A9-59EB-324C-9440-1974C9E08A13}"/>
              </a:ext>
            </a:extLst>
          </p:cNvPr>
          <p:cNvSpPr txBox="1"/>
          <p:nvPr/>
        </p:nvSpPr>
        <p:spPr>
          <a:xfrm>
            <a:off x="8458200" y="4195159"/>
            <a:ext cx="2729072" cy="646331"/>
          </a:xfrm>
          <a:prstGeom prst="rect">
            <a:avLst/>
          </a:prstGeom>
          <a:noFill/>
        </p:spPr>
        <p:txBody>
          <a:bodyPr wrap="square" rtlCol="0">
            <a:spAutoFit/>
          </a:bodyPr>
          <a:lstStyle/>
          <a:p>
            <a:r>
              <a:rPr lang="en-US" dirty="0">
                <a:solidFill>
                  <a:srgbClr val="FF0000"/>
                </a:solidFill>
              </a:rPr>
              <a:t>PHA / Research Organization</a:t>
            </a:r>
          </a:p>
        </p:txBody>
      </p:sp>
      <p:sp>
        <p:nvSpPr>
          <p:cNvPr id="73" name="Oval 72">
            <a:extLst>
              <a:ext uri="{FF2B5EF4-FFF2-40B4-BE49-F238E27FC236}">
                <a16:creationId xmlns:a16="http://schemas.microsoft.com/office/drawing/2014/main" id="{992A4778-34D6-8242-80AB-3D21C390E0F4}"/>
              </a:ext>
            </a:extLst>
          </p:cNvPr>
          <p:cNvSpPr/>
          <p:nvPr/>
        </p:nvSpPr>
        <p:spPr>
          <a:xfrm>
            <a:off x="5707794" y="998122"/>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84" name="TextBox 83">
            <a:extLst>
              <a:ext uri="{FF2B5EF4-FFF2-40B4-BE49-F238E27FC236}">
                <a16:creationId xmlns:a16="http://schemas.microsoft.com/office/drawing/2014/main" id="{14EF0F7D-7739-A645-A2F2-ACFE92329F91}"/>
              </a:ext>
            </a:extLst>
          </p:cNvPr>
          <p:cNvSpPr txBox="1"/>
          <p:nvPr/>
        </p:nvSpPr>
        <p:spPr>
          <a:xfrm>
            <a:off x="9701" y="3664783"/>
            <a:ext cx="7298675" cy="3539430"/>
          </a:xfrm>
          <a:prstGeom prst="rect">
            <a:avLst/>
          </a:prstGeom>
          <a:noFill/>
        </p:spPr>
        <p:txBody>
          <a:bodyPr wrap="square" rtlCol="0">
            <a:spAutoFit/>
          </a:bodyPr>
          <a:lstStyle/>
          <a:p>
            <a:r>
              <a:rPr lang="en-US" sz="1400" b="1" u="sng" dirty="0"/>
              <a:t>Description of Interaction Steps:</a:t>
            </a:r>
            <a:endParaRPr lang="en-US" sz="1400" u="sng" dirty="0"/>
          </a:p>
          <a:p>
            <a:r>
              <a:rPr lang="en-US" sz="1400" dirty="0"/>
              <a:t>R1. The PHA/Research Organization analyzes the data received from the Data Submission workflow and crafts a response to be sent back to submitting Healthcare Organization.</a:t>
            </a:r>
          </a:p>
          <a:p>
            <a:endParaRPr lang="en-US" sz="1400" dirty="0"/>
          </a:p>
          <a:p>
            <a:r>
              <a:rPr lang="en-US" sz="1400" dirty="0"/>
              <a:t>R2. The Backend Service App queries the TTP or the PHA to look for the response to a submitted report and receives the response in a synchronous manner when response is found.</a:t>
            </a:r>
          </a:p>
          <a:p>
            <a:endParaRPr lang="en-US" sz="1400" dirty="0"/>
          </a:p>
          <a:p>
            <a:r>
              <a:rPr lang="en-US" sz="1400" dirty="0"/>
              <a:t>R3. The Trusted Third Party queries the PHA to look for the response to a submitted report and receives the response in a synchronous manner when response is found.</a:t>
            </a:r>
          </a:p>
          <a:p>
            <a:endParaRPr lang="en-US" sz="1400" dirty="0"/>
          </a:p>
          <a:p>
            <a:r>
              <a:rPr lang="en-US" sz="1400" dirty="0"/>
              <a:t>R4, R5. The Backend Service App receives the Response and re-identifies the data as needed.</a:t>
            </a:r>
          </a:p>
          <a:p>
            <a:endParaRPr lang="en-US" sz="1400" dirty="0"/>
          </a:p>
          <a:p>
            <a:r>
              <a:rPr lang="en-US" sz="1400" dirty="0"/>
              <a:t>R6. The Backend Service App forwards the response back to the EHR.</a:t>
            </a:r>
          </a:p>
          <a:p>
            <a:endParaRPr lang="en-US" sz="1400" dirty="0"/>
          </a:p>
          <a:p>
            <a:endParaRPr lang="en-US" sz="1400" dirty="0"/>
          </a:p>
        </p:txBody>
      </p:sp>
      <p:cxnSp>
        <p:nvCxnSpPr>
          <p:cNvPr id="89" name="Elbow Connector 88">
            <a:extLst>
              <a:ext uri="{FF2B5EF4-FFF2-40B4-BE49-F238E27FC236}">
                <a16:creationId xmlns:a16="http://schemas.microsoft.com/office/drawing/2014/main" id="{E7389E40-F54D-5E42-9AB8-1799CF145B79}"/>
              </a:ext>
            </a:extLst>
          </p:cNvPr>
          <p:cNvCxnSpPr>
            <a:cxnSpLocks/>
            <a:stCxn id="29" idx="1"/>
            <a:endCxn id="25" idx="3"/>
          </p:cNvCxnSpPr>
          <p:nvPr/>
        </p:nvCxnSpPr>
        <p:spPr>
          <a:xfrm rot="10800000">
            <a:off x="5249663" y="1530513"/>
            <a:ext cx="2006076" cy="1501196"/>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F75F35F8-F59E-9B42-A49E-0A25EC0B4398}"/>
              </a:ext>
            </a:extLst>
          </p:cNvPr>
          <p:cNvCxnSpPr>
            <a:cxnSpLocks/>
            <a:stCxn id="29" idx="0"/>
            <a:endCxn id="26" idx="2"/>
          </p:cNvCxnSpPr>
          <p:nvPr/>
        </p:nvCxnSpPr>
        <p:spPr>
          <a:xfrm rot="16200000" flipV="1">
            <a:off x="6889840" y="1497911"/>
            <a:ext cx="1309721" cy="907764"/>
          </a:xfrm>
          <a:prstGeom prst="bentConnector3">
            <a:avLst>
              <a:gd name="adj1" fmla="val 50000"/>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Can 112">
            <a:extLst>
              <a:ext uri="{FF2B5EF4-FFF2-40B4-BE49-F238E27FC236}">
                <a16:creationId xmlns:a16="http://schemas.microsoft.com/office/drawing/2014/main" id="{300EC0F1-46FE-D443-AB22-35113C8986EB}"/>
              </a:ext>
            </a:extLst>
          </p:cNvPr>
          <p:cNvSpPr/>
          <p:nvPr/>
        </p:nvSpPr>
        <p:spPr>
          <a:xfrm>
            <a:off x="8603394" y="3101916"/>
            <a:ext cx="838200" cy="7666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4" name="Can 113">
            <a:extLst>
              <a:ext uri="{FF2B5EF4-FFF2-40B4-BE49-F238E27FC236}">
                <a16:creationId xmlns:a16="http://schemas.microsoft.com/office/drawing/2014/main" id="{FA6B153E-D5C1-FC4B-A40E-A9DCD646EACA}"/>
              </a:ext>
            </a:extLst>
          </p:cNvPr>
          <p:cNvSpPr/>
          <p:nvPr/>
        </p:nvSpPr>
        <p:spPr>
          <a:xfrm>
            <a:off x="7736893" y="676226"/>
            <a:ext cx="907764" cy="4948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Repository</a:t>
            </a:r>
          </a:p>
        </p:txBody>
      </p:sp>
      <p:sp>
        <p:nvSpPr>
          <p:cNvPr id="116" name="Oval 115">
            <a:extLst>
              <a:ext uri="{FF2B5EF4-FFF2-40B4-BE49-F238E27FC236}">
                <a16:creationId xmlns:a16="http://schemas.microsoft.com/office/drawing/2014/main" id="{B39FD992-948A-7144-AAEB-37F193063F34}"/>
              </a:ext>
            </a:extLst>
          </p:cNvPr>
          <p:cNvSpPr/>
          <p:nvPr/>
        </p:nvSpPr>
        <p:spPr>
          <a:xfrm>
            <a:off x="6012875" y="256513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R2</a:t>
            </a:r>
          </a:p>
        </p:txBody>
      </p:sp>
      <p:sp>
        <p:nvSpPr>
          <p:cNvPr id="117" name="Oval 116">
            <a:extLst>
              <a:ext uri="{FF2B5EF4-FFF2-40B4-BE49-F238E27FC236}">
                <a16:creationId xmlns:a16="http://schemas.microsoft.com/office/drawing/2014/main" id="{03BE05DE-72EB-FE42-A155-AA2EAE7EE804}"/>
              </a:ext>
            </a:extLst>
          </p:cNvPr>
          <p:cNvSpPr/>
          <p:nvPr/>
        </p:nvSpPr>
        <p:spPr>
          <a:xfrm>
            <a:off x="7304100" y="1730979"/>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R3</a:t>
            </a:r>
          </a:p>
        </p:txBody>
      </p:sp>
      <p:sp>
        <p:nvSpPr>
          <p:cNvPr id="33" name="Rectangle 32">
            <a:extLst>
              <a:ext uri="{FF2B5EF4-FFF2-40B4-BE49-F238E27FC236}">
                <a16:creationId xmlns:a16="http://schemas.microsoft.com/office/drawing/2014/main" id="{ACBD2A1C-AE67-0C4A-B75B-BFE2CD9A62D2}"/>
              </a:ext>
            </a:extLst>
          </p:cNvPr>
          <p:cNvSpPr/>
          <p:nvPr/>
        </p:nvSpPr>
        <p:spPr>
          <a:xfrm>
            <a:off x="1610383" y="1263815"/>
            <a:ext cx="963975" cy="5333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cxnSp>
        <p:nvCxnSpPr>
          <p:cNvPr id="34" name="Straight Arrow Connector 33">
            <a:extLst>
              <a:ext uri="{FF2B5EF4-FFF2-40B4-BE49-F238E27FC236}">
                <a16:creationId xmlns:a16="http://schemas.microsoft.com/office/drawing/2014/main" id="{9DD9D8D4-3332-0942-B70F-DDFE1997AE5F}"/>
              </a:ext>
            </a:extLst>
          </p:cNvPr>
          <p:cNvCxnSpPr>
            <a:cxnSpLocks/>
            <a:endCxn id="29" idx="2"/>
          </p:cNvCxnSpPr>
          <p:nvPr/>
        </p:nvCxnSpPr>
        <p:spPr>
          <a:xfrm flipV="1">
            <a:off x="7998581" y="3456765"/>
            <a:ext cx="0" cy="126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E7AC8BFD-1A00-8047-9CDA-837CA2050675}"/>
              </a:ext>
            </a:extLst>
          </p:cNvPr>
          <p:cNvSpPr/>
          <p:nvPr/>
        </p:nvSpPr>
        <p:spPr>
          <a:xfrm>
            <a:off x="7758296" y="3868580"/>
            <a:ext cx="542692"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R1</a:t>
            </a:r>
          </a:p>
        </p:txBody>
      </p:sp>
      <p:sp>
        <p:nvSpPr>
          <p:cNvPr id="38" name="Rectangle 37">
            <a:extLst>
              <a:ext uri="{FF2B5EF4-FFF2-40B4-BE49-F238E27FC236}">
                <a16:creationId xmlns:a16="http://schemas.microsoft.com/office/drawing/2014/main" id="{127417AF-824D-0148-A2D7-CFB4CB55EC5C}"/>
              </a:ext>
            </a:extLst>
          </p:cNvPr>
          <p:cNvSpPr/>
          <p:nvPr/>
        </p:nvSpPr>
        <p:spPr>
          <a:xfrm>
            <a:off x="3788169" y="2693327"/>
            <a:ext cx="1485675" cy="5603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cxnSp>
        <p:nvCxnSpPr>
          <p:cNvPr id="40" name="Straight Arrow Connector 39">
            <a:extLst>
              <a:ext uri="{FF2B5EF4-FFF2-40B4-BE49-F238E27FC236}">
                <a16:creationId xmlns:a16="http://schemas.microsoft.com/office/drawing/2014/main" id="{9E50CDC4-FE7A-324F-A6BF-0DE2A24990B1}"/>
              </a:ext>
            </a:extLst>
          </p:cNvPr>
          <p:cNvCxnSpPr>
            <a:cxnSpLocks/>
          </p:cNvCxnSpPr>
          <p:nvPr/>
        </p:nvCxnSpPr>
        <p:spPr>
          <a:xfrm>
            <a:off x="4086455" y="1955568"/>
            <a:ext cx="0"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C0BCF8-7B1A-134B-9F68-972DB568D74D}"/>
              </a:ext>
            </a:extLst>
          </p:cNvPr>
          <p:cNvCxnSpPr>
            <a:cxnSpLocks/>
          </p:cNvCxnSpPr>
          <p:nvPr/>
        </p:nvCxnSpPr>
        <p:spPr>
          <a:xfrm flipH="1" flipV="1">
            <a:off x="4822063" y="1955568"/>
            <a:ext cx="987" cy="73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DDA75E3-925F-FC4E-8031-5AA0CE82876D}"/>
              </a:ext>
            </a:extLst>
          </p:cNvPr>
          <p:cNvSpPr/>
          <p:nvPr/>
        </p:nvSpPr>
        <p:spPr>
          <a:xfrm>
            <a:off x="3794432"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R4</a:t>
            </a:r>
          </a:p>
        </p:txBody>
      </p:sp>
      <p:sp>
        <p:nvSpPr>
          <p:cNvPr id="43" name="Oval 42">
            <a:extLst>
              <a:ext uri="{FF2B5EF4-FFF2-40B4-BE49-F238E27FC236}">
                <a16:creationId xmlns:a16="http://schemas.microsoft.com/office/drawing/2014/main" id="{DE396BE5-4936-2744-8D15-D3F5F6AAA41B}"/>
              </a:ext>
            </a:extLst>
          </p:cNvPr>
          <p:cNvSpPr/>
          <p:nvPr/>
        </p:nvSpPr>
        <p:spPr>
          <a:xfrm>
            <a:off x="4564286" y="216732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R5</a:t>
            </a:r>
          </a:p>
        </p:txBody>
      </p:sp>
    </p:spTree>
    <p:extLst>
      <p:ext uri="{BB962C8B-B14F-4D97-AF65-F5344CB8AC3E}">
        <p14:creationId xmlns:p14="http://schemas.microsoft.com/office/powerpoint/2010/main" val="381709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a:extLst>
              <a:ext uri="{FF2B5EF4-FFF2-40B4-BE49-F238E27FC236}">
                <a16:creationId xmlns:a16="http://schemas.microsoft.com/office/drawing/2014/main" id="{8B71F8F9-81A3-844F-8330-94DB404CDB44}"/>
              </a:ext>
            </a:extLst>
          </p:cNvPr>
          <p:cNvSpPr/>
          <p:nvPr/>
        </p:nvSpPr>
        <p:spPr>
          <a:xfrm>
            <a:off x="544700" y="112534"/>
            <a:ext cx="7844103" cy="1461379"/>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384F44-201C-654D-9CA2-4E22C3E7D00B}"/>
              </a:ext>
            </a:extLst>
          </p:cNvPr>
          <p:cNvSpPr/>
          <p:nvPr/>
        </p:nvSpPr>
        <p:spPr>
          <a:xfrm>
            <a:off x="686895" y="291865"/>
            <a:ext cx="1632065"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Resources</a:t>
            </a:r>
          </a:p>
        </p:txBody>
      </p:sp>
      <p:sp>
        <p:nvSpPr>
          <p:cNvPr id="7" name="Rounded Rectangle 6">
            <a:extLst>
              <a:ext uri="{FF2B5EF4-FFF2-40B4-BE49-F238E27FC236}">
                <a16:creationId xmlns:a16="http://schemas.microsoft.com/office/drawing/2014/main" id="{64C8BF01-C224-5C4E-9B29-A85C6C9E0132}"/>
              </a:ext>
            </a:extLst>
          </p:cNvPr>
          <p:cNvSpPr/>
          <p:nvPr/>
        </p:nvSpPr>
        <p:spPr>
          <a:xfrm>
            <a:off x="2555542" y="307129"/>
            <a:ext cx="1632065" cy="2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Messaging</a:t>
            </a:r>
          </a:p>
        </p:txBody>
      </p:sp>
      <p:sp>
        <p:nvSpPr>
          <p:cNvPr id="8" name="Rounded Rectangle 7">
            <a:extLst>
              <a:ext uri="{FF2B5EF4-FFF2-40B4-BE49-F238E27FC236}">
                <a16:creationId xmlns:a16="http://schemas.microsoft.com/office/drawing/2014/main" id="{5691FBF2-45C4-7140-BD01-27EA55644BD0}"/>
              </a:ext>
            </a:extLst>
          </p:cNvPr>
          <p:cNvSpPr/>
          <p:nvPr/>
        </p:nvSpPr>
        <p:spPr>
          <a:xfrm>
            <a:off x="4400447" y="291865"/>
            <a:ext cx="1632065" cy="26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Documents</a:t>
            </a:r>
          </a:p>
        </p:txBody>
      </p:sp>
      <p:sp>
        <p:nvSpPr>
          <p:cNvPr id="9" name="Rounded Rectangle 8">
            <a:extLst>
              <a:ext uri="{FF2B5EF4-FFF2-40B4-BE49-F238E27FC236}">
                <a16:creationId xmlns:a16="http://schemas.microsoft.com/office/drawing/2014/main" id="{041811B1-A77F-3C42-B29F-8040F79B3B49}"/>
              </a:ext>
            </a:extLst>
          </p:cNvPr>
          <p:cNvSpPr/>
          <p:nvPr/>
        </p:nvSpPr>
        <p:spPr>
          <a:xfrm>
            <a:off x="6292994" y="318564"/>
            <a:ext cx="1632065" cy="2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Workflow</a:t>
            </a:r>
          </a:p>
        </p:txBody>
      </p:sp>
      <p:sp>
        <p:nvSpPr>
          <p:cNvPr id="10" name="Rounded Rectangle 9">
            <a:extLst>
              <a:ext uri="{FF2B5EF4-FFF2-40B4-BE49-F238E27FC236}">
                <a16:creationId xmlns:a16="http://schemas.microsoft.com/office/drawing/2014/main" id="{22431ACA-2867-3E46-A537-6062E3EC471B}"/>
              </a:ext>
            </a:extLst>
          </p:cNvPr>
          <p:cNvSpPr/>
          <p:nvPr/>
        </p:nvSpPr>
        <p:spPr>
          <a:xfrm>
            <a:off x="686893" y="723037"/>
            <a:ext cx="1801814"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RESTful APIs</a:t>
            </a:r>
          </a:p>
        </p:txBody>
      </p:sp>
      <p:sp>
        <p:nvSpPr>
          <p:cNvPr id="11" name="Rounded Rectangle 10">
            <a:extLst>
              <a:ext uri="{FF2B5EF4-FFF2-40B4-BE49-F238E27FC236}">
                <a16:creationId xmlns:a16="http://schemas.microsoft.com/office/drawing/2014/main" id="{0DE90AB0-B494-1143-A547-94516ACAD89F}"/>
              </a:ext>
            </a:extLst>
          </p:cNvPr>
          <p:cNvSpPr/>
          <p:nvPr/>
        </p:nvSpPr>
        <p:spPr>
          <a:xfrm>
            <a:off x="2728547" y="723035"/>
            <a:ext cx="2737798" cy="25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SMART On FHIR App Framework</a:t>
            </a:r>
          </a:p>
        </p:txBody>
      </p:sp>
      <p:sp>
        <p:nvSpPr>
          <p:cNvPr id="12" name="Rounded Rectangle 11">
            <a:extLst>
              <a:ext uri="{FF2B5EF4-FFF2-40B4-BE49-F238E27FC236}">
                <a16:creationId xmlns:a16="http://schemas.microsoft.com/office/drawing/2014/main" id="{805D0CBD-AB3B-3248-9C0D-56CEDD7D1012}"/>
              </a:ext>
            </a:extLst>
          </p:cNvPr>
          <p:cNvSpPr/>
          <p:nvPr/>
        </p:nvSpPr>
        <p:spPr>
          <a:xfrm>
            <a:off x="5706184" y="723035"/>
            <a:ext cx="2222066" cy="25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Bulk Data Access</a:t>
            </a:r>
          </a:p>
        </p:txBody>
      </p:sp>
      <p:sp>
        <p:nvSpPr>
          <p:cNvPr id="13" name="Rounded Rectangle 12">
            <a:extLst>
              <a:ext uri="{FF2B5EF4-FFF2-40B4-BE49-F238E27FC236}">
                <a16:creationId xmlns:a16="http://schemas.microsoft.com/office/drawing/2014/main" id="{47C1DF71-5135-0B45-A48B-657E7EE271BB}"/>
              </a:ext>
            </a:extLst>
          </p:cNvPr>
          <p:cNvSpPr/>
          <p:nvPr/>
        </p:nvSpPr>
        <p:spPr>
          <a:xfrm>
            <a:off x="686898" y="1165651"/>
            <a:ext cx="2714445" cy="25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Backend Services Authorization</a:t>
            </a:r>
          </a:p>
        </p:txBody>
      </p:sp>
      <p:sp>
        <p:nvSpPr>
          <p:cNvPr id="14" name="Rounded Rectangle 13">
            <a:extLst>
              <a:ext uri="{FF2B5EF4-FFF2-40B4-BE49-F238E27FC236}">
                <a16:creationId xmlns:a16="http://schemas.microsoft.com/office/drawing/2014/main" id="{975F1345-CC4D-B645-9465-E24DAD0F0767}"/>
              </a:ext>
            </a:extLst>
          </p:cNvPr>
          <p:cNvSpPr/>
          <p:nvPr/>
        </p:nvSpPr>
        <p:spPr>
          <a:xfrm>
            <a:off x="3636917" y="1165650"/>
            <a:ext cx="1833683" cy="26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FHIR Subscriptions</a:t>
            </a:r>
          </a:p>
        </p:txBody>
      </p:sp>
      <p:sp>
        <p:nvSpPr>
          <p:cNvPr id="15" name="Rounded Rectangle 14">
            <a:extLst>
              <a:ext uri="{FF2B5EF4-FFF2-40B4-BE49-F238E27FC236}">
                <a16:creationId xmlns:a16="http://schemas.microsoft.com/office/drawing/2014/main" id="{0EF79C7B-C1EF-3B49-A841-51291DFD2E20}"/>
              </a:ext>
            </a:extLst>
          </p:cNvPr>
          <p:cNvSpPr/>
          <p:nvPr/>
        </p:nvSpPr>
        <p:spPr>
          <a:xfrm>
            <a:off x="5706184" y="1169470"/>
            <a:ext cx="2222066" cy="26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Clinical Decision Support</a:t>
            </a:r>
          </a:p>
        </p:txBody>
      </p:sp>
      <p:sp>
        <p:nvSpPr>
          <p:cNvPr id="16" name="Folded Corner 15">
            <a:extLst>
              <a:ext uri="{FF2B5EF4-FFF2-40B4-BE49-F238E27FC236}">
                <a16:creationId xmlns:a16="http://schemas.microsoft.com/office/drawing/2014/main" id="{DBF2BCAE-B846-C74F-8986-9DAC49A335A2}"/>
              </a:ext>
            </a:extLst>
          </p:cNvPr>
          <p:cNvSpPr/>
          <p:nvPr/>
        </p:nvSpPr>
        <p:spPr>
          <a:xfrm>
            <a:off x="2879254" y="2024174"/>
            <a:ext cx="5509548" cy="690624"/>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FAF37DE-DDC4-F24C-A7AC-AFE992F9C507}"/>
              </a:ext>
            </a:extLst>
          </p:cNvPr>
          <p:cNvSpPr/>
          <p:nvPr/>
        </p:nvSpPr>
        <p:spPr>
          <a:xfrm>
            <a:off x="3002322" y="2138642"/>
            <a:ext cx="2368497" cy="442615"/>
          </a:xfrm>
          <a:prstGeom prst="roundRect">
            <a:avLst/>
          </a:prstGeom>
          <a:solidFill>
            <a:srgbClr val="FFFF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US PH Library (Common Public Health Profiles)*</a:t>
            </a:r>
          </a:p>
        </p:txBody>
      </p:sp>
      <p:sp>
        <p:nvSpPr>
          <p:cNvPr id="18" name="Rounded Rectangle 17">
            <a:extLst>
              <a:ext uri="{FF2B5EF4-FFF2-40B4-BE49-F238E27FC236}">
                <a16:creationId xmlns:a16="http://schemas.microsoft.com/office/drawing/2014/main" id="{77E14414-FD07-3742-8F13-CC41769E9E26}"/>
              </a:ext>
            </a:extLst>
          </p:cNvPr>
          <p:cNvSpPr/>
          <p:nvPr/>
        </p:nvSpPr>
        <p:spPr>
          <a:xfrm>
            <a:off x="5950243" y="2134826"/>
            <a:ext cx="2317566"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US Core IG mapped to USCDI (patient Level APIs)</a:t>
            </a:r>
          </a:p>
        </p:txBody>
      </p:sp>
      <p:cxnSp>
        <p:nvCxnSpPr>
          <p:cNvPr id="20" name="Straight Arrow Connector 19">
            <a:extLst>
              <a:ext uri="{FF2B5EF4-FFF2-40B4-BE49-F238E27FC236}">
                <a16:creationId xmlns:a16="http://schemas.microsoft.com/office/drawing/2014/main" id="{1C4FF231-DA09-8B40-9E08-A22A3AC6D904}"/>
              </a:ext>
            </a:extLst>
          </p:cNvPr>
          <p:cNvCxnSpPr>
            <a:cxnSpLocks/>
          </p:cNvCxnSpPr>
          <p:nvPr/>
        </p:nvCxnSpPr>
        <p:spPr>
          <a:xfrm>
            <a:off x="5466345" y="2359948"/>
            <a:ext cx="43082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F2D34DC-A36E-0A42-BDCE-7058D3DFCD85}"/>
              </a:ext>
            </a:extLst>
          </p:cNvPr>
          <p:cNvCxnSpPr>
            <a:cxnSpLocks/>
          </p:cNvCxnSpPr>
          <p:nvPr/>
        </p:nvCxnSpPr>
        <p:spPr>
          <a:xfrm flipV="1">
            <a:off x="5680716" y="1638785"/>
            <a:ext cx="0" cy="320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D716FFB-C4D6-C049-AEF8-D455175B30D0}"/>
              </a:ext>
            </a:extLst>
          </p:cNvPr>
          <p:cNvSpPr txBox="1"/>
          <p:nvPr/>
        </p:nvSpPr>
        <p:spPr>
          <a:xfrm>
            <a:off x="5746208" y="1669328"/>
            <a:ext cx="2642593" cy="271244"/>
          </a:xfrm>
          <a:prstGeom prst="rect">
            <a:avLst/>
          </a:prstGeom>
          <a:noFill/>
        </p:spPr>
        <p:txBody>
          <a:bodyPr wrap="none" rtlCol="0">
            <a:spAutoFit/>
          </a:bodyPr>
          <a:lstStyle/>
          <a:p>
            <a:r>
              <a:rPr lang="en-US" sz="1000" b="1" dirty="0"/>
              <a:t>Uses subset of FHIR Capabilities</a:t>
            </a:r>
          </a:p>
        </p:txBody>
      </p:sp>
      <p:sp>
        <p:nvSpPr>
          <p:cNvPr id="33" name="Folded Corner 32">
            <a:extLst>
              <a:ext uri="{FF2B5EF4-FFF2-40B4-BE49-F238E27FC236}">
                <a16:creationId xmlns:a16="http://schemas.microsoft.com/office/drawing/2014/main" id="{158412CF-B0A2-AF48-8D60-1D354F482F09}"/>
              </a:ext>
            </a:extLst>
          </p:cNvPr>
          <p:cNvSpPr/>
          <p:nvPr/>
        </p:nvSpPr>
        <p:spPr>
          <a:xfrm>
            <a:off x="589239" y="3386349"/>
            <a:ext cx="7799564" cy="690624"/>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sp>
        <p:nvSpPr>
          <p:cNvPr id="34" name="Rounded Rectangle 33">
            <a:extLst>
              <a:ext uri="{FF2B5EF4-FFF2-40B4-BE49-F238E27FC236}">
                <a16:creationId xmlns:a16="http://schemas.microsoft.com/office/drawing/2014/main" id="{5C90BF09-8227-A547-BC9D-05FA423E8F58}"/>
              </a:ext>
            </a:extLst>
          </p:cNvPr>
          <p:cNvSpPr/>
          <p:nvPr/>
        </p:nvSpPr>
        <p:spPr>
          <a:xfrm>
            <a:off x="712469" y="3506537"/>
            <a:ext cx="1538682"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MedMorph </a:t>
            </a:r>
          </a:p>
          <a:p>
            <a:pPr algn="ctr"/>
            <a:r>
              <a:rPr lang="en-US" sz="1000" b="1" dirty="0"/>
              <a:t>Architecture IG</a:t>
            </a:r>
          </a:p>
        </p:txBody>
      </p:sp>
      <p:sp>
        <p:nvSpPr>
          <p:cNvPr id="35" name="Rounded Rectangle 34">
            <a:extLst>
              <a:ext uri="{FF2B5EF4-FFF2-40B4-BE49-F238E27FC236}">
                <a16:creationId xmlns:a16="http://schemas.microsoft.com/office/drawing/2014/main" id="{C831F565-D543-4F42-824A-77E132908879}"/>
              </a:ext>
            </a:extLst>
          </p:cNvPr>
          <p:cNvSpPr/>
          <p:nvPr/>
        </p:nvSpPr>
        <p:spPr>
          <a:xfrm>
            <a:off x="3772953" y="3506537"/>
            <a:ext cx="2520040" cy="450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eCR FHIR IG (Contains both Content and Transactions)</a:t>
            </a:r>
          </a:p>
        </p:txBody>
      </p:sp>
      <p:cxnSp>
        <p:nvCxnSpPr>
          <p:cNvPr id="36" name="Straight Arrow Connector 35">
            <a:extLst>
              <a:ext uri="{FF2B5EF4-FFF2-40B4-BE49-F238E27FC236}">
                <a16:creationId xmlns:a16="http://schemas.microsoft.com/office/drawing/2014/main" id="{5F11233C-B016-D747-AA90-4E436472B6A8}"/>
              </a:ext>
            </a:extLst>
          </p:cNvPr>
          <p:cNvCxnSpPr>
            <a:cxnSpLocks/>
          </p:cNvCxnSpPr>
          <p:nvPr/>
        </p:nvCxnSpPr>
        <p:spPr>
          <a:xfrm>
            <a:off x="2352893" y="3806069"/>
            <a:ext cx="1298859"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E3E4D0A-B91E-6E4B-AA54-DE0B898094C9}"/>
              </a:ext>
            </a:extLst>
          </p:cNvPr>
          <p:cNvSpPr txBox="1"/>
          <p:nvPr/>
        </p:nvSpPr>
        <p:spPr>
          <a:xfrm>
            <a:off x="2352893" y="3365299"/>
            <a:ext cx="1390885" cy="440772"/>
          </a:xfrm>
          <a:prstGeom prst="rect">
            <a:avLst/>
          </a:prstGeom>
          <a:noFill/>
        </p:spPr>
        <p:txBody>
          <a:bodyPr wrap="square" rtlCol="0">
            <a:spAutoFit/>
          </a:bodyPr>
          <a:lstStyle/>
          <a:p>
            <a:r>
              <a:rPr lang="en-US" sz="1000" b="1" dirty="0"/>
              <a:t>Align Profiles,</a:t>
            </a:r>
          </a:p>
          <a:p>
            <a:r>
              <a:rPr lang="en-US" sz="1000" b="1" dirty="0"/>
              <a:t> Transactions,</a:t>
            </a:r>
          </a:p>
        </p:txBody>
      </p:sp>
      <p:cxnSp>
        <p:nvCxnSpPr>
          <p:cNvPr id="41" name="Straight Arrow Connector 40">
            <a:extLst>
              <a:ext uri="{FF2B5EF4-FFF2-40B4-BE49-F238E27FC236}">
                <a16:creationId xmlns:a16="http://schemas.microsoft.com/office/drawing/2014/main" id="{99BFC45B-B40C-DA4C-871D-04CF6BC9C23E}"/>
              </a:ext>
            </a:extLst>
          </p:cNvPr>
          <p:cNvCxnSpPr>
            <a:cxnSpLocks/>
          </p:cNvCxnSpPr>
          <p:nvPr/>
        </p:nvCxnSpPr>
        <p:spPr>
          <a:xfrm flipV="1">
            <a:off x="1198371" y="1638785"/>
            <a:ext cx="0" cy="1663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B68F0DE4-CEAA-144E-9632-CB60ADB39FBD}"/>
              </a:ext>
            </a:extLst>
          </p:cNvPr>
          <p:cNvCxnSpPr>
            <a:cxnSpLocks/>
            <a:stCxn id="34" idx="0"/>
            <a:endCxn id="17" idx="2"/>
          </p:cNvCxnSpPr>
          <p:nvPr/>
        </p:nvCxnSpPr>
        <p:spPr>
          <a:xfrm rot="5400000" flipH="1" flipV="1">
            <a:off x="2371549" y="1691516"/>
            <a:ext cx="925282" cy="270476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422FCC0C-204D-2D4A-8E3B-6BB9704CBF47}"/>
              </a:ext>
            </a:extLst>
          </p:cNvPr>
          <p:cNvCxnSpPr>
            <a:cxnSpLocks/>
            <a:stCxn id="34" idx="0"/>
            <a:endCxn id="18" idx="2"/>
          </p:cNvCxnSpPr>
          <p:nvPr/>
        </p:nvCxnSpPr>
        <p:spPr>
          <a:xfrm rot="5400000" flipH="1" flipV="1">
            <a:off x="3834684" y="232196"/>
            <a:ext cx="921469" cy="562721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2E37E153-E392-F44B-A39D-3034F4D6018E}"/>
              </a:ext>
            </a:extLst>
          </p:cNvPr>
          <p:cNvCxnSpPr>
            <a:cxnSpLocks/>
            <a:stCxn id="35" idx="0"/>
            <a:endCxn id="18" idx="2"/>
          </p:cNvCxnSpPr>
          <p:nvPr/>
        </p:nvCxnSpPr>
        <p:spPr>
          <a:xfrm rot="5400000" flipH="1" flipV="1">
            <a:off x="5610264" y="2007779"/>
            <a:ext cx="921469" cy="20760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25AF08A-24FB-514E-9FB6-0950AF798AB4}"/>
              </a:ext>
            </a:extLst>
          </p:cNvPr>
          <p:cNvSpPr txBox="1"/>
          <p:nvPr/>
        </p:nvSpPr>
        <p:spPr>
          <a:xfrm>
            <a:off x="2758514" y="2760254"/>
            <a:ext cx="3600505" cy="271244"/>
          </a:xfrm>
          <a:prstGeom prst="rect">
            <a:avLst/>
          </a:prstGeom>
          <a:noFill/>
        </p:spPr>
        <p:txBody>
          <a:bodyPr wrap="square" rtlCol="0">
            <a:spAutoFit/>
          </a:bodyPr>
          <a:lstStyle/>
          <a:p>
            <a:r>
              <a:rPr lang="en-US" sz="1000" b="1" dirty="0"/>
              <a:t>Promote Common PH profiles from PH IGs</a:t>
            </a:r>
          </a:p>
        </p:txBody>
      </p:sp>
      <p:sp>
        <p:nvSpPr>
          <p:cNvPr id="59" name="TextBox 58">
            <a:extLst>
              <a:ext uri="{FF2B5EF4-FFF2-40B4-BE49-F238E27FC236}">
                <a16:creationId xmlns:a16="http://schemas.microsoft.com/office/drawing/2014/main" id="{8DE8A782-E3EE-FA40-89E6-3BE50FAB0313}"/>
              </a:ext>
            </a:extLst>
          </p:cNvPr>
          <p:cNvSpPr txBox="1"/>
          <p:nvPr/>
        </p:nvSpPr>
        <p:spPr>
          <a:xfrm>
            <a:off x="152400" y="2050979"/>
            <a:ext cx="1092634" cy="610299"/>
          </a:xfrm>
          <a:prstGeom prst="rect">
            <a:avLst/>
          </a:prstGeom>
          <a:noFill/>
        </p:spPr>
        <p:txBody>
          <a:bodyPr wrap="none" rtlCol="0">
            <a:spAutoFit/>
          </a:bodyPr>
          <a:lstStyle/>
          <a:p>
            <a:r>
              <a:rPr lang="en-US" sz="1000" b="1" dirty="0"/>
              <a:t>Leverage </a:t>
            </a:r>
          </a:p>
          <a:p>
            <a:r>
              <a:rPr lang="en-US" sz="1000" b="1" dirty="0"/>
              <a:t>Basic FHIR </a:t>
            </a:r>
          </a:p>
          <a:p>
            <a:r>
              <a:rPr lang="en-US" sz="1000" b="1" dirty="0"/>
              <a:t>capabilities</a:t>
            </a:r>
          </a:p>
        </p:txBody>
      </p:sp>
      <p:sp>
        <p:nvSpPr>
          <p:cNvPr id="62" name="Folded Corner 61">
            <a:extLst>
              <a:ext uri="{FF2B5EF4-FFF2-40B4-BE49-F238E27FC236}">
                <a16:creationId xmlns:a16="http://schemas.microsoft.com/office/drawing/2014/main" id="{14703F0A-85DF-0E42-B3EE-E5A37DFA2EC3}"/>
              </a:ext>
            </a:extLst>
          </p:cNvPr>
          <p:cNvSpPr/>
          <p:nvPr/>
        </p:nvSpPr>
        <p:spPr>
          <a:xfrm>
            <a:off x="589239" y="4599774"/>
            <a:ext cx="7799564" cy="873788"/>
          </a:xfrm>
          <a:prstGeom prst="foldedCorner">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900" dirty="0"/>
          </a:p>
        </p:txBody>
      </p:sp>
      <p:sp>
        <p:nvSpPr>
          <p:cNvPr id="63" name="Rounded Rectangle 62">
            <a:extLst>
              <a:ext uri="{FF2B5EF4-FFF2-40B4-BE49-F238E27FC236}">
                <a16:creationId xmlns:a16="http://schemas.microsoft.com/office/drawing/2014/main" id="{508A5732-6FD7-E446-96B4-58B124C253DE}"/>
              </a:ext>
            </a:extLst>
          </p:cNvPr>
          <p:cNvSpPr/>
          <p:nvPr/>
        </p:nvSpPr>
        <p:spPr>
          <a:xfrm>
            <a:off x="716574" y="4860120"/>
            <a:ext cx="1413393" cy="490329"/>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Cancer Reporting IG – Note 2</a:t>
            </a:r>
          </a:p>
        </p:txBody>
      </p:sp>
      <p:sp>
        <p:nvSpPr>
          <p:cNvPr id="64" name="Rounded Rectangle 63">
            <a:extLst>
              <a:ext uri="{FF2B5EF4-FFF2-40B4-BE49-F238E27FC236}">
                <a16:creationId xmlns:a16="http://schemas.microsoft.com/office/drawing/2014/main" id="{C35E4931-9BC2-A243-8C80-DDC51F24A3A9}"/>
              </a:ext>
            </a:extLst>
          </p:cNvPr>
          <p:cNvSpPr/>
          <p:nvPr/>
        </p:nvSpPr>
        <p:spPr>
          <a:xfrm>
            <a:off x="2307124" y="4860118"/>
            <a:ext cx="1315737" cy="471241"/>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HealthCare  Survey IG – Note 3</a:t>
            </a:r>
          </a:p>
        </p:txBody>
      </p:sp>
      <p:sp>
        <p:nvSpPr>
          <p:cNvPr id="65" name="Rounded Rectangle 64">
            <a:extLst>
              <a:ext uri="{FF2B5EF4-FFF2-40B4-BE49-F238E27FC236}">
                <a16:creationId xmlns:a16="http://schemas.microsoft.com/office/drawing/2014/main" id="{0D7A765A-6BB5-EF48-AECC-5BA68CE2BC09}"/>
              </a:ext>
            </a:extLst>
          </p:cNvPr>
          <p:cNvSpPr/>
          <p:nvPr/>
        </p:nvSpPr>
        <p:spPr>
          <a:xfrm>
            <a:off x="3800015" y="4858215"/>
            <a:ext cx="1315737" cy="471241"/>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New Use Case IG </a:t>
            </a:r>
          </a:p>
        </p:txBody>
      </p:sp>
      <p:sp>
        <p:nvSpPr>
          <p:cNvPr id="67" name="Rounded Rectangle 66">
            <a:extLst>
              <a:ext uri="{FF2B5EF4-FFF2-40B4-BE49-F238E27FC236}">
                <a16:creationId xmlns:a16="http://schemas.microsoft.com/office/drawing/2014/main" id="{A89CB663-CDA7-564C-A746-1C7B26C56444}"/>
              </a:ext>
            </a:extLst>
          </p:cNvPr>
          <p:cNvSpPr/>
          <p:nvPr/>
        </p:nvSpPr>
        <p:spPr>
          <a:xfrm>
            <a:off x="5413129" y="4843540"/>
            <a:ext cx="2401408" cy="47124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bg1"/>
                </a:solidFill>
                <a:effectLst>
                  <a:outerShdw blurRad="38100" dist="19050" dir="2700000" algn="tl" rotWithShape="0">
                    <a:schemeClr val="dk1">
                      <a:alpha val="40000"/>
                    </a:schemeClr>
                  </a:outerShdw>
                </a:effectLst>
              </a:rPr>
              <a:t>eICR FHIR IG/ </a:t>
            </a:r>
          </a:p>
          <a:p>
            <a:pPr algn="ctr"/>
            <a:r>
              <a:rPr lang="en-US" sz="1000" b="1" dirty="0">
                <a:ln w="0"/>
                <a:solidFill>
                  <a:schemeClr val="bg1"/>
                </a:solidFill>
                <a:effectLst>
                  <a:outerShdw blurRad="38100" dist="19050" dir="2700000" algn="tl" rotWithShape="0">
                    <a:schemeClr val="dk1">
                      <a:alpha val="40000"/>
                    </a:schemeClr>
                  </a:outerShdw>
                </a:effectLst>
              </a:rPr>
              <a:t>(Hep C IG) – Note 1 </a:t>
            </a:r>
          </a:p>
        </p:txBody>
      </p:sp>
      <p:cxnSp>
        <p:nvCxnSpPr>
          <p:cNvPr id="68" name="Elbow Connector 67">
            <a:extLst>
              <a:ext uri="{FF2B5EF4-FFF2-40B4-BE49-F238E27FC236}">
                <a16:creationId xmlns:a16="http://schemas.microsoft.com/office/drawing/2014/main" id="{B364854C-4AC4-2548-BC73-7EBA95985CD1}"/>
              </a:ext>
            </a:extLst>
          </p:cNvPr>
          <p:cNvCxnSpPr>
            <a:cxnSpLocks/>
            <a:stCxn id="63" idx="0"/>
            <a:endCxn id="34" idx="2"/>
          </p:cNvCxnSpPr>
          <p:nvPr/>
        </p:nvCxnSpPr>
        <p:spPr>
          <a:xfrm rot="5400000" flipH="1" flipV="1">
            <a:off x="1000873" y="4379181"/>
            <a:ext cx="903339" cy="5853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F7E2C4F1-AD97-BB47-996B-A1E2D331B964}"/>
              </a:ext>
            </a:extLst>
          </p:cNvPr>
          <p:cNvCxnSpPr>
            <a:cxnSpLocks/>
            <a:stCxn id="64" idx="0"/>
            <a:endCxn id="34" idx="2"/>
          </p:cNvCxnSpPr>
          <p:nvPr/>
        </p:nvCxnSpPr>
        <p:spPr>
          <a:xfrm rot="16200000" flipV="1">
            <a:off x="1771731" y="3666859"/>
            <a:ext cx="903339" cy="14831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051A88B1-8FE4-384A-8F2C-D356EEB516B7}"/>
              </a:ext>
            </a:extLst>
          </p:cNvPr>
          <p:cNvCxnSpPr>
            <a:cxnSpLocks/>
            <a:stCxn id="65" idx="0"/>
            <a:endCxn id="34" idx="2"/>
          </p:cNvCxnSpPr>
          <p:nvPr/>
        </p:nvCxnSpPr>
        <p:spPr>
          <a:xfrm rot="16200000" flipV="1">
            <a:off x="2519128" y="2919460"/>
            <a:ext cx="901437" cy="297607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59977A8E-597C-C346-A185-9B9637B19C3F}"/>
              </a:ext>
            </a:extLst>
          </p:cNvPr>
          <p:cNvCxnSpPr>
            <a:cxnSpLocks/>
            <a:stCxn id="67" idx="0"/>
            <a:endCxn id="34" idx="2"/>
          </p:cNvCxnSpPr>
          <p:nvPr/>
        </p:nvCxnSpPr>
        <p:spPr>
          <a:xfrm rot="16200000" flipV="1">
            <a:off x="3604441" y="1834148"/>
            <a:ext cx="886760" cy="513202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0D4FA26-2EB9-C946-BAA7-0BACE9E93111}"/>
              </a:ext>
            </a:extLst>
          </p:cNvPr>
          <p:cNvSpPr txBox="1"/>
          <p:nvPr/>
        </p:nvSpPr>
        <p:spPr>
          <a:xfrm>
            <a:off x="264553" y="4089011"/>
            <a:ext cx="2644386" cy="271244"/>
          </a:xfrm>
          <a:prstGeom prst="rect">
            <a:avLst/>
          </a:prstGeom>
          <a:noFill/>
        </p:spPr>
        <p:txBody>
          <a:bodyPr wrap="square" rtlCol="0">
            <a:spAutoFit/>
          </a:bodyPr>
          <a:lstStyle/>
          <a:p>
            <a:r>
              <a:rPr lang="en-US" sz="1000" b="1" dirty="0"/>
              <a:t> Align Profiles, Transactions,</a:t>
            </a:r>
          </a:p>
        </p:txBody>
      </p:sp>
      <p:sp>
        <p:nvSpPr>
          <p:cNvPr id="88" name="Rounded Rectangle 87">
            <a:extLst>
              <a:ext uri="{FF2B5EF4-FFF2-40B4-BE49-F238E27FC236}">
                <a16:creationId xmlns:a16="http://schemas.microsoft.com/office/drawing/2014/main" id="{28D4CF5E-2FF4-0646-BB69-3AD1E3289B05}"/>
              </a:ext>
            </a:extLst>
          </p:cNvPr>
          <p:cNvSpPr/>
          <p:nvPr/>
        </p:nvSpPr>
        <p:spPr>
          <a:xfrm>
            <a:off x="3999444" y="6436848"/>
            <a:ext cx="363812" cy="351334"/>
          </a:xfrm>
          <a:prstGeom prst="roundRect">
            <a:avLst/>
          </a:prstGeom>
          <a:solidFill>
            <a:srgbClr val="FFC0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a16="http://schemas.microsoft.com/office/drawing/2014/main" id="{6547A6D2-F674-A84E-BFB9-2D103CA45559}"/>
              </a:ext>
            </a:extLst>
          </p:cNvPr>
          <p:cNvSpPr/>
          <p:nvPr/>
        </p:nvSpPr>
        <p:spPr>
          <a:xfrm>
            <a:off x="6446956" y="6443529"/>
            <a:ext cx="373562" cy="35483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ln w="0"/>
              <a:solidFill>
                <a:schemeClr val="bg1"/>
              </a:solidFill>
              <a:effectLst>
                <a:outerShdw blurRad="38100" dist="19050" dir="2700000" algn="tl" rotWithShape="0">
                  <a:schemeClr val="dk1">
                    <a:alpha val="40000"/>
                  </a:schemeClr>
                </a:outerShdw>
              </a:effectLst>
            </a:endParaRPr>
          </a:p>
        </p:txBody>
      </p:sp>
      <p:sp>
        <p:nvSpPr>
          <p:cNvPr id="90" name="Rounded Rectangle 89">
            <a:extLst>
              <a:ext uri="{FF2B5EF4-FFF2-40B4-BE49-F238E27FC236}">
                <a16:creationId xmlns:a16="http://schemas.microsoft.com/office/drawing/2014/main" id="{5E695E15-2184-1647-AA75-95C2FB869759}"/>
              </a:ext>
            </a:extLst>
          </p:cNvPr>
          <p:cNvSpPr/>
          <p:nvPr/>
        </p:nvSpPr>
        <p:spPr>
          <a:xfrm>
            <a:off x="8764187" y="6436849"/>
            <a:ext cx="989443" cy="361513"/>
          </a:xfrm>
          <a:prstGeom prst="roundRect">
            <a:avLst/>
          </a:prstGeom>
          <a:solidFill>
            <a:srgbClr val="FFFF00"/>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rPr>
              <a:t>US PH Library*</a:t>
            </a:r>
          </a:p>
        </p:txBody>
      </p:sp>
      <p:sp>
        <p:nvSpPr>
          <p:cNvPr id="91" name="TextBox 90">
            <a:extLst>
              <a:ext uri="{FF2B5EF4-FFF2-40B4-BE49-F238E27FC236}">
                <a16:creationId xmlns:a16="http://schemas.microsoft.com/office/drawing/2014/main" id="{496D7581-BA71-DE4E-8999-9EFD27981B82}"/>
              </a:ext>
            </a:extLst>
          </p:cNvPr>
          <p:cNvSpPr txBox="1"/>
          <p:nvPr/>
        </p:nvSpPr>
        <p:spPr>
          <a:xfrm>
            <a:off x="3124200" y="6475723"/>
            <a:ext cx="774571" cy="261610"/>
          </a:xfrm>
          <a:prstGeom prst="rect">
            <a:avLst/>
          </a:prstGeom>
          <a:noFill/>
        </p:spPr>
        <p:txBody>
          <a:bodyPr wrap="none" rtlCol="0">
            <a:spAutoFit/>
          </a:bodyPr>
          <a:lstStyle/>
          <a:p>
            <a:r>
              <a:rPr lang="en-US" sz="1050" dirty="0"/>
              <a:t>LEGEND:</a:t>
            </a:r>
          </a:p>
        </p:txBody>
      </p:sp>
      <p:sp>
        <p:nvSpPr>
          <p:cNvPr id="92" name="TextBox 91">
            <a:extLst>
              <a:ext uri="{FF2B5EF4-FFF2-40B4-BE49-F238E27FC236}">
                <a16:creationId xmlns:a16="http://schemas.microsoft.com/office/drawing/2014/main" id="{3D688961-AEDF-514C-85ED-57AAF8C5ACBF}"/>
              </a:ext>
            </a:extLst>
          </p:cNvPr>
          <p:cNvSpPr txBox="1"/>
          <p:nvPr/>
        </p:nvSpPr>
        <p:spPr>
          <a:xfrm>
            <a:off x="4375409" y="6417222"/>
            <a:ext cx="1925565" cy="440772"/>
          </a:xfrm>
          <a:prstGeom prst="rect">
            <a:avLst/>
          </a:prstGeom>
          <a:noFill/>
        </p:spPr>
        <p:txBody>
          <a:bodyPr wrap="none" rtlCol="0">
            <a:spAutoFit/>
          </a:bodyPr>
          <a:lstStyle/>
          <a:p>
            <a:r>
              <a:rPr lang="en-US" sz="1000" b="1" dirty="0"/>
              <a:t>To be created in future</a:t>
            </a:r>
          </a:p>
          <a:p>
            <a:r>
              <a:rPr lang="en-US" sz="1000" b="1" dirty="0"/>
              <a:t> leveraging MedMorph</a:t>
            </a:r>
          </a:p>
        </p:txBody>
      </p:sp>
      <p:sp>
        <p:nvSpPr>
          <p:cNvPr id="93" name="TextBox 92">
            <a:extLst>
              <a:ext uri="{FF2B5EF4-FFF2-40B4-BE49-F238E27FC236}">
                <a16:creationId xmlns:a16="http://schemas.microsoft.com/office/drawing/2014/main" id="{6F24D6AB-AEE5-DE48-AEAB-6FDECAB0D08B}"/>
              </a:ext>
            </a:extLst>
          </p:cNvPr>
          <p:cNvSpPr txBox="1"/>
          <p:nvPr/>
        </p:nvSpPr>
        <p:spPr>
          <a:xfrm>
            <a:off x="6826482" y="6417229"/>
            <a:ext cx="1949139" cy="440772"/>
          </a:xfrm>
          <a:prstGeom prst="rect">
            <a:avLst/>
          </a:prstGeom>
          <a:noFill/>
        </p:spPr>
        <p:txBody>
          <a:bodyPr wrap="none" rtlCol="0">
            <a:spAutoFit/>
          </a:bodyPr>
          <a:lstStyle/>
          <a:p>
            <a:r>
              <a:rPr lang="en-US" sz="1000" b="1" dirty="0"/>
              <a:t>Existing Specifications </a:t>
            </a:r>
          </a:p>
          <a:p>
            <a:r>
              <a:rPr lang="en-US" sz="1000" b="1" dirty="0"/>
              <a:t>and IGs</a:t>
            </a:r>
          </a:p>
        </p:txBody>
      </p:sp>
      <p:sp>
        <p:nvSpPr>
          <p:cNvPr id="95" name="TextBox 94">
            <a:extLst>
              <a:ext uri="{FF2B5EF4-FFF2-40B4-BE49-F238E27FC236}">
                <a16:creationId xmlns:a16="http://schemas.microsoft.com/office/drawing/2014/main" id="{C0131552-CF49-3347-8190-FC8DD60588F5}"/>
              </a:ext>
            </a:extLst>
          </p:cNvPr>
          <p:cNvSpPr txBox="1"/>
          <p:nvPr/>
        </p:nvSpPr>
        <p:spPr>
          <a:xfrm>
            <a:off x="9800023" y="6400558"/>
            <a:ext cx="2239577" cy="400110"/>
          </a:xfrm>
          <a:prstGeom prst="rect">
            <a:avLst/>
          </a:prstGeom>
          <a:noFill/>
        </p:spPr>
        <p:txBody>
          <a:bodyPr wrap="square" rtlCol="0">
            <a:spAutoFit/>
          </a:bodyPr>
          <a:lstStyle/>
          <a:p>
            <a:r>
              <a:rPr lang="en-US" sz="1000" b="1" dirty="0"/>
              <a:t>To be created in future leveraging </a:t>
            </a:r>
          </a:p>
          <a:p>
            <a:r>
              <a:rPr lang="en-US" sz="1000" b="1" dirty="0"/>
              <a:t>MedMorph, eCR IGs</a:t>
            </a:r>
          </a:p>
        </p:txBody>
      </p:sp>
      <p:sp>
        <p:nvSpPr>
          <p:cNvPr id="96" name="TextBox 95">
            <a:extLst>
              <a:ext uri="{FF2B5EF4-FFF2-40B4-BE49-F238E27FC236}">
                <a16:creationId xmlns:a16="http://schemas.microsoft.com/office/drawing/2014/main" id="{F7D3D59F-4546-D24C-B09C-A9353E9F7527}"/>
              </a:ext>
            </a:extLst>
          </p:cNvPr>
          <p:cNvSpPr txBox="1"/>
          <p:nvPr/>
        </p:nvSpPr>
        <p:spPr>
          <a:xfrm>
            <a:off x="8666541" y="639788"/>
            <a:ext cx="3083576" cy="406866"/>
          </a:xfrm>
          <a:prstGeom prst="rect">
            <a:avLst/>
          </a:prstGeom>
          <a:noFill/>
        </p:spPr>
        <p:txBody>
          <a:bodyPr wrap="none" rtlCol="0">
            <a:spAutoFit/>
          </a:bodyPr>
          <a:lstStyle/>
          <a:p>
            <a:r>
              <a:rPr lang="en-US" dirty="0"/>
              <a:t>Basic FHIR Capabilities</a:t>
            </a:r>
          </a:p>
        </p:txBody>
      </p:sp>
      <p:sp>
        <p:nvSpPr>
          <p:cNvPr id="97" name="TextBox 96">
            <a:extLst>
              <a:ext uri="{FF2B5EF4-FFF2-40B4-BE49-F238E27FC236}">
                <a16:creationId xmlns:a16="http://schemas.microsoft.com/office/drawing/2014/main" id="{8C3C1D10-CCEB-0847-8E70-3D4A661E4376}"/>
              </a:ext>
            </a:extLst>
          </p:cNvPr>
          <p:cNvSpPr txBox="1"/>
          <p:nvPr/>
        </p:nvSpPr>
        <p:spPr>
          <a:xfrm>
            <a:off x="8666542" y="2152697"/>
            <a:ext cx="2338259" cy="406866"/>
          </a:xfrm>
          <a:prstGeom prst="rect">
            <a:avLst/>
          </a:prstGeom>
          <a:noFill/>
        </p:spPr>
        <p:txBody>
          <a:bodyPr wrap="none" rtlCol="0">
            <a:spAutoFit/>
          </a:bodyPr>
          <a:lstStyle/>
          <a:p>
            <a:r>
              <a:rPr lang="en-US" dirty="0"/>
              <a:t>Foundational IGs</a:t>
            </a:r>
          </a:p>
        </p:txBody>
      </p:sp>
      <p:sp>
        <p:nvSpPr>
          <p:cNvPr id="98" name="TextBox 97">
            <a:extLst>
              <a:ext uri="{FF2B5EF4-FFF2-40B4-BE49-F238E27FC236}">
                <a16:creationId xmlns:a16="http://schemas.microsoft.com/office/drawing/2014/main" id="{401E96AF-6066-C642-88BC-47368C4983D4}"/>
              </a:ext>
            </a:extLst>
          </p:cNvPr>
          <p:cNvSpPr txBox="1"/>
          <p:nvPr/>
        </p:nvSpPr>
        <p:spPr>
          <a:xfrm>
            <a:off x="8649563" y="3358699"/>
            <a:ext cx="2951014" cy="745921"/>
          </a:xfrm>
          <a:prstGeom prst="rect">
            <a:avLst/>
          </a:prstGeom>
          <a:noFill/>
        </p:spPr>
        <p:txBody>
          <a:bodyPr wrap="none" rtlCol="0">
            <a:spAutoFit/>
          </a:bodyPr>
          <a:lstStyle/>
          <a:p>
            <a:r>
              <a:rPr lang="en-US" dirty="0"/>
              <a:t>Architecture IGs</a:t>
            </a:r>
          </a:p>
          <a:p>
            <a:r>
              <a:rPr lang="en-US" sz="1000" b="1" dirty="0"/>
              <a:t>Transactions, Workflows, Messaging</a:t>
            </a:r>
          </a:p>
          <a:p>
            <a:r>
              <a:rPr lang="en-US" sz="1000" b="1" dirty="0"/>
              <a:t>Triggering, Notifications</a:t>
            </a:r>
          </a:p>
        </p:txBody>
      </p:sp>
      <p:sp>
        <p:nvSpPr>
          <p:cNvPr id="99" name="TextBox 98">
            <a:extLst>
              <a:ext uri="{FF2B5EF4-FFF2-40B4-BE49-F238E27FC236}">
                <a16:creationId xmlns:a16="http://schemas.microsoft.com/office/drawing/2014/main" id="{31AFFC18-9EDD-5C40-AD25-4111950117F3}"/>
              </a:ext>
            </a:extLst>
          </p:cNvPr>
          <p:cNvSpPr txBox="1"/>
          <p:nvPr/>
        </p:nvSpPr>
        <p:spPr>
          <a:xfrm>
            <a:off x="8649561" y="4477624"/>
            <a:ext cx="2721172" cy="1084976"/>
          </a:xfrm>
          <a:prstGeom prst="rect">
            <a:avLst/>
          </a:prstGeom>
          <a:noFill/>
        </p:spPr>
        <p:txBody>
          <a:bodyPr wrap="none" rtlCol="0">
            <a:spAutoFit/>
          </a:bodyPr>
          <a:lstStyle/>
          <a:p>
            <a:r>
              <a:rPr lang="en-US" dirty="0"/>
              <a:t>Content IGs</a:t>
            </a:r>
          </a:p>
          <a:p>
            <a:r>
              <a:rPr lang="en-US" sz="1000" b="1" u="sng" dirty="0"/>
              <a:t>Use Case Specific Requirements</a:t>
            </a:r>
          </a:p>
          <a:p>
            <a:pPr marL="171442" indent="-171442">
              <a:buFont typeface="Arial" panose="020B0604020202020204" pitchFamily="34" charset="0"/>
              <a:buChar char="•"/>
            </a:pPr>
            <a:r>
              <a:rPr lang="en-US" sz="1000" b="1" dirty="0"/>
              <a:t>Resource Profiles for use cases</a:t>
            </a:r>
          </a:p>
          <a:p>
            <a:pPr marL="171442" indent="-171442">
              <a:buFont typeface="Arial" panose="020B0604020202020204" pitchFamily="34" charset="0"/>
              <a:buChar char="•"/>
            </a:pPr>
            <a:r>
              <a:rPr lang="en-US" sz="1000" b="1" dirty="0"/>
              <a:t>Search params</a:t>
            </a:r>
          </a:p>
          <a:p>
            <a:pPr marL="171442" indent="-171442">
              <a:buFont typeface="Arial" panose="020B0604020202020204" pitchFamily="34" charset="0"/>
              <a:buChar char="•"/>
            </a:pPr>
            <a:r>
              <a:rPr lang="en-US" sz="1000" b="1" dirty="0"/>
              <a:t>Content specific APIs</a:t>
            </a:r>
          </a:p>
        </p:txBody>
      </p:sp>
      <p:sp>
        <p:nvSpPr>
          <p:cNvPr id="60" name="TextBox 59">
            <a:extLst>
              <a:ext uri="{FF2B5EF4-FFF2-40B4-BE49-F238E27FC236}">
                <a16:creationId xmlns:a16="http://schemas.microsoft.com/office/drawing/2014/main" id="{5E7BBDC9-09A2-A144-9929-ACF8D754BA93}"/>
              </a:ext>
            </a:extLst>
          </p:cNvPr>
          <p:cNvSpPr txBox="1"/>
          <p:nvPr/>
        </p:nvSpPr>
        <p:spPr>
          <a:xfrm>
            <a:off x="101012" y="5693088"/>
            <a:ext cx="7483139" cy="577081"/>
          </a:xfrm>
          <a:prstGeom prst="rect">
            <a:avLst/>
          </a:prstGeom>
          <a:noFill/>
        </p:spPr>
        <p:txBody>
          <a:bodyPr wrap="none" rtlCol="0">
            <a:spAutoFit/>
          </a:bodyPr>
          <a:lstStyle/>
          <a:p>
            <a:r>
              <a:rPr lang="en-US" sz="1050" dirty="0"/>
              <a:t>Note 1: New use cases, like Hep C, can use the </a:t>
            </a:r>
            <a:r>
              <a:rPr lang="en-US" sz="1050" dirty="0" err="1"/>
              <a:t>eICR</a:t>
            </a:r>
            <a:r>
              <a:rPr lang="en-US" sz="1050" dirty="0"/>
              <a:t> IG without modification </a:t>
            </a:r>
          </a:p>
          <a:p>
            <a:pPr lvl="0"/>
            <a:r>
              <a:rPr lang="en-US" sz="1050" dirty="0"/>
              <a:t>Note 2: New use cases, like Cancer, can use the </a:t>
            </a:r>
            <a:r>
              <a:rPr lang="en-US" sz="1050" dirty="0" err="1"/>
              <a:t>eICR</a:t>
            </a:r>
            <a:r>
              <a:rPr lang="en-US" sz="1050" dirty="0"/>
              <a:t> IG and supplement with extensions or modifications in their content IG.</a:t>
            </a:r>
          </a:p>
          <a:p>
            <a:r>
              <a:rPr lang="en-US" sz="1050" dirty="0"/>
              <a:t>Note 3: New use cases, like Health Care Surveys, cannot use the </a:t>
            </a:r>
            <a:r>
              <a:rPr lang="en-US" sz="1050" dirty="0" err="1"/>
              <a:t>eICR</a:t>
            </a:r>
            <a:r>
              <a:rPr lang="en-US" sz="1050" dirty="0"/>
              <a:t> IG and would need to create a separate content IG </a:t>
            </a:r>
          </a:p>
        </p:txBody>
      </p:sp>
    </p:spTree>
    <p:extLst>
      <p:ext uri="{BB962C8B-B14F-4D97-AF65-F5344CB8AC3E}">
        <p14:creationId xmlns:p14="http://schemas.microsoft.com/office/powerpoint/2010/main" val="62975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834474E-9A7C-914D-96DC-12F4D725CDBE}"/>
              </a:ext>
            </a:extLst>
          </p:cNvPr>
          <p:cNvGrpSpPr/>
          <p:nvPr/>
        </p:nvGrpSpPr>
        <p:grpSpPr>
          <a:xfrm>
            <a:off x="304800" y="161620"/>
            <a:ext cx="9829800" cy="1514780"/>
            <a:chOff x="304800" y="169918"/>
            <a:chExt cx="10820400" cy="2878082"/>
          </a:xfrm>
        </p:grpSpPr>
        <p:cxnSp>
          <p:nvCxnSpPr>
            <p:cNvPr id="6" name="Straight Arrow Connector 5">
              <a:extLst>
                <a:ext uri="{FF2B5EF4-FFF2-40B4-BE49-F238E27FC236}">
                  <a16:creationId xmlns:a16="http://schemas.microsoft.com/office/drawing/2014/main" id="{3054DCEF-E933-AF40-8832-7441B4F0CA29}"/>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F88BAB-A470-C04C-881A-EFB02C7DC194}"/>
                </a:ext>
              </a:extLst>
            </p:cNvPr>
            <p:cNvSpPr txBox="1"/>
            <p:nvPr/>
          </p:nvSpPr>
          <p:spPr>
            <a:xfrm>
              <a:off x="304800" y="297180"/>
              <a:ext cx="1790960" cy="877164"/>
            </a:xfrm>
            <a:prstGeom prst="rect">
              <a:avLst/>
            </a:prstGeom>
            <a:noFill/>
          </p:spPr>
          <p:txBody>
            <a:bodyPr wrap="square" rtlCol="0">
              <a:spAutoFit/>
            </a:bodyPr>
            <a:lstStyle/>
            <a:p>
              <a:r>
                <a:rPr lang="en-US" sz="1200" dirty="0"/>
                <a:t>Workflow activities result in Events</a:t>
              </a:r>
            </a:p>
          </p:txBody>
        </p:sp>
        <p:sp>
          <p:nvSpPr>
            <p:cNvPr id="8" name="Rectangle 7">
              <a:extLst>
                <a:ext uri="{FF2B5EF4-FFF2-40B4-BE49-F238E27FC236}">
                  <a16:creationId xmlns:a16="http://schemas.microsoft.com/office/drawing/2014/main" id="{3013D089-B940-2344-B139-EEB10267C769}"/>
                </a:ext>
              </a:extLst>
            </p:cNvPr>
            <p:cNvSpPr/>
            <p:nvPr/>
          </p:nvSpPr>
          <p:spPr>
            <a:xfrm>
              <a:off x="22860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Event Notifications</a:t>
              </a:r>
            </a:p>
          </p:txBody>
        </p:sp>
        <p:cxnSp>
          <p:nvCxnSpPr>
            <p:cNvPr id="9" name="Straight Arrow Connector 8">
              <a:extLst>
                <a:ext uri="{FF2B5EF4-FFF2-40B4-BE49-F238E27FC236}">
                  <a16:creationId xmlns:a16="http://schemas.microsoft.com/office/drawing/2014/main" id="{A9F92296-B031-564A-AFFF-EE408A2465BC}"/>
                </a:ext>
              </a:extLst>
            </p:cNvPr>
            <p:cNvCxnSpPr>
              <a:cxnSpLocks/>
              <a:stCxn id="8" idx="3"/>
              <a:endCxn id="10" idx="1"/>
            </p:cNvCxnSpPr>
            <p:nvPr/>
          </p:nvCxnSpPr>
          <p:spPr>
            <a:xfrm>
              <a:off x="4038600" y="800100"/>
              <a:ext cx="16383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2BE8176-4E2E-D244-B972-7F1040B97FC1}"/>
                </a:ext>
              </a:extLst>
            </p:cNvPr>
            <p:cNvSpPr/>
            <p:nvPr/>
          </p:nvSpPr>
          <p:spPr>
            <a:xfrm>
              <a:off x="56769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Evaluate Condition</a:t>
              </a:r>
            </a:p>
          </p:txBody>
        </p:sp>
        <p:sp>
          <p:nvSpPr>
            <p:cNvPr id="14" name="TextBox 13">
              <a:extLst>
                <a:ext uri="{FF2B5EF4-FFF2-40B4-BE49-F238E27FC236}">
                  <a16:creationId xmlns:a16="http://schemas.microsoft.com/office/drawing/2014/main" id="{77480362-1112-3948-824C-E070C1554A52}"/>
                </a:ext>
              </a:extLst>
            </p:cNvPr>
            <p:cNvSpPr txBox="1"/>
            <p:nvPr/>
          </p:nvSpPr>
          <p:spPr>
            <a:xfrm>
              <a:off x="4228840" y="169918"/>
              <a:ext cx="1333760" cy="526298"/>
            </a:xfrm>
            <a:prstGeom prst="rect">
              <a:avLst/>
            </a:prstGeom>
            <a:noFill/>
          </p:spPr>
          <p:txBody>
            <a:bodyPr wrap="square" rtlCol="0">
              <a:spAutoFit/>
            </a:bodyPr>
            <a:lstStyle/>
            <a:p>
              <a:r>
                <a:rPr lang="en-US" sz="1200" dirty="0"/>
                <a:t>Event Context</a:t>
              </a:r>
            </a:p>
          </p:txBody>
        </p:sp>
        <p:cxnSp>
          <p:nvCxnSpPr>
            <p:cNvPr id="15" name="Straight Arrow Connector 14">
              <a:extLst>
                <a:ext uri="{FF2B5EF4-FFF2-40B4-BE49-F238E27FC236}">
                  <a16:creationId xmlns:a16="http://schemas.microsoft.com/office/drawing/2014/main" id="{14526F3A-DB06-5243-9947-C0A11D91A603}"/>
                </a:ext>
              </a:extLst>
            </p:cNvPr>
            <p:cNvCxnSpPr>
              <a:cxnSpLocks/>
              <a:stCxn id="10" idx="3"/>
              <a:endCxn id="18" idx="1"/>
            </p:cNvCxnSpPr>
            <p:nvPr/>
          </p:nvCxnSpPr>
          <p:spPr>
            <a:xfrm>
              <a:off x="7429500" y="800100"/>
              <a:ext cx="19431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D96B7E-4515-2146-8316-E105A240B26E}"/>
                </a:ext>
              </a:extLst>
            </p:cNvPr>
            <p:cNvSpPr/>
            <p:nvPr/>
          </p:nvSpPr>
          <p:spPr>
            <a:xfrm>
              <a:off x="9372600" y="381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Action</a:t>
              </a:r>
            </a:p>
          </p:txBody>
        </p:sp>
        <p:sp>
          <p:nvSpPr>
            <p:cNvPr id="19" name="TextBox 18">
              <a:extLst>
                <a:ext uri="{FF2B5EF4-FFF2-40B4-BE49-F238E27FC236}">
                  <a16:creationId xmlns:a16="http://schemas.microsoft.com/office/drawing/2014/main" id="{D816255D-8C34-894B-9B3E-195F883859AD}"/>
                </a:ext>
              </a:extLst>
            </p:cNvPr>
            <p:cNvSpPr txBox="1"/>
            <p:nvPr/>
          </p:nvSpPr>
          <p:spPr>
            <a:xfrm>
              <a:off x="7848340" y="199934"/>
              <a:ext cx="1333760" cy="526298"/>
            </a:xfrm>
            <a:prstGeom prst="rect">
              <a:avLst/>
            </a:prstGeom>
            <a:noFill/>
          </p:spPr>
          <p:txBody>
            <a:bodyPr wrap="square" rtlCol="0">
              <a:spAutoFit/>
            </a:bodyPr>
            <a:lstStyle/>
            <a:p>
              <a:r>
                <a:rPr lang="en-US" sz="1200" dirty="0"/>
                <a:t>Condition Met </a:t>
              </a:r>
            </a:p>
          </p:txBody>
        </p:sp>
        <p:cxnSp>
          <p:nvCxnSpPr>
            <p:cNvPr id="21" name="Straight Arrow Connector 20">
              <a:extLst>
                <a:ext uri="{FF2B5EF4-FFF2-40B4-BE49-F238E27FC236}">
                  <a16:creationId xmlns:a16="http://schemas.microsoft.com/office/drawing/2014/main" id="{E7650FDC-E3ED-F04E-8C53-E8C2BC76D397}"/>
                </a:ext>
              </a:extLst>
            </p:cNvPr>
            <p:cNvCxnSpPr>
              <a:cxnSpLocks/>
              <a:stCxn id="10" idx="2"/>
            </p:cNvCxnSpPr>
            <p:nvPr/>
          </p:nvCxnSpPr>
          <p:spPr>
            <a:xfrm>
              <a:off x="6553200" y="1219200"/>
              <a:ext cx="0" cy="990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85D5A72-52B6-9741-AE0A-C3BBD059CAA7}"/>
                </a:ext>
              </a:extLst>
            </p:cNvPr>
            <p:cNvSpPr/>
            <p:nvPr/>
          </p:nvSpPr>
          <p:spPr>
            <a:xfrm>
              <a:off x="5676900" y="2209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sp>
          <p:nvSpPr>
            <p:cNvPr id="25" name="TextBox 24">
              <a:extLst>
                <a:ext uri="{FF2B5EF4-FFF2-40B4-BE49-F238E27FC236}">
                  <a16:creationId xmlns:a16="http://schemas.microsoft.com/office/drawing/2014/main" id="{6E6B6870-7EB3-8C43-B81F-0A13FCF20480}"/>
                </a:ext>
              </a:extLst>
            </p:cNvPr>
            <p:cNvSpPr txBox="1"/>
            <p:nvPr/>
          </p:nvSpPr>
          <p:spPr>
            <a:xfrm>
              <a:off x="6553200" y="1400267"/>
              <a:ext cx="1333760" cy="877164"/>
            </a:xfrm>
            <a:prstGeom prst="rect">
              <a:avLst/>
            </a:prstGeom>
            <a:noFill/>
          </p:spPr>
          <p:txBody>
            <a:bodyPr wrap="square" rtlCol="0">
              <a:spAutoFit/>
            </a:bodyPr>
            <a:lstStyle/>
            <a:p>
              <a:r>
                <a:rPr lang="en-US" sz="1200" dirty="0"/>
                <a:t>Condition Not Met </a:t>
              </a:r>
            </a:p>
          </p:txBody>
        </p:sp>
      </p:grpSp>
      <p:sp>
        <p:nvSpPr>
          <p:cNvPr id="27" name="TextBox 26">
            <a:extLst>
              <a:ext uri="{FF2B5EF4-FFF2-40B4-BE49-F238E27FC236}">
                <a16:creationId xmlns:a16="http://schemas.microsoft.com/office/drawing/2014/main" id="{36673F49-27CB-BC4C-AB2B-B3E9E6F667F0}"/>
              </a:ext>
            </a:extLst>
          </p:cNvPr>
          <p:cNvSpPr txBox="1"/>
          <p:nvPr/>
        </p:nvSpPr>
        <p:spPr>
          <a:xfrm>
            <a:off x="10287000" y="236316"/>
            <a:ext cx="1905000" cy="646331"/>
          </a:xfrm>
          <a:prstGeom prst="rect">
            <a:avLst/>
          </a:prstGeom>
          <a:noFill/>
        </p:spPr>
        <p:txBody>
          <a:bodyPr wrap="square" rtlCol="0">
            <a:spAutoFit/>
          </a:bodyPr>
          <a:lstStyle/>
          <a:p>
            <a:r>
              <a:rPr lang="en-US" dirty="0"/>
              <a:t>Generic ECA Rule Execution</a:t>
            </a:r>
          </a:p>
        </p:txBody>
      </p:sp>
      <p:grpSp>
        <p:nvGrpSpPr>
          <p:cNvPr id="28" name="Group 27">
            <a:extLst>
              <a:ext uri="{FF2B5EF4-FFF2-40B4-BE49-F238E27FC236}">
                <a16:creationId xmlns:a16="http://schemas.microsoft.com/office/drawing/2014/main" id="{E4B2DF65-BCBF-4B4E-AE30-E938CCC5FAA7}"/>
              </a:ext>
            </a:extLst>
          </p:cNvPr>
          <p:cNvGrpSpPr/>
          <p:nvPr/>
        </p:nvGrpSpPr>
        <p:grpSpPr>
          <a:xfrm>
            <a:off x="376561" y="2581580"/>
            <a:ext cx="9829800" cy="1447800"/>
            <a:chOff x="304800" y="297180"/>
            <a:chExt cx="10820400" cy="2750820"/>
          </a:xfrm>
        </p:grpSpPr>
        <p:cxnSp>
          <p:nvCxnSpPr>
            <p:cNvPr id="29" name="Straight Arrow Connector 28">
              <a:extLst>
                <a:ext uri="{FF2B5EF4-FFF2-40B4-BE49-F238E27FC236}">
                  <a16:creationId xmlns:a16="http://schemas.microsoft.com/office/drawing/2014/main" id="{9F2BF2A4-E736-4E40-A4FB-33F99E2968CB}"/>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3E0705C-9A8F-2E49-BE31-5949E7561006}"/>
                </a:ext>
              </a:extLst>
            </p:cNvPr>
            <p:cNvSpPr txBox="1"/>
            <p:nvPr/>
          </p:nvSpPr>
          <p:spPr>
            <a:xfrm>
              <a:off x="304800" y="297180"/>
              <a:ext cx="1790960" cy="1578894"/>
            </a:xfrm>
            <a:prstGeom prst="rect">
              <a:avLst/>
            </a:prstGeom>
            <a:noFill/>
          </p:spPr>
          <p:txBody>
            <a:bodyPr wrap="square" rtlCol="0">
              <a:spAutoFit/>
            </a:bodyPr>
            <a:lstStyle/>
            <a:p>
              <a:r>
                <a:rPr lang="en-US" sz="1200" dirty="0"/>
                <a:t>New Diagnosis is entered in EHR by Practitioner for a patient </a:t>
              </a:r>
            </a:p>
          </p:txBody>
        </p:sp>
        <p:sp>
          <p:nvSpPr>
            <p:cNvPr id="31" name="Rectangle 30">
              <a:extLst>
                <a:ext uri="{FF2B5EF4-FFF2-40B4-BE49-F238E27FC236}">
                  <a16:creationId xmlns:a16="http://schemas.microsoft.com/office/drawing/2014/main" id="{48A04F02-D8F3-2041-A765-C5D72793E9FE}"/>
                </a:ext>
              </a:extLst>
            </p:cNvPr>
            <p:cNvSpPr/>
            <p:nvPr/>
          </p:nvSpPr>
          <p:spPr>
            <a:xfrm>
              <a:off x="22860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Diagnosis Notification</a:t>
              </a:r>
            </a:p>
          </p:txBody>
        </p:sp>
        <p:cxnSp>
          <p:nvCxnSpPr>
            <p:cNvPr id="32" name="Straight Arrow Connector 31">
              <a:extLst>
                <a:ext uri="{FF2B5EF4-FFF2-40B4-BE49-F238E27FC236}">
                  <a16:creationId xmlns:a16="http://schemas.microsoft.com/office/drawing/2014/main" id="{A751F33A-92FD-9D4A-B45C-22975923D216}"/>
                </a:ext>
              </a:extLst>
            </p:cNvPr>
            <p:cNvCxnSpPr>
              <a:cxnSpLocks/>
              <a:stCxn id="31" idx="3"/>
              <a:endCxn id="33" idx="1"/>
            </p:cNvCxnSpPr>
            <p:nvPr/>
          </p:nvCxnSpPr>
          <p:spPr>
            <a:xfrm>
              <a:off x="4038600" y="800100"/>
              <a:ext cx="16383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8EE49F2-0062-E443-96AB-8A51946D3B18}"/>
                </a:ext>
              </a:extLst>
            </p:cNvPr>
            <p:cNvSpPr/>
            <p:nvPr/>
          </p:nvSpPr>
          <p:spPr>
            <a:xfrm>
              <a:off x="56769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Does Patient have Cancer diagnosis </a:t>
              </a:r>
            </a:p>
          </p:txBody>
        </p:sp>
        <p:sp>
          <p:nvSpPr>
            <p:cNvPr id="34" name="TextBox 33">
              <a:extLst>
                <a:ext uri="{FF2B5EF4-FFF2-40B4-BE49-F238E27FC236}">
                  <a16:creationId xmlns:a16="http://schemas.microsoft.com/office/drawing/2014/main" id="{8F2F9931-8628-2044-A49B-20E5D265BA8B}"/>
                </a:ext>
              </a:extLst>
            </p:cNvPr>
            <p:cNvSpPr txBox="1"/>
            <p:nvPr/>
          </p:nvSpPr>
          <p:spPr>
            <a:xfrm>
              <a:off x="4223630" y="329909"/>
              <a:ext cx="1333760" cy="1228029"/>
            </a:xfrm>
            <a:prstGeom prst="rect">
              <a:avLst/>
            </a:prstGeom>
            <a:noFill/>
          </p:spPr>
          <p:txBody>
            <a:bodyPr wrap="square" rtlCol="0">
              <a:spAutoFit/>
            </a:bodyPr>
            <a:lstStyle/>
            <a:p>
              <a:r>
                <a:rPr lang="en-US" sz="1200" dirty="0"/>
                <a:t>Patient, Encounter, Practitioner</a:t>
              </a:r>
            </a:p>
          </p:txBody>
        </p:sp>
        <p:cxnSp>
          <p:nvCxnSpPr>
            <p:cNvPr id="35" name="Straight Arrow Connector 34">
              <a:extLst>
                <a:ext uri="{FF2B5EF4-FFF2-40B4-BE49-F238E27FC236}">
                  <a16:creationId xmlns:a16="http://schemas.microsoft.com/office/drawing/2014/main" id="{F947CBCB-688B-694F-A666-05BAFCCEE68A}"/>
                </a:ext>
              </a:extLst>
            </p:cNvPr>
            <p:cNvCxnSpPr>
              <a:cxnSpLocks/>
              <a:stCxn id="33" idx="3"/>
              <a:endCxn id="36" idx="1"/>
            </p:cNvCxnSpPr>
            <p:nvPr/>
          </p:nvCxnSpPr>
          <p:spPr>
            <a:xfrm>
              <a:off x="7429500" y="800100"/>
              <a:ext cx="19431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1638B06-D663-0345-B73E-0A5F9D32C7E9}"/>
                </a:ext>
              </a:extLst>
            </p:cNvPr>
            <p:cNvSpPr/>
            <p:nvPr/>
          </p:nvSpPr>
          <p:spPr>
            <a:xfrm>
              <a:off x="9372600" y="3810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 Cancer data to PHA</a:t>
              </a:r>
            </a:p>
          </p:txBody>
        </p:sp>
        <p:sp>
          <p:nvSpPr>
            <p:cNvPr id="37" name="TextBox 36">
              <a:extLst>
                <a:ext uri="{FF2B5EF4-FFF2-40B4-BE49-F238E27FC236}">
                  <a16:creationId xmlns:a16="http://schemas.microsoft.com/office/drawing/2014/main" id="{4E6C7EF2-9A04-A742-9D07-04C355B32364}"/>
                </a:ext>
              </a:extLst>
            </p:cNvPr>
            <p:cNvSpPr txBox="1"/>
            <p:nvPr/>
          </p:nvSpPr>
          <p:spPr>
            <a:xfrm>
              <a:off x="7749477" y="332645"/>
              <a:ext cx="1333760" cy="1228029"/>
            </a:xfrm>
            <a:prstGeom prst="rect">
              <a:avLst/>
            </a:prstGeom>
            <a:noFill/>
          </p:spPr>
          <p:txBody>
            <a:bodyPr wrap="square" rtlCol="0">
              <a:spAutoFit/>
            </a:bodyPr>
            <a:lstStyle/>
            <a:p>
              <a:r>
                <a:rPr lang="en-US" sz="1200" dirty="0"/>
                <a:t>New Diagnosis indicates Lung Cancer </a:t>
              </a:r>
            </a:p>
          </p:txBody>
        </p:sp>
        <p:sp>
          <p:nvSpPr>
            <p:cNvPr id="39" name="Rectangle 38">
              <a:extLst>
                <a:ext uri="{FF2B5EF4-FFF2-40B4-BE49-F238E27FC236}">
                  <a16:creationId xmlns:a16="http://schemas.microsoft.com/office/drawing/2014/main" id="{419C5444-4EAE-FE4B-8B3C-FC408E21D6A9}"/>
                </a:ext>
              </a:extLst>
            </p:cNvPr>
            <p:cNvSpPr/>
            <p:nvPr/>
          </p:nvSpPr>
          <p:spPr>
            <a:xfrm>
              <a:off x="5676900" y="2209800"/>
              <a:ext cx="17526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grpSp>
      <p:grpSp>
        <p:nvGrpSpPr>
          <p:cNvPr id="41" name="Group 40">
            <a:extLst>
              <a:ext uri="{FF2B5EF4-FFF2-40B4-BE49-F238E27FC236}">
                <a16:creationId xmlns:a16="http://schemas.microsoft.com/office/drawing/2014/main" id="{4DC104AB-3695-4C4F-A2E0-5CFC7F613B7C}"/>
              </a:ext>
            </a:extLst>
          </p:cNvPr>
          <p:cNvGrpSpPr/>
          <p:nvPr/>
        </p:nvGrpSpPr>
        <p:grpSpPr>
          <a:xfrm>
            <a:off x="382348" y="4874520"/>
            <a:ext cx="9829800" cy="1453163"/>
            <a:chOff x="304800" y="286990"/>
            <a:chExt cx="10820400" cy="2761010"/>
          </a:xfrm>
        </p:grpSpPr>
        <p:cxnSp>
          <p:nvCxnSpPr>
            <p:cNvPr id="42" name="Straight Arrow Connector 41">
              <a:extLst>
                <a:ext uri="{FF2B5EF4-FFF2-40B4-BE49-F238E27FC236}">
                  <a16:creationId xmlns:a16="http://schemas.microsoft.com/office/drawing/2014/main" id="{E3B486F0-2195-434C-B598-C271139FCD07}"/>
                </a:ext>
              </a:extLst>
            </p:cNvPr>
            <p:cNvCxnSpPr/>
            <p:nvPr/>
          </p:nvCxnSpPr>
          <p:spPr>
            <a:xfrm>
              <a:off x="685800" y="762000"/>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EFC8F83-7982-FF45-92A7-4BCF8C8E3DD6}"/>
                </a:ext>
              </a:extLst>
            </p:cNvPr>
            <p:cNvSpPr txBox="1"/>
            <p:nvPr/>
          </p:nvSpPr>
          <p:spPr>
            <a:xfrm>
              <a:off x="304800" y="297180"/>
              <a:ext cx="1790960" cy="1228029"/>
            </a:xfrm>
            <a:prstGeom prst="rect">
              <a:avLst/>
            </a:prstGeom>
            <a:noFill/>
          </p:spPr>
          <p:txBody>
            <a:bodyPr wrap="square" rtlCol="0">
              <a:spAutoFit/>
            </a:bodyPr>
            <a:lstStyle/>
            <a:p>
              <a:r>
                <a:rPr lang="en-US" sz="1200" dirty="0"/>
                <a:t>A Patient Encounter was closed by Practitioner</a:t>
              </a:r>
            </a:p>
          </p:txBody>
        </p:sp>
        <p:sp>
          <p:nvSpPr>
            <p:cNvPr id="44" name="Rectangle 43">
              <a:extLst>
                <a:ext uri="{FF2B5EF4-FFF2-40B4-BE49-F238E27FC236}">
                  <a16:creationId xmlns:a16="http://schemas.microsoft.com/office/drawing/2014/main" id="{32FCD01F-71A7-F74A-8BEA-10C6185A3382}"/>
                </a:ext>
              </a:extLst>
            </p:cNvPr>
            <p:cNvSpPr/>
            <p:nvPr/>
          </p:nvSpPr>
          <p:spPr>
            <a:xfrm>
              <a:off x="2286000" y="3810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Encounter Close Notification</a:t>
              </a:r>
            </a:p>
          </p:txBody>
        </p:sp>
        <p:cxnSp>
          <p:nvCxnSpPr>
            <p:cNvPr id="45" name="Straight Arrow Connector 44">
              <a:extLst>
                <a:ext uri="{FF2B5EF4-FFF2-40B4-BE49-F238E27FC236}">
                  <a16:creationId xmlns:a16="http://schemas.microsoft.com/office/drawing/2014/main" id="{31F108C6-3112-E847-A1E9-CCD319C2FB7B}"/>
                </a:ext>
              </a:extLst>
            </p:cNvPr>
            <p:cNvCxnSpPr>
              <a:cxnSpLocks/>
              <a:stCxn id="44" idx="3"/>
              <a:endCxn id="46" idx="1"/>
            </p:cNvCxnSpPr>
            <p:nvPr/>
          </p:nvCxnSpPr>
          <p:spPr>
            <a:xfrm>
              <a:off x="4038601" y="800100"/>
              <a:ext cx="16382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45D381D-A729-7849-A823-C5717E1EF81F}"/>
                </a:ext>
              </a:extLst>
            </p:cNvPr>
            <p:cNvSpPr/>
            <p:nvPr/>
          </p:nvSpPr>
          <p:spPr>
            <a:xfrm>
              <a:off x="5676900" y="381000"/>
              <a:ext cx="2329827"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Practitioner enrolled for Healthcare Survey</a:t>
              </a:r>
            </a:p>
          </p:txBody>
        </p:sp>
        <p:sp>
          <p:nvSpPr>
            <p:cNvPr id="47" name="TextBox 46">
              <a:extLst>
                <a:ext uri="{FF2B5EF4-FFF2-40B4-BE49-F238E27FC236}">
                  <a16:creationId xmlns:a16="http://schemas.microsoft.com/office/drawing/2014/main" id="{4D763FD9-6132-404A-852C-75965AF95A17}"/>
                </a:ext>
              </a:extLst>
            </p:cNvPr>
            <p:cNvSpPr txBox="1"/>
            <p:nvPr/>
          </p:nvSpPr>
          <p:spPr>
            <a:xfrm>
              <a:off x="4228841" y="313860"/>
              <a:ext cx="1333760" cy="1228029"/>
            </a:xfrm>
            <a:prstGeom prst="rect">
              <a:avLst/>
            </a:prstGeom>
            <a:noFill/>
          </p:spPr>
          <p:txBody>
            <a:bodyPr wrap="square" rtlCol="0">
              <a:spAutoFit/>
            </a:bodyPr>
            <a:lstStyle/>
            <a:p>
              <a:r>
                <a:rPr lang="en-US" sz="1200" dirty="0"/>
                <a:t>Patient, Encounter, Practitioner</a:t>
              </a:r>
            </a:p>
          </p:txBody>
        </p:sp>
        <p:cxnSp>
          <p:nvCxnSpPr>
            <p:cNvPr id="48" name="Straight Arrow Connector 47">
              <a:extLst>
                <a:ext uri="{FF2B5EF4-FFF2-40B4-BE49-F238E27FC236}">
                  <a16:creationId xmlns:a16="http://schemas.microsoft.com/office/drawing/2014/main" id="{1B146A2D-675D-7549-8663-323457EE2D4C}"/>
                </a:ext>
              </a:extLst>
            </p:cNvPr>
            <p:cNvCxnSpPr>
              <a:cxnSpLocks/>
              <a:stCxn id="46" idx="3"/>
              <a:endCxn id="49" idx="1"/>
            </p:cNvCxnSpPr>
            <p:nvPr/>
          </p:nvCxnSpPr>
          <p:spPr>
            <a:xfrm>
              <a:off x="8006727" y="800100"/>
              <a:ext cx="13658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D59EE04-8634-AD46-9DB4-D8D546747153}"/>
                </a:ext>
              </a:extLst>
            </p:cNvPr>
            <p:cNvSpPr/>
            <p:nvPr/>
          </p:nvSpPr>
          <p:spPr>
            <a:xfrm>
              <a:off x="9372600" y="3810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 Survey data to NHCS</a:t>
              </a:r>
            </a:p>
          </p:txBody>
        </p:sp>
        <p:sp>
          <p:nvSpPr>
            <p:cNvPr id="50" name="TextBox 49">
              <a:extLst>
                <a:ext uri="{FF2B5EF4-FFF2-40B4-BE49-F238E27FC236}">
                  <a16:creationId xmlns:a16="http://schemas.microsoft.com/office/drawing/2014/main" id="{1630FC48-5102-6841-8772-CD1C9D778279}"/>
                </a:ext>
              </a:extLst>
            </p:cNvPr>
            <p:cNvSpPr txBox="1"/>
            <p:nvPr/>
          </p:nvSpPr>
          <p:spPr>
            <a:xfrm>
              <a:off x="8315687" y="286990"/>
              <a:ext cx="721298" cy="526298"/>
            </a:xfrm>
            <a:prstGeom prst="rect">
              <a:avLst/>
            </a:prstGeom>
            <a:noFill/>
          </p:spPr>
          <p:txBody>
            <a:bodyPr wrap="square" rtlCol="0">
              <a:spAutoFit/>
            </a:bodyPr>
            <a:lstStyle/>
            <a:p>
              <a:r>
                <a:rPr lang="en-US" sz="1200" dirty="0"/>
                <a:t>Yes</a:t>
              </a:r>
            </a:p>
          </p:txBody>
        </p:sp>
        <p:sp>
          <p:nvSpPr>
            <p:cNvPr id="52" name="Rectangle 51">
              <a:extLst>
                <a:ext uri="{FF2B5EF4-FFF2-40B4-BE49-F238E27FC236}">
                  <a16:creationId xmlns:a16="http://schemas.microsoft.com/office/drawing/2014/main" id="{553CEB6A-B0CF-D844-961B-D175672D78D5}"/>
                </a:ext>
              </a:extLst>
            </p:cNvPr>
            <p:cNvSpPr/>
            <p:nvPr/>
          </p:nvSpPr>
          <p:spPr>
            <a:xfrm>
              <a:off x="5676900" y="2209800"/>
              <a:ext cx="1752600" cy="838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Processing</a:t>
              </a:r>
            </a:p>
          </p:txBody>
        </p:sp>
      </p:grpSp>
      <p:sp>
        <p:nvSpPr>
          <p:cNvPr id="54" name="TextBox 53">
            <a:extLst>
              <a:ext uri="{FF2B5EF4-FFF2-40B4-BE49-F238E27FC236}">
                <a16:creationId xmlns:a16="http://schemas.microsoft.com/office/drawing/2014/main" id="{83CBE9C6-B81D-C743-8559-386DD4CD6DA8}"/>
              </a:ext>
            </a:extLst>
          </p:cNvPr>
          <p:cNvSpPr txBox="1"/>
          <p:nvPr/>
        </p:nvSpPr>
        <p:spPr>
          <a:xfrm>
            <a:off x="10287000" y="2606933"/>
            <a:ext cx="1905000" cy="646331"/>
          </a:xfrm>
          <a:prstGeom prst="rect">
            <a:avLst/>
          </a:prstGeom>
          <a:noFill/>
        </p:spPr>
        <p:txBody>
          <a:bodyPr wrap="square" rtlCol="0">
            <a:spAutoFit/>
          </a:bodyPr>
          <a:lstStyle/>
          <a:p>
            <a:r>
              <a:rPr lang="en-US" dirty="0"/>
              <a:t>Cancer ECA Example</a:t>
            </a:r>
          </a:p>
        </p:txBody>
      </p:sp>
      <p:sp>
        <p:nvSpPr>
          <p:cNvPr id="55" name="TextBox 54">
            <a:extLst>
              <a:ext uri="{FF2B5EF4-FFF2-40B4-BE49-F238E27FC236}">
                <a16:creationId xmlns:a16="http://schemas.microsoft.com/office/drawing/2014/main" id="{3FED0BD9-B358-CF42-A9F9-D1716CB48F6A}"/>
              </a:ext>
            </a:extLst>
          </p:cNvPr>
          <p:cNvSpPr txBox="1"/>
          <p:nvPr/>
        </p:nvSpPr>
        <p:spPr>
          <a:xfrm>
            <a:off x="10355799" y="4821412"/>
            <a:ext cx="1905000" cy="923330"/>
          </a:xfrm>
          <a:prstGeom prst="rect">
            <a:avLst/>
          </a:prstGeom>
          <a:noFill/>
        </p:spPr>
        <p:txBody>
          <a:bodyPr wrap="square" rtlCol="0">
            <a:spAutoFit/>
          </a:bodyPr>
          <a:lstStyle/>
          <a:p>
            <a:r>
              <a:rPr lang="en-US" dirty="0"/>
              <a:t>Healthcare Survey ECA Example</a:t>
            </a:r>
          </a:p>
        </p:txBody>
      </p:sp>
      <p:cxnSp>
        <p:nvCxnSpPr>
          <p:cNvPr id="58" name="Elbow Connector 57">
            <a:extLst>
              <a:ext uri="{FF2B5EF4-FFF2-40B4-BE49-F238E27FC236}">
                <a16:creationId xmlns:a16="http://schemas.microsoft.com/office/drawing/2014/main" id="{B929249E-F3A2-3A46-84D5-32CC54C41078}"/>
              </a:ext>
            </a:extLst>
          </p:cNvPr>
          <p:cNvCxnSpPr>
            <a:stCxn id="18" idx="2"/>
            <a:endCxn id="24" idx="3"/>
          </p:cNvCxnSpPr>
          <p:nvPr/>
        </p:nvCxnSpPr>
        <p:spPr>
          <a:xfrm rot="5400000">
            <a:off x="7686909" y="-195796"/>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024B6E3-B763-B442-9A06-57591000459D}"/>
              </a:ext>
            </a:extLst>
          </p:cNvPr>
          <p:cNvSpPr txBox="1"/>
          <p:nvPr/>
        </p:nvSpPr>
        <p:spPr>
          <a:xfrm>
            <a:off x="7235282" y="1485792"/>
            <a:ext cx="2302299" cy="276999"/>
          </a:xfrm>
          <a:prstGeom prst="rect">
            <a:avLst/>
          </a:prstGeom>
          <a:noFill/>
        </p:spPr>
        <p:txBody>
          <a:bodyPr wrap="square" rtlCol="0">
            <a:spAutoFit/>
          </a:bodyPr>
          <a:lstStyle/>
          <a:p>
            <a:r>
              <a:rPr lang="en-US" sz="1200" dirty="0"/>
              <a:t>Completed Performing Action</a:t>
            </a:r>
          </a:p>
        </p:txBody>
      </p:sp>
      <p:cxnSp>
        <p:nvCxnSpPr>
          <p:cNvPr id="60" name="Elbow Connector 59">
            <a:extLst>
              <a:ext uri="{FF2B5EF4-FFF2-40B4-BE49-F238E27FC236}">
                <a16:creationId xmlns:a16="http://schemas.microsoft.com/office/drawing/2014/main" id="{C2C9970F-042F-E645-8085-79E7BD564887}"/>
              </a:ext>
            </a:extLst>
          </p:cNvPr>
          <p:cNvCxnSpPr>
            <a:cxnSpLocks/>
            <a:stCxn id="36" idx="2"/>
            <a:endCxn id="39" idx="3"/>
          </p:cNvCxnSpPr>
          <p:nvPr/>
        </p:nvCxnSpPr>
        <p:spPr>
          <a:xfrm rot="5400000">
            <a:off x="7758670" y="2157184"/>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DBAC7A1-5953-1341-9C2C-68F12BFFBAA7}"/>
              </a:ext>
            </a:extLst>
          </p:cNvPr>
          <p:cNvSpPr txBox="1"/>
          <p:nvPr/>
        </p:nvSpPr>
        <p:spPr>
          <a:xfrm>
            <a:off x="7235282" y="3775966"/>
            <a:ext cx="2302299" cy="276999"/>
          </a:xfrm>
          <a:prstGeom prst="rect">
            <a:avLst/>
          </a:prstGeom>
          <a:noFill/>
        </p:spPr>
        <p:txBody>
          <a:bodyPr wrap="square" rtlCol="0">
            <a:spAutoFit/>
          </a:bodyPr>
          <a:lstStyle/>
          <a:p>
            <a:r>
              <a:rPr lang="en-US" sz="1200" dirty="0"/>
              <a:t>Completed Reporting</a:t>
            </a:r>
          </a:p>
        </p:txBody>
      </p:sp>
      <p:cxnSp>
        <p:nvCxnSpPr>
          <p:cNvPr id="67" name="Elbow Connector 66">
            <a:extLst>
              <a:ext uri="{FF2B5EF4-FFF2-40B4-BE49-F238E27FC236}">
                <a16:creationId xmlns:a16="http://schemas.microsoft.com/office/drawing/2014/main" id="{9990C7BE-A0DA-9F43-86A7-17C8A9C5FEB4}"/>
              </a:ext>
            </a:extLst>
          </p:cNvPr>
          <p:cNvCxnSpPr>
            <a:cxnSpLocks/>
            <a:stCxn id="49" idx="2"/>
            <a:endCxn id="52" idx="3"/>
          </p:cNvCxnSpPr>
          <p:nvPr/>
        </p:nvCxnSpPr>
        <p:spPr>
          <a:xfrm rot="5400000">
            <a:off x="7764457" y="4455487"/>
            <a:ext cx="741947" cy="256128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570054B-F8D3-3C41-A03D-622ABDDFF43C}"/>
              </a:ext>
            </a:extLst>
          </p:cNvPr>
          <p:cNvSpPr txBox="1"/>
          <p:nvPr/>
        </p:nvSpPr>
        <p:spPr>
          <a:xfrm>
            <a:off x="7235282" y="6144127"/>
            <a:ext cx="2302299" cy="276999"/>
          </a:xfrm>
          <a:prstGeom prst="rect">
            <a:avLst/>
          </a:prstGeom>
          <a:noFill/>
        </p:spPr>
        <p:txBody>
          <a:bodyPr wrap="square" rtlCol="0">
            <a:spAutoFit/>
          </a:bodyPr>
          <a:lstStyle/>
          <a:p>
            <a:r>
              <a:rPr lang="en-US" sz="1200" dirty="0"/>
              <a:t>Completed Reporting</a:t>
            </a:r>
          </a:p>
        </p:txBody>
      </p:sp>
    </p:spTree>
    <p:extLst>
      <p:ext uri="{BB962C8B-B14F-4D97-AF65-F5344CB8AC3E}">
        <p14:creationId xmlns:p14="http://schemas.microsoft.com/office/powerpoint/2010/main" val="60642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89BD-C34B-184E-8FFE-FFE719F4D1F2}"/>
              </a:ext>
            </a:extLst>
          </p:cNvPr>
          <p:cNvSpPr>
            <a:spLocks noGrp="1"/>
          </p:cNvSpPr>
          <p:nvPr>
            <p:ph type="title"/>
          </p:nvPr>
        </p:nvSpPr>
        <p:spPr>
          <a:xfrm>
            <a:off x="304800" y="152400"/>
            <a:ext cx="10972800" cy="533395"/>
          </a:xfrm>
        </p:spPr>
        <p:txBody>
          <a:bodyPr>
            <a:normAutofit fontScale="90000"/>
          </a:bodyPr>
          <a:lstStyle/>
          <a:p>
            <a:r>
              <a:rPr lang="en-US" dirty="0" err="1"/>
              <a:t>MedMorph</a:t>
            </a:r>
            <a:r>
              <a:rPr lang="en-US" dirty="0"/>
              <a:t> Knowledge Artifact Components</a:t>
            </a:r>
          </a:p>
        </p:txBody>
      </p:sp>
      <p:sp>
        <p:nvSpPr>
          <p:cNvPr id="4" name="Folded Corner 3">
            <a:extLst>
              <a:ext uri="{FF2B5EF4-FFF2-40B4-BE49-F238E27FC236}">
                <a16:creationId xmlns:a16="http://schemas.microsoft.com/office/drawing/2014/main" id="{440FDB23-4523-6A42-B00C-214F96C4A964}"/>
              </a:ext>
            </a:extLst>
          </p:cNvPr>
          <p:cNvSpPr/>
          <p:nvPr/>
        </p:nvSpPr>
        <p:spPr>
          <a:xfrm>
            <a:off x="1192384" y="1724799"/>
            <a:ext cx="9677400" cy="441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7F38EAD3-3D52-D040-937B-AC81613CA14A}"/>
              </a:ext>
            </a:extLst>
          </p:cNvPr>
          <p:cNvSpPr/>
          <p:nvPr/>
        </p:nvSpPr>
        <p:spPr>
          <a:xfrm>
            <a:off x="1444390" y="2044954"/>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45D313-6E99-F642-A6BD-E6A5820F994A}"/>
              </a:ext>
            </a:extLst>
          </p:cNvPr>
          <p:cNvSpPr txBox="1"/>
          <p:nvPr/>
        </p:nvSpPr>
        <p:spPr>
          <a:xfrm>
            <a:off x="1915225" y="2048812"/>
            <a:ext cx="900246" cy="369332"/>
          </a:xfrm>
          <a:prstGeom prst="rect">
            <a:avLst/>
          </a:prstGeom>
          <a:noFill/>
        </p:spPr>
        <p:txBody>
          <a:bodyPr wrap="none" rtlCol="0">
            <a:spAutoFit/>
          </a:bodyPr>
          <a:lstStyle/>
          <a:p>
            <a:r>
              <a:rPr lang="en-US" b="1" u="sng" dirty="0"/>
              <a:t>Events</a:t>
            </a:r>
          </a:p>
        </p:txBody>
      </p:sp>
      <p:sp>
        <p:nvSpPr>
          <p:cNvPr id="7" name="TextBox 6">
            <a:extLst>
              <a:ext uri="{FF2B5EF4-FFF2-40B4-BE49-F238E27FC236}">
                <a16:creationId xmlns:a16="http://schemas.microsoft.com/office/drawing/2014/main" id="{5CB9D805-1081-9544-8E44-20A2D8CD07F3}"/>
              </a:ext>
            </a:extLst>
          </p:cNvPr>
          <p:cNvSpPr txBox="1"/>
          <p:nvPr/>
        </p:nvSpPr>
        <p:spPr>
          <a:xfrm>
            <a:off x="1444391" y="2480978"/>
            <a:ext cx="2358792" cy="400110"/>
          </a:xfrm>
          <a:prstGeom prst="rect">
            <a:avLst/>
          </a:prstGeom>
          <a:noFill/>
        </p:spPr>
        <p:txBody>
          <a:bodyPr wrap="square" rtlCol="0">
            <a:spAutoFit/>
          </a:bodyPr>
          <a:lstStyle/>
          <a:p>
            <a:r>
              <a:rPr lang="en-US" sz="1000" dirty="0"/>
              <a:t>For example Encounter-Close, New </a:t>
            </a:r>
            <a:r>
              <a:rPr lang="en-US" sz="1000" dirty="0" err="1"/>
              <a:t>Diagnossi</a:t>
            </a:r>
            <a:r>
              <a:rPr lang="en-US" sz="1000" dirty="0"/>
              <a:t>, Changed Medication</a:t>
            </a:r>
          </a:p>
        </p:txBody>
      </p:sp>
      <p:sp>
        <p:nvSpPr>
          <p:cNvPr id="8" name="Rounded Rectangle 7">
            <a:extLst>
              <a:ext uri="{FF2B5EF4-FFF2-40B4-BE49-F238E27FC236}">
                <a16:creationId xmlns:a16="http://schemas.microsoft.com/office/drawing/2014/main" id="{7C4042C5-21CE-774F-94CE-5FCE495523CE}"/>
              </a:ext>
            </a:extLst>
          </p:cNvPr>
          <p:cNvSpPr/>
          <p:nvPr/>
        </p:nvSpPr>
        <p:spPr>
          <a:xfrm>
            <a:off x="4495800" y="2023778"/>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A45DCF-3A23-E246-842C-A085F2F81B80}"/>
              </a:ext>
            </a:extLst>
          </p:cNvPr>
          <p:cNvSpPr txBox="1"/>
          <p:nvPr/>
        </p:nvSpPr>
        <p:spPr>
          <a:xfrm>
            <a:off x="4966635" y="2027636"/>
            <a:ext cx="1396921" cy="369332"/>
          </a:xfrm>
          <a:prstGeom prst="rect">
            <a:avLst/>
          </a:prstGeom>
          <a:noFill/>
        </p:spPr>
        <p:txBody>
          <a:bodyPr wrap="none" rtlCol="0">
            <a:spAutoFit/>
          </a:bodyPr>
          <a:lstStyle/>
          <a:p>
            <a:r>
              <a:rPr lang="en-US" b="1" u="sng" dirty="0"/>
              <a:t>Conditions</a:t>
            </a:r>
          </a:p>
        </p:txBody>
      </p:sp>
      <p:sp>
        <p:nvSpPr>
          <p:cNvPr id="10" name="TextBox 9">
            <a:extLst>
              <a:ext uri="{FF2B5EF4-FFF2-40B4-BE49-F238E27FC236}">
                <a16:creationId xmlns:a16="http://schemas.microsoft.com/office/drawing/2014/main" id="{D59933AE-7DCB-614D-ADE2-5510C0E6E218}"/>
              </a:ext>
            </a:extLst>
          </p:cNvPr>
          <p:cNvSpPr txBox="1"/>
          <p:nvPr/>
        </p:nvSpPr>
        <p:spPr>
          <a:xfrm>
            <a:off x="4495801" y="2459802"/>
            <a:ext cx="2358792" cy="400110"/>
          </a:xfrm>
          <a:prstGeom prst="rect">
            <a:avLst/>
          </a:prstGeom>
          <a:noFill/>
        </p:spPr>
        <p:txBody>
          <a:bodyPr wrap="square" rtlCol="0">
            <a:spAutoFit/>
          </a:bodyPr>
          <a:lstStyle/>
          <a:p>
            <a:r>
              <a:rPr lang="en-US" sz="1000" dirty="0"/>
              <a:t>For example, verify if diagnosis is part of cancer value set</a:t>
            </a:r>
          </a:p>
        </p:txBody>
      </p:sp>
      <p:sp>
        <p:nvSpPr>
          <p:cNvPr id="14" name="Rounded Rectangle 13">
            <a:extLst>
              <a:ext uri="{FF2B5EF4-FFF2-40B4-BE49-F238E27FC236}">
                <a16:creationId xmlns:a16="http://schemas.microsoft.com/office/drawing/2014/main" id="{1B8A0001-1804-8C4D-924E-D9DB7EBB9E9B}"/>
              </a:ext>
            </a:extLst>
          </p:cNvPr>
          <p:cNvSpPr/>
          <p:nvPr/>
        </p:nvSpPr>
        <p:spPr>
          <a:xfrm>
            <a:off x="7579553" y="2000447"/>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4D6A463-FA80-FD45-A033-A98AA11EDA1E}"/>
              </a:ext>
            </a:extLst>
          </p:cNvPr>
          <p:cNvSpPr txBox="1"/>
          <p:nvPr/>
        </p:nvSpPr>
        <p:spPr>
          <a:xfrm>
            <a:off x="8050388" y="2004305"/>
            <a:ext cx="1006366" cy="369332"/>
          </a:xfrm>
          <a:prstGeom prst="rect">
            <a:avLst/>
          </a:prstGeom>
          <a:noFill/>
        </p:spPr>
        <p:txBody>
          <a:bodyPr wrap="none" rtlCol="0">
            <a:spAutoFit/>
          </a:bodyPr>
          <a:lstStyle/>
          <a:p>
            <a:r>
              <a:rPr lang="en-US" b="1" u="sng" dirty="0"/>
              <a:t>Actions</a:t>
            </a:r>
          </a:p>
        </p:txBody>
      </p:sp>
      <p:sp>
        <p:nvSpPr>
          <p:cNvPr id="16" name="TextBox 15">
            <a:extLst>
              <a:ext uri="{FF2B5EF4-FFF2-40B4-BE49-F238E27FC236}">
                <a16:creationId xmlns:a16="http://schemas.microsoft.com/office/drawing/2014/main" id="{59D5C32F-2E5A-044E-B7C7-C824D23B807F}"/>
              </a:ext>
            </a:extLst>
          </p:cNvPr>
          <p:cNvSpPr txBox="1"/>
          <p:nvPr/>
        </p:nvSpPr>
        <p:spPr>
          <a:xfrm>
            <a:off x="7579554" y="2436471"/>
            <a:ext cx="2358792" cy="400110"/>
          </a:xfrm>
          <a:prstGeom prst="rect">
            <a:avLst/>
          </a:prstGeom>
          <a:noFill/>
        </p:spPr>
        <p:txBody>
          <a:bodyPr wrap="square" rtlCol="0">
            <a:spAutoFit/>
          </a:bodyPr>
          <a:lstStyle/>
          <a:p>
            <a:r>
              <a:rPr lang="en-US" sz="1000" dirty="0"/>
              <a:t>For example collect patient data for reporting</a:t>
            </a:r>
          </a:p>
        </p:txBody>
      </p:sp>
      <p:sp>
        <p:nvSpPr>
          <p:cNvPr id="17" name="Rounded Rectangle 16">
            <a:extLst>
              <a:ext uri="{FF2B5EF4-FFF2-40B4-BE49-F238E27FC236}">
                <a16:creationId xmlns:a16="http://schemas.microsoft.com/office/drawing/2014/main" id="{A29C78D0-2075-334C-BD29-E87FA6F1D4B2}"/>
              </a:ext>
            </a:extLst>
          </p:cNvPr>
          <p:cNvSpPr/>
          <p:nvPr/>
        </p:nvSpPr>
        <p:spPr>
          <a:xfrm>
            <a:off x="1444390" y="3347610"/>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083CEA-9BD6-844E-82B1-2E81F7051250}"/>
              </a:ext>
            </a:extLst>
          </p:cNvPr>
          <p:cNvSpPr txBox="1"/>
          <p:nvPr/>
        </p:nvSpPr>
        <p:spPr>
          <a:xfrm>
            <a:off x="1915225" y="3351468"/>
            <a:ext cx="1212383" cy="369332"/>
          </a:xfrm>
          <a:prstGeom prst="rect">
            <a:avLst/>
          </a:prstGeom>
          <a:noFill/>
        </p:spPr>
        <p:txBody>
          <a:bodyPr wrap="none" rtlCol="0">
            <a:spAutoFit/>
          </a:bodyPr>
          <a:lstStyle/>
          <a:p>
            <a:r>
              <a:rPr lang="en-US" b="1" u="sng" dirty="0"/>
              <a:t>Metadata</a:t>
            </a:r>
          </a:p>
        </p:txBody>
      </p:sp>
      <p:sp>
        <p:nvSpPr>
          <p:cNvPr id="19" name="TextBox 18">
            <a:extLst>
              <a:ext uri="{FF2B5EF4-FFF2-40B4-BE49-F238E27FC236}">
                <a16:creationId xmlns:a16="http://schemas.microsoft.com/office/drawing/2014/main" id="{3C6F5ABD-620B-BB47-99D7-24DD9A17059B}"/>
              </a:ext>
            </a:extLst>
          </p:cNvPr>
          <p:cNvSpPr txBox="1"/>
          <p:nvPr/>
        </p:nvSpPr>
        <p:spPr>
          <a:xfrm>
            <a:off x="1453520" y="3735578"/>
            <a:ext cx="2358792" cy="400110"/>
          </a:xfrm>
          <a:prstGeom prst="rect">
            <a:avLst/>
          </a:prstGeom>
          <a:noFill/>
        </p:spPr>
        <p:txBody>
          <a:bodyPr wrap="square" rtlCol="0">
            <a:spAutoFit/>
          </a:bodyPr>
          <a:lstStyle/>
          <a:p>
            <a:r>
              <a:rPr lang="en-US" sz="1000" dirty="0"/>
              <a:t>For example publisher, purpose, contact, name, version</a:t>
            </a:r>
          </a:p>
        </p:txBody>
      </p:sp>
      <p:sp>
        <p:nvSpPr>
          <p:cNvPr id="20" name="Rounded Rectangle 19">
            <a:extLst>
              <a:ext uri="{FF2B5EF4-FFF2-40B4-BE49-F238E27FC236}">
                <a16:creationId xmlns:a16="http://schemas.microsoft.com/office/drawing/2014/main" id="{24E5B8B2-6FC9-7444-805A-0F42B81B836E}"/>
              </a:ext>
            </a:extLst>
          </p:cNvPr>
          <p:cNvSpPr/>
          <p:nvPr/>
        </p:nvSpPr>
        <p:spPr>
          <a:xfrm>
            <a:off x="4495800" y="3343429"/>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7A0FECA-6610-3444-9D21-B725B4BC571D}"/>
              </a:ext>
            </a:extLst>
          </p:cNvPr>
          <p:cNvSpPr txBox="1"/>
          <p:nvPr/>
        </p:nvSpPr>
        <p:spPr>
          <a:xfrm>
            <a:off x="4966635" y="3347287"/>
            <a:ext cx="1228606" cy="369332"/>
          </a:xfrm>
          <a:prstGeom prst="rect">
            <a:avLst/>
          </a:prstGeom>
          <a:noFill/>
        </p:spPr>
        <p:txBody>
          <a:bodyPr wrap="none" rtlCol="0">
            <a:spAutoFit/>
          </a:bodyPr>
          <a:lstStyle/>
          <a:p>
            <a:r>
              <a:rPr lang="en-US" b="1" u="sng" dirty="0" err="1"/>
              <a:t>ValueSets</a:t>
            </a:r>
            <a:endParaRPr lang="en-US" b="1" u="sng" dirty="0"/>
          </a:p>
        </p:txBody>
      </p:sp>
      <p:sp>
        <p:nvSpPr>
          <p:cNvPr id="22" name="TextBox 21">
            <a:extLst>
              <a:ext uri="{FF2B5EF4-FFF2-40B4-BE49-F238E27FC236}">
                <a16:creationId xmlns:a16="http://schemas.microsoft.com/office/drawing/2014/main" id="{76DFF3FD-CAC6-B845-A758-CD53204686E9}"/>
              </a:ext>
            </a:extLst>
          </p:cNvPr>
          <p:cNvSpPr txBox="1"/>
          <p:nvPr/>
        </p:nvSpPr>
        <p:spPr>
          <a:xfrm>
            <a:off x="4495801" y="3657600"/>
            <a:ext cx="2358792" cy="553998"/>
          </a:xfrm>
          <a:prstGeom prst="rect">
            <a:avLst/>
          </a:prstGeom>
          <a:noFill/>
        </p:spPr>
        <p:txBody>
          <a:bodyPr wrap="square" rtlCol="0">
            <a:spAutoFit/>
          </a:bodyPr>
          <a:lstStyle/>
          <a:p>
            <a:r>
              <a:rPr lang="en-US" sz="1000" dirty="0"/>
              <a:t>For example, </a:t>
            </a:r>
            <a:r>
              <a:rPr lang="en-US" sz="1000" dirty="0" err="1"/>
              <a:t>valuesets</a:t>
            </a:r>
            <a:r>
              <a:rPr lang="en-US" sz="1000" dirty="0"/>
              <a:t> for cancer diagnosis which will be used to check if the patient data has to be reported</a:t>
            </a:r>
          </a:p>
        </p:txBody>
      </p:sp>
      <p:sp>
        <p:nvSpPr>
          <p:cNvPr id="23" name="Rounded Rectangle 22">
            <a:extLst>
              <a:ext uri="{FF2B5EF4-FFF2-40B4-BE49-F238E27FC236}">
                <a16:creationId xmlns:a16="http://schemas.microsoft.com/office/drawing/2014/main" id="{9C765B72-F4F3-1E41-9488-B71DD7344762}"/>
              </a:ext>
            </a:extLst>
          </p:cNvPr>
          <p:cNvSpPr/>
          <p:nvPr/>
        </p:nvSpPr>
        <p:spPr>
          <a:xfrm>
            <a:off x="7547210" y="3424500"/>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09EBE1-D5B6-2B49-9E70-0C7D241F354A}"/>
              </a:ext>
            </a:extLst>
          </p:cNvPr>
          <p:cNvSpPr txBox="1"/>
          <p:nvPr/>
        </p:nvSpPr>
        <p:spPr>
          <a:xfrm>
            <a:off x="8018045" y="3428358"/>
            <a:ext cx="979242" cy="369332"/>
          </a:xfrm>
          <a:prstGeom prst="rect">
            <a:avLst/>
          </a:prstGeom>
          <a:noFill/>
        </p:spPr>
        <p:txBody>
          <a:bodyPr wrap="none" rtlCol="0">
            <a:spAutoFit/>
          </a:bodyPr>
          <a:lstStyle/>
          <a:p>
            <a:r>
              <a:rPr lang="en-US" b="1" u="sng" dirty="0"/>
              <a:t>Library</a:t>
            </a:r>
          </a:p>
        </p:txBody>
      </p:sp>
      <p:sp>
        <p:nvSpPr>
          <p:cNvPr id="25" name="TextBox 24">
            <a:extLst>
              <a:ext uri="{FF2B5EF4-FFF2-40B4-BE49-F238E27FC236}">
                <a16:creationId xmlns:a16="http://schemas.microsoft.com/office/drawing/2014/main" id="{3807DC8F-934D-664A-8CAD-47B6830C8DBF}"/>
              </a:ext>
            </a:extLst>
          </p:cNvPr>
          <p:cNvSpPr txBox="1"/>
          <p:nvPr/>
        </p:nvSpPr>
        <p:spPr>
          <a:xfrm>
            <a:off x="7547211" y="3860524"/>
            <a:ext cx="2358792" cy="400110"/>
          </a:xfrm>
          <a:prstGeom prst="rect">
            <a:avLst/>
          </a:prstGeom>
          <a:noFill/>
        </p:spPr>
        <p:txBody>
          <a:bodyPr wrap="square" rtlCol="0">
            <a:spAutoFit/>
          </a:bodyPr>
          <a:lstStyle/>
          <a:p>
            <a:r>
              <a:rPr lang="en-US" sz="1000" dirty="0"/>
              <a:t>For example a library of CQL rules to be used for evaluation of Conditions </a:t>
            </a:r>
          </a:p>
        </p:txBody>
      </p:sp>
      <p:sp>
        <p:nvSpPr>
          <p:cNvPr id="26" name="Rounded Rectangle 25">
            <a:extLst>
              <a:ext uri="{FF2B5EF4-FFF2-40B4-BE49-F238E27FC236}">
                <a16:creationId xmlns:a16="http://schemas.microsoft.com/office/drawing/2014/main" id="{64263B4E-1939-C541-81A2-8AAAE4E5F229}"/>
              </a:ext>
            </a:extLst>
          </p:cNvPr>
          <p:cNvSpPr/>
          <p:nvPr/>
        </p:nvSpPr>
        <p:spPr>
          <a:xfrm>
            <a:off x="1447607" y="4759804"/>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AF0F783-CF81-F444-84E4-51258BE63C5E}"/>
              </a:ext>
            </a:extLst>
          </p:cNvPr>
          <p:cNvSpPr txBox="1"/>
          <p:nvPr/>
        </p:nvSpPr>
        <p:spPr>
          <a:xfrm>
            <a:off x="1918442" y="4763662"/>
            <a:ext cx="1313180" cy="369332"/>
          </a:xfrm>
          <a:prstGeom prst="rect">
            <a:avLst/>
          </a:prstGeom>
          <a:noFill/>
        </p:spPr>
        <p:txBody>
          <a:bodyPr wrap="none" rtlCol="0">
            <a:spAutoFit/>
          </a:bodyPr>
          <a:lstStyle/>
          <a:p>
            <a:r>
              <a:rPr lang="en-US" b="1" u="sng" dirty="0"/>
              <a:t>Endpoints</a:t>
            </a:r>
          </a:p>
        </p:txBody>
      </p:sp>
      <p:sp>
        <p:nvSpPr>
          <p:cNvPr id="28" name="TextBox 27">
            <a:extLst>
              <a:ext uri="{FF2B5EF4-FFF2-40B4-BE49-F238E27FC236}">
                <a16:creationId xmlns:a16="http://schemas.microsoft.com/office/drawing/2014/main" id="{C10392C0-7A30-264F-928E-21021155EE09}"/>
              </a:ext>
            </a:extLst>
          </p:cNvPr>
          <p:cNvSpPr txBox="1"/>
          <p:nvPr/>
        </p:nvSpPr>
        <p:spPr>
          <a:xfrm>
            <a:off x="1447608" y="5195828"/>
            <a:ext cx="2358792" cy="400110"/>
          </a:xfrm>
          <a:prstGeom prst="rect">
            <a:avLst/>
          </a:prstGeom>
          <a:noFill/>
        </p:spPr>
        <p:txBody>
          <a:bodyPr wrap="square" rtlCol="0">
            <a:spAutoFit/>
          </a:bodyPr>
          <a:lstStyle/>
          <a:p>
            <a:r>
              <a:rPr lang="en-US" sz="1000" dirty="0"/>
              <a:t>For example the end point to where data has to be sent</a:t>
            </a:r>
          </a:p>
        </p:txBody>
      </p:sp>
      <p:sp>
        <p:nvSpPr>
          <p:cNvPr id="29" name="TextBox 28">
            <a:extLst>
              <a:ext uri="{FF2B5EF4-FFF2-40B4-BE49-F238E27FC236}">
                <a16:creationId xmlns:a16="http://schemas.microsoft.com/office/drawing/2014/main" id="{3F50385B-6CB8-5E42-B2DD-48C54BC08919}"/>
              </a:ext>
            </a:extLst>
          </p:cNvPr>
          <p:cNvSpPr txBox="1"/>
          <p:nvPr/>
        </p:nvSpPr>
        <p:spPr>
          <a:xfrm>
            <a:off x="1447608" y="5195828"/>
            <a:ext cx="2358792" cy="400110"/>
          </a:xfrm>
          <a:prstGeom prst="rect">
            <a:avLst/>
          </a:prstGeom>
          <a:noFill/>
        </p:spPr>
        <p:txBody>
          <a:bodyPr wrap="square" rtlCol="0">
            <a:spAutoFit/>
          </a:bodyPr>
          <a:lstStyle/>
          <a:p>
            <a:r>
              <a:rPr lang="en-US" sz="1000" dirty="0"/>
              <a:t>For example publisher, purpose, contact, name, version</a:t>
            </a:r>
          </a:p>
        </p:txBody>
      </p:sp>
      <p:sp>
        <p:nvSpPr>
          <p:cNvPr id="30" name="Rounded Rectangle 29">
            <a:extLst>
              <a:ext uri="{FF2B5EF4-FFF2-40B4-BE49-F238E27FC236}">
                <a16:creationId xmlns:a16="http://schemas.microsoft.com/office/drawing/2014/main" id="{67ECBC70-924E-EB4A-8FDC-2ED8543BB93B}"/>
              </a:ext>
            </a:extLst>
          </p:cNvPr>
          <p:cNvSpPr/>
          <p:nvPr/>
        </p:nvSpPr>
        <p:spPr>
          <a:xfrm>
            <a:off x="4495800" y="4763662"/>
            <a:ext cx="2289409" cy="914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E339A40-053A-3249-8B30-63E767C423A9}"/>
              </a:ext>
            </a:extLst>
          </p:cNvPr>
          <p:cNvSpPr txBox="1"/>
          <p:nvPr/>
        </p:nvSpPr>
        <p:spPr>
          <a:xfrm>
            <a:off x="4966635" y="4767520"/>
            <a:ext cx="1072730" cy="369332"/>
          </a:xfrm>
          <a:prstGeom prst="rect">
            <a:avLst/>
          </a:prstGeom>
          <a:noFill/>
        </p:spPr>
        <p:txBody>
          <a:bodyPr wrap="none" rtlCol="0">
            <a:spAutoFit/>
          </a:bodyPr>
          <a:lstStyle/>
          <a:p>
            <a:r>
              <a:rPr lang="en-US" b="1" u="sng" dirty="0"/>
              <a:t>Security</a:t>
            </a:r>
          </a:p>
        </p:txBody>
      </p:sp>
      <p:sp>
        <p:nvSpPr>
          <p:cNvPr id="32" name="TextBox 31">
            <a:extLst>
              <a:ext uri="{FF2B5EF4-FFF2-40B4-BE49-F238E27FC236}">
                <a16:creationId xmlns:a16="http://schemas.microsoft.com/office/drawing/2014/main" id="{8B63F0E4-3B23-ED41-A6BC-E0A5F52F611E}"/>
              </a:ext>
            </a:extLst>
          </p:cNvPr>
          <p:cNvSpPr txBox="1"/>
          <p:nvPr/>
        </p:nvSpPr>
        <p:spPr>
          <a:xfrm>
            <a:off x="4495801" y="5199686"/>
            <a:ext cx="2358792" cy="400110"/>
          </a:xfrm>
          <a:prstGeom prst="rect">
            <a:avLst/>
          </a:prstGeom>
          <a:noFill/>
        </p:spPr>
        <p:txBody>
          <a:bodyPr wrap="square" rtlCol="0">
            <a:spAutoFit/>
          </a:bodyPr>
          <a:lstStyle/>
          <a:p>
            <a:r>
              <a:rPr lang="en-US" sz="1000" dirty="0"/>
              <a:t>For example the PKI URL to be used for encrypting data</a:t>
            </a:r>
          </a:p>
        </p:txBody>
      </p:sp>
    </p:spTree>
    <p:extLst>
      <p:ext uri="{BB962C8B-B14F-4D97-AF65-F5344CB8AC3E}">
        <p14:creationId xmlns:p14="http://schemas.microsoft.com/office/powerpoint/2010/main" val="38867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AB6-24FD-3A42-A7D4-FF6BB6D1913C}"/>
              </a:ext>
            </a:extLst>
          </p:cNvPr>
          <p:cNvSpPr>
            <a:spLocks noGrp="1"/>
          </p:cNvSpPr>
          <p:nvPr>
            <p:ph type="title"/>
          </p:nvPr>
        </p:nvSpPr>
        <p:spPr>
          <a:xfrm>
            <a:off x="0" y="76200"/>
            <a:ext cx="10972800" cy="533395"/>
          </a:xfrm>
        </p:spPr>
        <p:txBody>
          <a:bodyPr>
            <a:normAutofit fontScale="90000"/>
          </a:bodyPr>
          <a:lstStyle/>
          <a:p>
            <a:r>
              <a:rPr lang="en-US" dirty="0"/>
              <a:t>Knowledge Artifact Actions Sequence</a:t>
            </a:r>
          </a:p>
        </p:txBody>
      </p:sp>
      <p:sp>
        <p:nvSpPr>
          <p:cNvPr id="4" name="Rectangle 3">
            <a:extLst>
              <a:ext uri="{FF2B5EF4-FFF2-40B4-BE49-F238E27FC236}">
                <a16:creationId xmlns:a16="http://schemas.microsoft.com/office/drawing/2014/main" id="{4CE29280-11F8-6A44-ADA0-E38E030B20B7}"/>
              </a:ext>
            </a:extLst>
          </p:cNvPr>
          <p:cNvSpPr/>
          <p:nvPr/>
        </p:nvSpPr>
        <p:spPr>
          <a:xfrm>
            <a:off x="228600" y="1066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Reporting Workflow based on Named Event Notifications</a:t>
            </a:r>
          </a:p>
        </p:txBody>
      </p:sp>
      <p:sp>
        <p:nvSpPr>
          <p:cNvPr id="5" name="Rectangle 4">
            <a:extLst>
              <a:ext uri="{FF2B5EF4-FFF2-40B4-BE49-F238E27FC236}">
                <a16:creationId xmlns:a16="http://schemas.microsoft.com/office/drawing/2014/main" id="{2A06011B-74D9-5D4F-BFEA-1E87E65E0A60}"/>
              </a:ext>
            </a:extLst>
          </p:cNvPr>
          <p:cNvSpPr/>
          <p:nvPr/>
        </p:nvSpPr>
        <p:spPr>
          <a:xfrm>
            <a:off x="228600" y="28194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Reporting Workflow Actions </a:t>
            </a:r>
          </a:p>
        </p:txBody>
      </p:sp>
      <p:sp>
        <p:nvSpPr>
          <p:cNvPr id="6" name="Rectangle 5">
            <a:extLst>
              <a:ext uri="{FF2B5EF4-FFF2-40B4-BE49-F238E27FC236}">
                <a16:creationId xmlns:a16="http://schemas.microsoft.com/office/drawing/2014/main" id="{B64082DD-679E-0B4B-821E-C09378B34BE2}"/>
              </a:ext>
            </a:extLst>
          </p:cNvPr>
          <p:cNvSpPr/>
          <p:nvPr/>
        </p:nvSpPr>
        <p:spPr>
          <a:xfrm>
            <a:off x="228600" y="4800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Terminate Reporting Workflow</a:t>
            </a:r>
          </a:p>
        </p:txBody>
      </p:sp>
      <p:cxnSp>
        <p:nvCxnSpPr>
          <p:cNvPr id="8" name="Straight Arrow Connector 7">
            <a:extLst>
              <a:ext uri="{FF2B5EF4-FFF2-40B4-BE49-F238E27FC236}">
                <a16:creationId xmlns:a16="http://schemas.microsoft.com/office/drawing/2014/main" id="{1E41785E-D12F-C24C-93CB-ECA42B6F9DDD}"/>
              </a:ext>
            </a:extLst>
          </p:cNvPr>
          <p:cNvCxnSpPr>
            <a:stCxn id="4" idx="2"/>
            <a:endCxn id="5" idx="0"/>
          </p:cNvCxnSpPr>
          <p:nvPr/>
        </p:nvCxnSpPr>
        <p:spPr>
          <a:xfrm>
            <a:off x="1409700" y="1676400"/>
            <a:ext cx="0" cy="1143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3219A9-3016-F648-946C-49BDD1A3EB55}"/>
              </a:ext>
            </a:extLst>
          </p:cNvPr>
          <p:cNvCxnSpPr>
            <a:cxnSpLocks/>
            <a:stCxn id="5" idx="2"/>
            <a:endCxn id="6" idx="0"/>
          </p:cNvCxnSpPr>
          <p:nvPr/>
        </p:nvCxnSpPr>
        <p:spPr>
          <a:xfrm>
            <a:off x="1409700" y="3429000"/>
            <a:ext cx="0" cy="1371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B7C5F4-E116-8045-A718-6B855517D794}"/>
              </a:ext>
            </a:extLst>
          </p:cNvPr>
          <p:cNvSpPr txBox="1"/>
          <p:nvPr/>
        </p:nvSpPr>
        <p:spPr>
          <a:xfrm>
            <a:off x="228600" y="5987534"/>
            <a:ext cx="2438400" cy="646331"/>
          </a:xfrm>
          <a:prstGeom prst="rect">
            <a:avLst/>
          </a:prstGeom>
          <a:noFill/>
        </p:spPr>
        <p:txBody>
          <a:bodyPr wrap="square" rtlCol="0">
            <a:spAutoFit/>
          </a:bodyPr>
          <a:lstStyle/>
          <a:p>
            <a:r>
              <a:rPr lang="en-US" dirty="0"/>
              <a:t>Top Level Steps for processing Actions</a:t>
            </a:r>
          </a:p>
        </p:txBody>
      </p:sp>
      <p:sp>
        <p:nvSpPr>
          <p:cNvPr id="14" name="Left Brace 13">
            <a:extLst>
              <a:ext uri="{FF2B5EF4-FFF2-40B4-BE49-F238E27FC236}">
                <a16:creationId xmlns:a16="http://schemas.microsoft.com/office/drawing/2014/main" id="{14C99320-3421-EE43-A301-A771A7970B22}"/>
              </a:ext>
            </a:extLst>
          </p:cNvPr>
          <p:cNvSpPr/>
          <p:nvPr/>
        </p:nvSpPr>
        <p:spPr>
          <a:xfrm>
            <a:off x="2667001" y="761999"/>
            <a:ext cx="1853876" cy="5871865"/>
          </a:xfrm>
          <a:prstGeom prst="leftBrace">
            <a:avLst>
              <a:gd name="adj1" fmla="val 8333"/>
              <a:gd name="adj2" fmla="val 4120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150200AA-17AA-A345-91F3-1E15D8717E30}"/>
              </a:ext>
            </a:extLst>
          </p:cNvPr>
          <p:cNvSpPr/>
          <p:nvPr/>
        </p:nvSpPr>
        <p:spPr>
          <a:xfrm>
            <a:off x="4419600" y="10668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7F78820-3192-3140-A11B-FE5CBE592F5C}"/>
              </a:ext>
            </a:extLst>
          </p:cNvPr>
          <p:cNvSpPr/>
          <p:nvPr/>
        </p:nvSpPr>
        <p:spPr>
          <a:xfrm>
            <a:off x="4579717" y="11811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Check-trigger-codes</a:t>
            </a:r>
          </a:p>
        </p:txBody>
      </p:sp>
      <p:sp>
        <p:nvSpPr>
          <p:cNvPr id="17" name="Rounded Rectangle 16">
            <a:extLst>
              <a:ext uri="{FF2B5EF4-FFF2-40B4-BE49-F238E27FC236}">
                <a16:creationId xmlns:a16="http://schemas.microsoft.com/office/drawing/2014/main" id="{4EF268EB-BC9D-D540-8382-B3C122531340}"/>
              </a:ext>
            </a:extLst>
          </p:cNvPr>
          <p:cNvSpPr/>
          <p:nvPr/>
        </p:nvSpPr>
        <p:spPr>
          <a:xfrm>
            <a:off x="6096000" y="11811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Check-participant-registration</a:t>
            </a:r>
          </a:p>
        </p:txBody>
      </p:sp>
      <p:sp>
        <p:nvSpPr>
          <p:cNvPr id="18" name="TextBox 17">
            <a:extLst>
              <a:ext uri="{FF2B5EF4-FFF2-40B4-BE49-F238E27FC236}">
                <a16:creationId xmlns:a16="http://schemas.microsoft.com/office/drawing/2014/main" id="{ED2071C6-EDA2-154E-9862-060C4A3B3F7F}"/>
              </a:ext>
            </a:extLst>
          </p:cNvPr>
          <p:cNvSpPr txBox="1"/>
          <p:nvPr/>
        </p:nvSpPr>
        <p:spPr>
          <a:xfrm>
            <a:off x="8610600" y="1214735"/>
            <a:ext cx="1905000" cy="461665"/>
          </a:xfrm>
          <a:prstGeom prst="rect">
            <a:avLst/>
          </a:prstGeom>
          <a:noFill/>
        </p:spPr>
        <p:txBody>
          <a:bodyPr wrap="square" rtlCol="0">
            <a:spAutoFit/>
          </a:bodyPr>
          <a:lstStyle/>
          <a:p>
            <a:r>
              <a:rPr lang="en-US" sz="1200" dirty="0">
                <a:solidFill>
                  <a:schemeClr val="bg1"/>
                </a:solidFill>
              </a:rPr>
              <a:t>Check Eligibility to execute other actions</a:t>
            </a:r>
          </a:p>
        </p:txBody>
      </p:sp>
      <p:sp>
        <p:nvSpPr>
          <p:cNvPr id="19" name="Rectangle 18">
            <a:extLst>
              <a:ext uri="{FF2B5EF4-FFF2-40B4-BE49-F238E27FC236}">
                <a16:creationId xmlns:a16="http://schemas.microsoft.com/office/drawing/2014/main" id="{59CE63A7-F708-C648-ACE0-E4893644B130}"/>
              </a:ext>
            </a:extLst>
          </p:cNvPr>
          <p:cNvSpPr/>
          <p:nvPr/>
        </p:nvSpPr>
        <p:spPr>
          <a:xfrm>
            <a:off x="4419600" y="2357374"/>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E396ED4-E530-6342-9DB6-04B70A3CBE4D}"/>
              </a:ext>
            </a:extLst>
          </p:cNvPr>
          <p:cNvSpPr/>
          <p:nvPr/>
        </p:nvSpPr>
        <p:spPr>
          <a:xfrm>
            <a:off x="4579717" y="2471674"/>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Create-report</a:t>
            </a:r>
          </a:p>
        </p:txBody>
      </p:sp>
      <p:sp>
        <p:nvSpPr>
          <p:cNvPr id="22" name="TextBox 21">
            <a:extLst>
              <a:ext uri="{FF2B5EF4-FFF2-40B4-BE49-F238E27FC236}">
                <a16:creationId xmlns:a16="http://schemas.microsoft.com/office/drawing/2014/main" id="{D1970351-7120-4C45-93EE-3FD94483208D}"/>
              </a:ext>
            </a:extLst>
          </p:cNvPr>
          <p:cNvSpPr txBox="1"/>
          <p:nvPr/>
        </p:nvSpPr>
        <p:spPr>
          <a:xfrm>
            <a:off x="8620246" y="2396843"/>
            <a:ext cx="1905000" cy="646331"/>
          </a:xfrm>
          <a:prstGeom prst="rect">
            <a:avLst/>
          </a:prstGeom>
          <a:noFill/>
        </p:spPr>
        <p:txBody>
          <a:bodyPr wrap="square" rtlCol="0">
            <a:spAutoFit/>
          </a:bodyPr>
          <a:lstStyle/>
          <a:p>
            <a:r>
              <a:rPr lang="en-US" sz="1200" dirty="0">
                <a:solidFill>
                  <a:schemeClr val="bg1"/>
                </a:solidFill>
              </a:rPr>
              <a:t>Create Report by accessing required data from EHR</a:t>
            </a:r>
          </a:p>
        </p:txBody>
      </p:sp>
      <p:sp>
        <p:nvSpPr>
          <p:cNvPr id="23" name="Rectangle 22">
            <a:extLst>
              <a:ext uri="{FF2B5EF4-FFF2-40B4-BE49-F238E27FC236}">
                <a16:creationId xmlns:a16="http://schemas.microsoft.com/office/drawing/2014/main" id="{F7A81DE3-A591-5042-9D69-F864A08165E2}"/>
              </a:ext>
            </a:extLst>
          </p:cNvPr>
          <p:cNvSpPr/>
          <p:nvPr/>
        </p:nvSpPr>
        <p:spPr>
          <a:xfrm>
            <a:off x="4419600" y="3579953"/>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156A444-341C-C142-9D9E-1196540B48A2}"/>
              </a:ext>
            </a:extLst>
          </p:cNvPr>
          <p:cNvSpPr/>
          <p:nvPr/>
        </p:nvSpPr>
        <p:spPr>
          <a:xfrm>
            <a:off x="4579717"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Anonymize-report</a:t>
            </a:r>
          </a:p>
        </p:txBody>
      </p:sp>
      <p:sp>
        <p:nvSpPr>
          <p:cNvPr id="25" name="TextBox 24">
            <a:extLst>
              <a:ext uri="{FF2B5EF4-FFF2-40B4-BE49-F238E27FC236}">
                <a16:creationId xmlns:a16="http://schemas.microsoft.com/office/drawing/2014/main" id="{8151CA42-0DB0-CD42-BB94-48D1E4F40A45}"/>
              </a:ext>
            </a:extLst>
          </p:cNvPr>
          <p:cNvSpPr txBox="1"/>
          <p:nvPr/>
        </p:nvSpPr>
        <p:spPr>
          <a:xfrm>
            <a:off x="8620246" y="3619422"/>
            <a:ext cx="1905000" cy="461665"/>
          </a:xfrm>
          <a:prstGeom prst="rect">
            <a:avLst/>
          </a:prstGeom>
          <a:noFill/>
        </p:spPr>
        <p:txBody>
          <a:bodyPr wrap="square" rtlCol="0">
            <a:spAutoFit/>
          </a:bodyPr>
          <a:lstStyle/>
          <a:p>
            <a:r>
              <a:rPr lang="en-US" sz="1200" dirty="0">
                <a:solidFill>
                  <a:schemeClr val="bg1"/>
                </a:solidFill>
              </a:rPr>
              <a:t>Process Created Report based on use case</a:t>
            </a:r>
          </a:p>
        </p:txBody>
      </p:sp>
      <p:sp>
        <p:nvSpPr>
          <p:cNvPr id="26" name="Rounded Rectangle 25">
            <a:extLst>
              <a:ext uri="{FF2B5EF4-FFF2-40B4-BE49-F238E27FC236}">
                <a16:creationId xmlns:a16="http://schemas.microsoft.com/office/drawing/2014/main" id="{EC6CD520-713D-1E40-BDCD-B68893528405}"/>
              </a:ext>
            </a:extLst>
          </p:cNvPr>
          <p:cNvSpPr/>
          <p:nvPr/>
        </p:nvSpPr>
        <p:spPr>
          <a:xfrm>
            <a:off x="5775769"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Deidentify-report</a:t>
            </a:r>
          </a:p>
        </p:txBody>
      </p:sp>
      <p:sp>
        <p:nvSpPr>
          <p:cNvPr id="27" name="Rounded Rectangle 26">
            <a:extLst>
              <a:ext uri="{FF2B5EF4-FFF2-40B4-BE49-F238E27FC236}">
                <a16:creationId xmlns:a16="http://schemas.microsoft.com/office/drawing/2014/main" id="{87FB4270-C93D-E340-9AFE-1AE724DA71E5}"/>
              </a:ext>
            </a:extLst>
          </p:cNvPr>
          <p:cNvSpPr/>
          <p:nvPr/>
        </p:nvSpPr>
        <p:spPr>
          <a:xfrm>
            <a:off x="6994972" y="3694253"/>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Pseudonymize-report</a:t>
            </a:r>
          </a:p>
        </p:txBody>
      </p:sp>
      <p:sp>
        <p:nvSpPr>
          <p:cNvPr id="28" name="Rectangle 27">
            <a:extLst>
              <a:ext uri="{FF2B5EF4-FFF2-40B4-BE49-F238E27FC236}">
                <a16:creationId xmlns:a16="http://schemas.microsoft.com/office/drawing/2014/main" id="{9974557F-15F6-3941-AFA0-93D8CD1B9705}"/>
              </a:ext>
            </a:extLst>
          </p:cNvPr>
          <p:cNvSpPr/>
          <p:nvPr/>
        </p:nvSpPr>
        <p:spPr>
          <a:xfrm>
            <a:off x="4419600" y="4682439"/>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9E4B1F3A-123A-F34C-BA4D-E3ED9191E278}"/>
              </a:ext>
            </a:extLst>
          </p:cNvPr>
          <p:cNvSpPr/>
          <p:nvPr/>
        </p:nvSpPr>
        <p:spPr>
          <a:xfrm>
            <a:off x="4548851" y="4762500"/>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Validate-report</a:t>
            </a:r>
          </a:p>
        </p:txBody>
      </p:sp>
      <p:sp>
        <p:nvSpPr>
          <p:cNvPr id="30" name="TextBox 29">
            <a:extLst>
              <a:ext uri="{FF2B5EF4-FFF2-40B4-BE49-F238E27FC236}">
                <a16:creationId xmlns:a16="http://schemas.microsoft.com/office/drawing/2014/main" id="{7979C9D3-6D74-C144-91B9-3241102D1D9D}"/>
              </a:ext>
            </a:extLst>
          </p:cNvPr>
          <p:cNvSpPr txBox="1"/>
          <p:nvPr/>
        </p:nvSpPr>
        <p:spPr>
          <a:xfrm>
            <a:off x="8589380" y="4687669"/>
            <a:ext cx="1905000" cy="276999"/>
          </a:xfrm>
          <a:prstGeom prst="rect">
            <a:avLst/>
          </a:prstGeom>
          <a:noFill/>
        </p:spPr>
        <p:txBody>
          <a:bodyPr wrap="square" rtlCol="0">
            <a:spAutoFit/>
          </a:bodyPr>
          <a:lstStyle/>
          <a:p>
            <a:r>
              <a:rPr lang="en-US" sz="1200" dirty="0">
                <a:solidFill>
                  <a:schemeClr val="bg1"/>
                </a:solidFill>
              </a:rPr>
              <a:t>Validate Report</a:t>
            </a:r>
          </a:p>
        </p:txBody>
      </p:sp>
      <p:sp>
        <p:nvSpPr>
          <p:cNvPr id="33" name="Rectangle 32">
            <a:extLst>
              <a:ext uri="{FF2B5EF4-FFF2-40B4-BE49-F238E27FC236}">
                <a16:creationId xmlns:a16="http://schemas.microsoft.com/office/drawing/2014/main" id="{24A9A34E-6B28-8045-BC04-230A02F140FD}"/>
              </a:ext>
            </a:extLst>
          </p:cNvPr>
          <p:cNvSpPr/>
          <p:nvPr/>
        </p:nvSpPr>
        <p:spPr>
          <a:xfrm>
            <a:off x="4413813" y="5788787"/>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DB3ED8C6-0B12-6449-B5D6-035979AC16EB}"/>
              </a:ext>
            </a:extLst>
          </p:cNvPr>
          <p:cNvSpPr/>
          <p:nvPr/>
        </p:nvSpPr>
        <p:spPr>
          <a:xfrm>
            <a:off x="5762263" y="5903087"/>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Submit-report</a:t>
            </a:r>
          </a:p>
        </p:txBody>
      </p:sp>
      <p:sp>
        <p:nvSpPr>
          <p:cNvPr id="35" name="TextBox 34">
            <a:extLst>
              <a:ext uri="{FF2B5EF4-FFF2-40B4-BE49-F238E27FC236}">
                <a16:creationId xmlns:a16="http://schemas.microsoft.com/office/drawing/2014/main" id="{232E6E74-AAD6-C848-88AE-BBD4EE2B1186}"/>
              </a:ext>
            </a:extLst>
          </p:cNvPr>
          <p:cNvSpPr txBox="1"/>
          <p:nvPr/>
        </p:nvSpPr>
        <p:spPr>
          <a:xfrm>
            <a:off x="8589380" y="5828256"/>
            <a:ext cx="1905000" cy="276999"/>
          </a:xfrm>
          <a:prstGeom prst="rect">
            <a:avLst/>
          </a:prstGeom>
          <a:noFill/>
        </p:spPr>
        <p:txBody>
          <a:bodyPr wrap="square" rtlCol="0">
            <a:spAutoFit/>
          </a:bodyPr>
          <a:lstStyle/>
          <a:p>
            <a:r>
              <a:rPr lang="en-US" sz="1200" dirty="0">
                <a:solidFill>
                  <a:schemeClr val="bg1"/>
                </a:solidFill>
              </a:rPr>
              <a:t>Transmit Report</a:t>
            </a:r>
          </a:p>
        </p:txBody>
      </p:sp>
      <p:sp>
        <p:nvSpPr>
          <p:cNvPr id="36" name="Rounded Rectangle 35">
            <a:extLst>
              <a:ext uri="{FF2B5EF4-FFF2-40B4-BE49-F238E27FC236}">
                <a16:creationId xmlns:a16="http://schemas.microsoft.com/office/drawing/2014/main" id="{BC9C9FB1-72E6-6245-AD9E-893390BD348D}"/>
              </a:ext>
            </a:extLst>
          </p:cNvPr>
          <p:cNvSpPr/>
          <p:nvPr/>
        </p:nvSpPr>
        <p:spPr>
          <a:xfrm>
            <a:off x="4579717" y="5876655"/>
            <a:ext cx="914400" cy="4572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Encrypt-report</a:t>
            </a:r>
          </a:p>
        </p:txBody>
      </p:sp>
      <p:cxnSp>
        <p:nvCxnSpPr>
          <p:cNvPr id="37" name="Straight Arrow Connector 36">
            <a:extLst>
              <a:ext uri="{FF2B5EF4-FFF2-40B4-BE49-F238E27FC236}">
                <a16:creationId xmlns:a16="http://schemas.microsoft.com/office/drawing/2014/main" id="{1871B9DF-E85B-4B43-B212-3E6B8185D402}"/>
              </a:ext>
            </a:extLst>
          </p:cNvPr>
          <p:cNvCxnSpPr>
            <a:cxnSpLocks/>
            <a:stCxn id="15" idx="2"/>
            <a:endCxn id="19" idx="0"/>
          </p:cNvCxnSpPr>
          <p:nvPr/>
        </p:nvCxnSpPr>
        <p:spPr>
          <a:xfrm>
            <a:off x="7505700" y="1752600"/>
            <a:ext cx="0" cy="604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D24FA4-1882-9247-98C3-5DDA5B50F38A}"/>
              </a:ext>
            </a:extLst>
          </p:cNvPr>
          <p:cNvCxnSpPr>
            <a:cxnSpLocks/>
            <a:stCxn id="19" idx="2"/>
            <a:endCxn id="23" idx="0"/>
          </p:cNvCxnSpPr>
          <p:nvPr/>
        </p:nvCxnSpPr>
        <p:spPr>
          <a:xfrm>
            <a:off x="7505700" y="3043174"/>
            <a:ext cx="0" cy="5367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A8922FA-014A-C14B-ADCF-5BCB59A5DF46}"/>
              </a:ext>
            </a:extLst>
          </p:cNvPr>
          <p:cNvCxnSpPr>
            <a:cxnSpLocks/>
            <a:stCxn id="23" idx="2"/>
            <a:endCxn id="28" idx="0"/>
          </p:cNvCxnSpPr>
          <p:nvPr/>
        </p:nvCxnSpPr>
        <p:spPr>
          <a:xfrm>
            <a:off x="7505700" y="4265753"/>
            <a:ext cx="0" cy="416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6305E12-1CB3-F347-AF8B-1E184D969B9E}"/>
              </a:ext>
            </a:extLst>
          </p:cNvPr>
          <p:cNvCxnSpPr>
            <a:cxnSpLocks/>
            <a:stCxn id="28" idx="2"/>
            <a:endCxn id="33" idx="0"/>
          </p:cNvCxnSpPr>
          <p:nvPr/>
        </p:nvCxnSpPr>
        <p:spPr>
          <a:xfrm flipH="1">
            <a:off x="7499913" y="5368239"/>
            <a:ext cx="5787" cy="4205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9752C05-F19E-A140-81DB-2BD6CA8FDD4B}"/>
              </a:ext>
            </a:extLst>
          </p:cNvPr>
          <p:cNvSpPr txBox="1"/>
          <p:nvPr/>
        </p:nvSpPr>
        <p:spPr>
          <a:xfrm>
            <a:off x="2606690" y="1122403"/>
            <a:ext cx="744691" cy="369332"/>
          </a:xfrm>
          <a:prstGeom prst="rect">
            <a:avLst/>
          </a:prstGeom>
          <a:noFill/>
        </p:spPr>
        <p:txBody>
          <a:bodyPr wrap="none" rtlCol="0">
            <a:spAutoFit/>
          </a:bodyPr>
          <a:lstStyle/>
          <a:p>
            <a:r>
              <a:rPr lang="en-US" dirty="0"/>
              <a:t>Step 1</a:t>
            </a:r>
          </a:p>
        </p:txBody>
      </p:sp>
      <p:sp>
        <p:nvSpPr>
          <p:cNvPr id="53" name="TextBox 52">
            <a:extLst>
              <a:ext uri="{FF2B5EF4-FFF2-40B4-BE49-F238E27FC236}">
                <a16:creationId xmlns:a16="http://schemas.microsoft.com/office/drawing/2014/main" id="{16F691DF-842E-5645-BD84-F5D71F96AE23}"/>
              </a:ext>
            </a:extLst>
          </p:cNvPr>
          <p:cNvSpPr txBox="1"/>
          <p:nvPr/>
        </p:nvSpPr>
        <p:spPr>
          <a:xfrm>
            <a:off x="2580405" y="2764514"/>
            <a:ext cx="784767" cy="369332"/>
          </a:xfrm>
          <a:prstGeom prst="rect">
            <a:avLst/>
          </a:prstGeom>
          <a:noFill/>
        </p:spPr>
        <p:txBody>
          <a:bodyPr wrap="none" rtlCol="0">
            <a:spAutoFit/>
          </a:bodyPr>
          <a:lstStyle/>
          <a:p>
            <a:r>
              <a:rPr lang="en-US" dirty="0"/>
              <a:t>Step 2</a:t>
            </a:r>
          </a:p>
        </p:txBody>
      </p:sp>
      <p:sp>
        <p:nvSpPr>
          <p:cNvPr id="54" name="TextBox 53">
            <a:extLst>
              <a:ext uri="{FF2B5EF4-FFF2-40B4-BE49-F238E27FC236}">
                <a16:creationId xmlns:a16="http://schemas.microsoft.com/office/drawing/2014/main" id="{1EA5D3BB-E2B7-3747-AC92-58FC1AF30DEB}"/>
              </a:ext>
            </a:extLst>
          </p:cNvPr>
          <p:cNvSpPr txBox="1"/>
          <p:nvPr/>
        </p:nvSpPr>
        <p:spPr>
          <a:xfrm>
            <a:off x="2593594" y="4919433"/>
            <a:ext cx="778355" cy="369332"/>
          </a:xfrm>
          <a:prstGeom prst="rect">
            <a:avLst/>
          </a:prstGeom>
          <a:noFill/>
        </p:spPr>
        <p:txBody>
          <a:bodyPr wrap="none" rtlCol="0">
            <a:spAutoFit/>
          </a:bodyPr>
          <a:lstStyle/>
          <a:p>
            <a:r>
              <a:rPr lang="en-US" dirty="0"/>
              <a:t>Step 3</a:t>
            </a:r>
          </a:p>
        </p:txBody>
      </p:sp>
      <p:sp>
        <p:nvSpPr>
          <p:cNvPr id="55" name="TextBox 54">
            <a:extLst>
              <a:ext uri="{FF2B5EF4-FFF2-40B4-BE49-F238E27FC236}">
                <a16:creationId xmlns:a16="http://schemas.microsoft.com/office/drawing/2014/main" id="{C0B03ACC-C1C7-B94F-BFA6-884388628043}"/>
              </a:ext>
            </a:extLst>
          </p:cNvPr>
          <p:cNvSpPr txBox="1"/>
          <p:nvPr/>
        </p:nvSpPr>
        <p:spPr>
          <a:xfrm>
            <a:off x="10710945" y="1160499"/>
            <a:ext cx="895373" cy="369332"/>
          </a:xfrm>
          <a:prstGeom prst="rect">
            <a:avLst/>
          </a:prstGeom>
          <a:noFill/>
        </p:spPr>
        <p:txBody>
          <a:bodyPr wrap="none" rtlCol="0">
            <a:spAutoFit/>
          </a:bodyPr>
          <a:lstStyle/>
          <a:p>
            <a:r>
              <a:rPr lang="en-US" dirty="0"/>
              <a:t>Step 2a</a:t>
            </a:r>
          </a:p>
        </p:txBody>
      </p:sp>
      <p:sp>
        <p:nvSpPr>
          <p:cNvPr id="56" name="TextBox 55">
            <a:extLst>
              <a:ext uri="{FF2B5EF4-FFF2-40B4-BE49-F238E27FC236}">
                <a16:creationId xmlns:a16="http://schemas.microsoft.com/office/drawing/2014/main" id="{13C326C7-65BA-EA4A-88BB-546ABA85C024}"/>
              </a:ext>
            </a:extLst>
          </p:cNvPr>
          <p:cNvSpPr txBox="1"/>
          <p:nvPr/>
        </p:nvSpPr>
        <p:spPr>
          <a:xfrm>
            <a:off x="10710944" y="2459422"/>
            <a:ext cx="913007" cy="369332"/>
          </a:xfrm>
          <a:prstGeom prst="rect">
            <a:avLst/>
          </a:prstGeom>
          <a:noFill/>
        </p:spPr>
        <p:txBody>
          <a:bodyPr wrap="none" rtlCol="0">
            <a:spAutoFit/>
          </a:bodyPr>
          <a:lstStyle/>
          <a:p>
            <a:r>
              <a:rPr lang="en-US" dirty="0"/>
              <a:t>Step 2b</a:t>
            </a:r>
          </a:p>
        </p:txBody>
      </p:sp>
      <p:sp>
        <p:nvSpPr>
          <p:cNvPr id="57" name="TextBox 56">
            <a:extLst>
              <a:ext uri="{FF2B5EF4-FFF2-40B4-BE49-F238E27FC236}">
                <a16:creationId xmlns:a16="http://schemas.microsoft.com/office/drawing/2014/main" id="{178FC8E8-EEF1-A042-9223-33FE1BAD983F}"/>
              </a:ext>
            </a:extLst>
          </p:cNvPr>
          <p:cNvSpPr txBox="1"/>
          <p:nvPr/>
        </p:nvSpPr>
        <p:spPr>
          <a:xfrm>
            <a:off x="10710944" y="3694253"/>
            <a:ext cx="890565" cy="369332"/>
          </a:xfrm>
          <a:prstGeom prst="rect">
            <a:avLst/>
          </a:prstGeom>
          <a:noFill/>
        </p:spPr>
        <p:txBody>
          <a:bodyPr wrap="none" rtlCol="0">
            <a:spAutoFit/>
          </a:bodyPr>
          <a:lstStyle/>
          <a:p>
            <a:r>
              <a:rPr lang="en-US" dirty="0"/>
              <a:t>Step 2c</a:t>
            </a:r>
          </a:p>
        </p:txBody>
      </p:sp>
      <p:sp>
        <p:nvSpPr>
          <p:cNvPr id="58" name="TextBox 57">
            <a:extLst>
              <a:ext uri="{FF2B5EF4-FFF2-40B4-BE49-F238E27FC236}">
                <a16:creationId xmlns:a16="http://schemas.microsoft.com/office/drawing/2014/main" id="{07554D4A-9FB1-5C42-8041-44C7653196A6}"/>
              </a:ext>
            </a:extLst>
          </p:cNvPr>
          <p:cNvSpPr txBox="1"/>
          <p:nvPr/>
        </p:nvSpPr>
        <p:spPr>
          <a:xfrm>
            <a:off x="10710943" y="4800600"/>
            <a:ext cx="916213" cy="369332"/>
          </a:xfrm>
          <a:prstGeom prst="rect">
            <a:avLst/>
          </a:prstGeom>
          <a:noFill/>
        </p:spPr>
        <p:txBody>
          <a:bodyPr wrap="none" rtlCol="0">
            <a:spAutoFit/>
          </a:bodyPr>
          <a:lstStyle/>
          <a:p>
            <a:r>
              <a:rPr lang="en-US" dirty="0"/>
              <a:t>Step 2d</a:t>
            </a:r>
          </a:p>
        </p:txBody>
      </p:sp>
      <p:sp>
        <p:nvSpPr>
          <p:cNvPr id="59" name="TextBox 58">
            <a:extLst>
              <a:ext uri="{FF2B5EF4-FFF2-40B4-BE49-F238E27FC236}">
                <a16:creationId xmlns:a16="http://schemas.microsoft.com/office/drawing/2014/main" id="{F6E4E77C-3168-A84C-9059-776C3C0C681A}"/>
              </a:ext>
            </a:extLst>
          </p:cNvPr>
          <p:cNvSpPr txBox="1"/>
          <p:nvPr/>
        </p:nvSpPr>
        <p:spPr>
          <a:xfrm>
            <a:off x="10685296" y="5903087"/>
            <a:ext cx="895373" cy="369332"/>
          </a:xfrm>
          <a:prstGeom prst="rect">
            <a:avLst/>
          </a:prstGeom>
          <a:noFill/>
        </p:spPr>
        <p:txBody>
          <a:bodyPr wrap="none" rtlCol="0">
            <a:spAutoFit/>
          </a:bodyPr>
          <a:lstStyle/>
          <a:p>
            <a:r>
              <a:rPr lang="en-US" dirty="0"/>
              <a:t>Step 2e</a:t>
            </a:r>
          </a:p>
        </p:txBody>
      </p:sp>
    </p:spTree>
    <p:extLst>
      <p:ext uri="{BB962C8B-B14F-4D97-AF65-F5344CB8AC3E}">
        <p14:creationId xmlns:p14="http://schemas.microsoft.com/office/powerpoint/2010/main" val="287937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405B9820-FB77-864A-AED4-069EC2F79EA4}"/>
              </a:ext>
            </a:extLst>
          </p:cNvPr>
          <p:cNvCxnSpPr>
            <a:stCxn id="7" idx="2"/>
            <a:endCxn id="17" idx="0"/>
          </p:cNvCxnSpPr>
          <p:nvPr/>
        </p:nvCxnSpPr>
        <p:spPr>
          <a:xfrm rot="5400000">
            <a:off x="2252370" y="2049256"/>
            <a:ext cx="2174500" cy="22613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C92E3A5-6968-F54A-BA82-95005239DB07}"/>
              </a:ext>
            </a:extLst>
          </p:cNvPr>
          <p:cNvSpPr/>
          <p:nvPr/>
        </p:nvSpPr>
        <p:spPr>
          <a:xfrm>
            <a:off x="583156" y="1173528"/>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7" name="Rectangle 6">
            <a:extLst>
              <a:ext uri="{FF2B5EF4-FFF2-40B4-BE49-F238E27FC236}">
                <a16:creationId xmlns:a16="http://schemas.microsoft.com/office/drawing/2014/main" id="{043C7235-586C-7645-ACFC-1F507EFE9CE4}"/>
              </a:ext>
            </a:extLst>
          </p:cNvPr>
          <p:cNvSpPr/>
          <p:nvPr/>
        </p:nvSpPr>
        <p:spPr>
          <a:xfrm>
            <a:off x="3816350" y="135756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8" name="Oval 7">
            <a:extLst>
              <a:ext uri="{FF2B5EF4-FFF2-40B4-BE49-F238E27FC236}">
                <a16:creationId xmlns:a16="http://schemas.microsoft.com/office/drawing/2014/main" id="{1FB21989-6028-FE46-B154-57ADEB5355E2}"/>
              </a:ext>
            </a:extLst>
          </p:cNvPr>
          <p:cNvSpPr/>
          <p:nvPr/>
        </p:nvSpPr>
        <p:spPr>
          <a:xfrm>
            <a:off x="2792852" y="296181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cxnSp>
        <p:nvCxnSpPr>
          <p:cNvPr id="9" name="Elbow Connector 8">
            <a:extLst>
              <a:ext uri="{FF2B5EF4-FFF2-40B4-BE49-F238E27FC236}">
                <a16:creationId xmlns:a16="http://schemas.microsoft.com/office/drawing/2014/main" id="{996C0C59-D4D9-3F4A-A446-D892C6D68050}"/>
              </a:ext>
            </a:extLst>
          </p:cNvPr>
          <p:cNvCxnSpPr>
            <a:cxnSpLocks/>
            <a:stCxn id="7" idx="1"/>
            <a:endCxn id="5" idx="3"/>
          </p:cNvCxnSpPr>
          <p:nvPr/>
        </p:nvCxnSpPr>
        <p:spPr>
          <a:xfrm rot="10800000" flipV="1">
            <a:off x="1891082" y="1725130"/>
            <a:ext cx="1925268" cy="239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233B6-211D-6F40-B651-123CED65BE36}"/>
              </a:ext>
            </a:extLst>
          </p:cNvPr>
          <p:cNvSpPr/>
          <p:nvPr/>
        </p:nvSpPr>
        <p:spPr>
          <a:xfrm>
            <a:off x="2548916" y="153463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cxnSp>
        <p:nvCxnSpPr>
          <p:cNvPr id="11" name="Straight Connector 10">
            <a:extLst>
              <a:ext uri="{FF2B5EF4-FFF2-40B4-BE49-F238E27FC236}">
                <a16:creationId xmlns:a16="http://schemas.microsoft.com/office/drawing/2014/main" id="{8818346D-7984-0740-8359-7C7B0CD31D82}"/>
              </a:ext>
            </a:extLst>
          </p:cNvPr>
          <p:cNvCxnSpPr>
            <a:cxnSpLocks/>
          </p:cNvCxnSpPr>
          <p:nvPr/>
        </p:nvCxnSpPr>
        <p:spPr>
          <a:xfrm>
            <a:off x="5649111" y="914400"/>
            <a:ext cx="0" cy="5162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04F27F-EA59-334D-8437-3DBB994A6CAB}"/>
              </a:ext>
            </a:extLst>
          </p:cNvPr>
          <p:cNvSpPr txBox="1"/>
          <p:nvPr/>
        </p:nvSpPr>
        <p:spPr>
          <a:xfrm>
            <a:off x="4125378" y="5430795"/>
            <a:ext cx="1565377" cy="646331"/>
          </a:xfrm>
          <a:prstGeom prst="rect">
            <a:avLst/>
          </a:prstGeom>
          <a:noFill/>
        </p:spPr>
        <p:txBody>
          <a:bodyPr wrap="square" rtlCol="0">
            <a:spAutoFit/>
          </a:bodyPr>
          <a:lstStyle/>
          <a:p>
            <a:r>
              <a:rPr lang="en-US" dirty="0">
                <a:solidFill>
                  <a:srgbClr val="FF0000"/>
                </a:solidFill>
              </a:rPr>
              <a:t>Healthcare Organization</a:t>
            </a:r>
          </a:p>
        </p:txBody>
      </p:sp>
      <p:sp>
        <p:nvSpPr>
          <p:cNvPr id="17" name="Rectangle 16">
            <a:extLst>
              <a:ext uri="{FF2B5EF4-FFF2-40B4-BE49-F238E27FC236}">
                <a16:creationId xmlns:a16="http://schemas.microsoft.com/office/drawing/2014/main" id="{1FB1DE1B-237B-2B44-B070-C10C7B1ECF18}"/>
              </a:ext>
            </a:extLst>
          </p:cNvPr>
          <p:cNvSpPr/>
          <p:nvPr/>
        </p:nvSpPr>
        <p:spPr>
          <a:xfrm>
            <a:off x="1554964" y="426719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sp>
        <p:nvSpPr>
          <p:cNvPr id="18" name="Rectangle 17">
            <a:extLst>
              <a:ext uri="{FF2B5EF4-FFF2-40B4-BE49-F238E27FC236}">
                <a16:creationId xmlns:a16="http://schemas.microsoft.com/office/drawing/2014/main" id="{91126875-A414-684A-8306-36BDFF96C0DE}"/>
              </a:ext>
            </a:extLst>
          </p:cNvPr>
          <p:cNvSpPr/>
          <p:nvPr/>
        </p:nvSpPr>
        <p:spPr>
          <a:xfrm>
            <a:off x="3810000" y="4267200"/>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a:t>
            </a:r>
          </a:p>
        </p:txBody>
      </p:sp>
      <p:cxnSp>
        <p:nvCxnSpPr>
          <p:cNvPr id="21" name="Elbow Connector 20">
            <a:extLst>
              <a:ext uri="{FF2B5EF4-FFF2-40B4-BE49-F238E27FC236}">
                <a16:creationId xmlns:a16="http://schemas.microsoft.com/office/drawing/2014/main" id="{A3737B41-DF64-A345-AC31-9E328B69627D}"/>
              </a:ext>
            </a:extLst>
          </p:cNvPr>
          <p:cNvCxnSpPr>
            <a:cxnSpLocks/>
            <a:stCxn id="7" idx="2"/>
            <a:endCxn id="18" idx="0"/>
          </p:cNvCxnSpPr>
          <p:nvPr/>
        </p:nvCxnSpPr>
        <p:spPr>
          <a:xfrm rot="5400000">
            <a:off x="3379888" y="3176774"/>
            <a:ext cx="2174501" cy="635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C27A3F4-9F45-9744-A814-AAAAD4DB555B}"/>
              </a:ext>
            </a:extLst>
          </p:cNvPr>
          <p:cNvSpPr/>
          <p:nvPr/>
        </p:nvSpPr>
        <p:spPr>
          <a:xfrm>
            <a:off x="4165513" y="338284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
        <p:nvSpPr>
          <p:cNvPr id="28" name="TextBox 27">
            <a:extLst>
              <a:ext uri="{FF2B5EF4-FFF2-40B4-BE49-F238E27FC236}">
                <a16:creationId xmlns:a16="http://schemas.microsoft.com/office/drawing/2014/main" id="{8B683428-41F2-454C-B0E6-671FB84012B8}"/>
              </a:ext>
            </a:extLst>
          </p:cNvPr>
          <p:cNvSpPr txBox="1"/>
          <p:nvPr/>
        </p:nvSpPr>
        <p:spPr>
          <a:xfrm>
            <a:off x="8228342" y="1614351"/>
            <a:ext cx="3833475" cy="5078313"/>
          </a:xfrm>
          <a:prstGeom prst="rect">
            <a:avLst/>
          </a:prstGeom>
          <a:noFill/>
        </p:spPr>
        <p:txBody>
          <a:bodyPr wrap="square" rtlCol="0">
            <a:spAutoFit/>
          </a:bodyPr>
          <a:lstStyle/>
          <a:p>
            <a:r>
              <a:rPr lang="en-US" b="1" u="sng" dirty="0"/>
              <a:t>Description of Interaction Steps:</a:t>
            </a:r>
          </a:p>
          <a:p>
            <a:endParaRPr lang="en-US" u="sng" dirty="0"/>
          </a:p>
          <a:p>
            <a:r>
              <a:rPr lang="en-US" dirty="0"/>
              <a:t>S1 :  In this Step, the Backend Service App will initiate an extraction process to get data from an EHR for one or more patients. </a:t>
            </a:r>
          </a:p>
          <a:p>
            <a:endParaRPr lang="en-US" dirty="0"/>
          </a:p>
          <a:p>
            <a:r>
              <a:rPr lang="en-US" dirty="0"/>
              <a:t>S2: The Backend Service App then uses the Data/Trust Services to transform the data if needed from one data model to another data model. The step may also involve de-identification, anonymization or pseudonymization.</a:t>
            </a:r>
          </a:p>
          <a:p>
            <a:endParaRPr lang="en-US" dirty="0"/>
          </a:p>
          <a:p>
            <a:r>
              <a:rPr lang="en-US" dirty="0"/>
              <a:t>S3 : Once the data is transformed in step S2, the data will then be populated into the data mart.</a:t>
            </a:r>
          </a:p>
        </p:txBody>
      </p:sp>
      <p:sp>
        <p:nvSpPr>
          <p:cNvPr id="31" name="TextBox 30">
            <a:extLst>
              <a:ext uri="{FF2B5EF4-FFF2-40B4-BE49-F238E27FC236}">
                <a16:creationId xmlns:a16="http://schemas.microsoft.com/office/drawing/2014/main" id="{F0A4492E-8F70-3A41-83AF-6248E840FA78}"/>
              </a:ext>
            </a:extLst>
          </p:cNvPr>
          <p:cNvSpPr txBox="1"/>
          <p:nvPr/>
        </p:nvSpPr>
        <p:spPr>
          <a:xfrm>
            <a:off x="6266855" y="1275562"/>
            <a:ext cx="1565377" cy="646331"/>
          </a:xfrm>
          <a:prstGeom prst="rect">
            <a:avLst/>
          </a:prstGeom>
          <a:noFill/>
        </p:spPr>
        <p:txBody>
          <a:bodyPr wrap="square" rtlCol="0">
            <a:spAutoFit/>
          </a:bodyPr>
          <a:lstStyle/>
          <a:p>
            <a:r>
              <a:rPr lang="en-US" dirty="0">
                <a:solidFill>
                  <a:srgbClr val="FF0000"/>
                </a:solidFill>
              </a:rPr>
              <a:t>Research Organization</a:t>
            </a:r>
          </a:p>
        </p:txBody>
      </p:sp>
    </p:spTree>
    <p:extLst>
      <p:ext uri="{BB962C8B-B14F-4D97-AF65-F5344CB8AC3E}">
        <p14:creationId xmlns:p14="http://schemas.microsoft.com/office/powerpoint/2010/main" val="32849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405B9820-FB77-864A-AED4-069EC2F79EA4}"/>
              </a:ext>
            </a:extLst>
          </p:cNvPr>
          <p:cNvCxnSpPr>
            <a:stCxn id="7" idx="2"/>
            <a:endCxn id="17" idx="0"/>
          </p:cNvCxnSpPr>
          <p:nvPr/>
        </p:nvCxnSpPr>
        <p:spPr>
          <a:xfrm rot="5400000">
            <a:off x="3418727" y="2217846"/>
            <a:ext cx="2174500" cy="22613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C92E3A5-6968-F54A-BA82-95005239DB07}"/>
              </a:ext>
            </a:extLst>
          </p:cNvPr>
          <p:cNvSpPr/>
          <p:nvPr/>
        </p:nvSpPr>
        <p:spPr>
          <a:xfrm>
            <a:off x="583156" y="1173528"/>
            <a:ext cx="1307926" cy="11079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EHR </a:t>
            </a:r>
          </a:p>
          <a:p>
            <a:pPr algn="ctr"/>
            <a:r>
              <a:rPr lang="en-US" sz="1200" b="1" dirty="0">
                <a:solidFill>
                  <a:schemeClr val="tx1"/>
                </a:solidFill>
              </a:rPr>
              <a:t>(FHIR Enabled)</a:t>
            </a:r>
          </a:p>
        </p:txBody>
      </p:sp>
      <p:sp>
        <p:nvSpPr>
          <p:cNvPr id="7" name="Rectangle 6">
            <a:extLst>
              <a:ext uri="{FF2B5EF4-FFF2-40B4-BE49-F238E27FC236}">
                <a16:creationId xmlns:a16="http://schemas.microsoft.com/office/drawing/2014/main" id="{043C7235-586C-7645-ACFC-1F507EFE9CE4}"/>
              </a:ext>
            </a:extLst>
          </p:cNvPr>
          <p:cNvSpPr/>
          <p:nvPr/>
        </p:nvSpPr>
        <p:spPr>
          <a:xfrm>
            <a:off x="4982707" y="152615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a:t>
            </a:r>
          </a:p>
        </p:txBody>
      </p:sp>
      <p:sp>
        <p:nvSpPr>
          <p:cNvPr id="8" name="Oval 7">
            <a:extLst>
              <a:ext uri="{FF2B5EF4-FFF2-40B4-BE49-F238E27FC236}">
                <a16:creationId xmlns:a16="http://schemas.microsoft.com/office/drawing/2014/main" id="{1FB21989-6028-FE46-B154-57ADEB5355E2}"/>
              </a:ext>
            </a:extLst>
          </p:cNvPr>
          <p:cNvSpPr/>
          <p:nvPr/>
        </p:nvSpPr>
        <p:spPr>
          <a:xfrm>
            <a:off x="3959209" y="313040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cxnSp>
        <p:nvCxnSpPr>
          <p:cNvPr id="9" name="Elbow Connector 8">
            <a:extLst>
              <a:ext uri="{FF2B5EF4-FFF2-40B4-BE49-F238E27FC236}">
                <a16:creationId xmlns:a16="http://schemas.microsoft.com/office/drawing/2014/main" id="{996C0C59-D4D9-3F4A-A446-D892C6D68050}"/>
              </a:ext>
            </a:extLst>
          </p:cNvPr>
          <p:cNvCxnSpPr>
            <a:cxnSpLocks/>
            <a:stCxn id="7" idx="1"/>
            <a:endCxn id="5" idx="3"/>
          </p:cNvCxnSpPr>
          <p:nvPr/>
        </p:nvCxnSpPr>
        <p:spPr>
          <a:xfrm rot="10800000">
            <a:off x="1891083" y="1727527"/>
            <a:ext cx="3091625" cy="16619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1233B6-211D-6F40-B651-123CED65BE36}"/>
              </a:ext>
            </a:extLst>
          </p:cNvPr>
          <p:cNvSpPr/>
          <p:nvPr/>
        </p:nvSpPr>
        <p:spPr>
          <a:xfrm>
            <a:off x="3715273" y="1703221"/>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cxnSp>
        <p:nvCxnSpPr>
          <p:cNvPr id="11" name="Straight Connector 10">
            <a:extLst>
              <a:ext uri="{FF2B5EF4-FFF2-40B4-BE49-F238E27FC236}">
                <a16:creationId xmlns:a16="http://schemas.microsoft.com/office/drawing/2014/main" id="{8818346D-7984-0740-8359-7C7B0CD31D82}"/>
              </a:ext>
            </a:extLst>
          </p:cNvPr>
          <p:cNvCxnSpPr>
            <a:cxnSpLocks/>
          </p:cNvCxnSpPr>
          <p:nvPr/>
        </p:nvCxnSpPr>
        <p:spPr>
          <a:xfrm>
            <a:off x="2286000" y="847637"/>
            <a:ext cx="0" cy="5162726"/>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04F27F-EA59-334D-8437-3DBB994A6CAB}"/>
              </a:ext>
            </a:extLst>
          </p:cNvPr>
          <p:cNvSpPr txBox="1"/>
          <p:nvPr/>
        </p:nvSpPr>
        <p:spPr>
          <a:xfrm>
            <a:off x="203206" y="5518607"/>
            <a:ext cx="1565377" cy="646331"/>
          </a:xfrm>
          <a:prstGeom prst="rect">
            <a:avLst/>
          </a:prstGeom>
          <a:noFill/>
        </p:spPr>
        <p:txBody>
          <a:bodyPr wrap="square" rtlCol="0">
            <a:spAutoFit/>
          </a:bodyPr>
          <a:lstStyle/>
          <a:p>
            <a:r>
              <a:rPr lang="en-US" dirty="0">
                <a:solidFill>
                  <a:srgbClr val="FF0000"/>
                </a:solidFill>
              </a:rPr>
              <a:t>Healthcare Organization</a:t>
            </a:r>
          </a:p>
        </p:txBody>
      </p:sp>
      <p:sp>
        <p:nvSpPr>
          <p:cNvPr id="17" name="Rectangle 16">
            <a:extLst>
              <a:ext uri="{FF2B5EF4-FFF2-40B4-BE49-F238E27FC236}">
                <a16:creationId xmlns:a16="http://schemas.microsoft.com/office/drawing/2014/main" id="{1FB1DE1B-237B-2B44-B070-C10C7B1ECF18}"/>
              </a:ext>
            </a:extLst>
          </p:cNvPr>
          <p:cNvSpPr/>
          <p:nvPr/>
        </p:nvSpPr>
        <p:spPr>
          <a:xfrm>
            <a:off x="2721321" y="443578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Data/Trust Services</a:t>
            </a:r>
          </a:p>
        </p:txBody>
      </p:sp>
      <p:sp>
        <p:nvSpPr>
          <p:cNvPr id="18" name="Rectangle 17">
            <a:extLst>
              <a:ext uri="{FF2B5EF4-FFF2-40B4-BE49-F238E27FC236}">
                <a16:creationId xmlns:a16="http://schemas.microsoft.com/office/drawing/2014/main" id="{91126875-A414-684A-8306-36BDFF96C0DE}"/>
              </a:ext>
            </a:extLst>
          </p:cNvPr>
          <p:cNvSpPr/>
          <p:nvPr/>
        </p:nvSpPr>
        <p:spPr>
          <a:xfrm>
            <a:off x="4976357" y="4435790"/>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a:t>
            </a:r>
          </a:p>
        </p:txBody>
      </p:sp>
      <p:cxnSp>
        <p:nvCxnSpPr>
          <p:cNvPr id="21" name="Elbow Connector 20">
            <a:extLst>
              <a:ext uri="{FF2B5EF4-FFF2-40B4-BE49-F238E27FC236}">
                <a16:creationId xmlns:a16="http://schemas.microsoft.com/office/drawing/2014/main" id="{A3737B41-DF64-A345-AC31-9E328B69627D}"/>
              </a:ext>
            </a:extLst>
          </p:cNvPr>
          <p:cNvCxnSpPr>
            <a:cxnSpLocks/>
            <a:stCxn id="7" idx="2"/>
            <a:endCxn id="18" idx="0"/>
          </p:cNvCxnSpPr>
          <p:nvPr/>
        </p:nvCxnSpPr>
        <p:spPr>
          <a:xfrm rot="5400000">
            <a:off x="4546245" y="3345364"/>
            <a:ext cx="2174501" cy="635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C27A3F4-9F45-9744-A814-AAAAD4DB555B}"/>
              </a:ext>
            </a:extLst>
          </p:cNvPr>
          <p:cNvSpPr/>
          <p:nvPr/>
        </p:nvSpPr>
        <p:spPr>
          <a:xfrm>
            <a:off x="5331870" y="355143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S3</a:t>
            </a:r>
          </a:p>
        </p:txBody>
      </p:sp>
      <p:sp>
        <p:nvSpPr>
          <p:cNvPr id="28" name="TextBox 27">
            <a:extLst>
              <a:ext uri="{FF2B5EF4-FFF2-40B4-BE49-F238E27FC236}">
                <a16:creationId xmlns:a16="http://schemas.microsoft.com/office/drawing/2014/main" id="{8B683428-41F2-454C-B0E6-671FB84012B8}"/>
              </a:ext>
            </a:extLst>
          </p:cNvPr>
          <p:cNvSpPr txBox="1"/>
          <p:nvPr/>
        </p:nvSpPr>
        <p:spPr>
          <a:xfrm>
            <a:off x="8132170" y="1810624"/>
            <a:ext cx="3833475" cy="4278094"/>
          </a:xfrm>
          <a:prstGeom prst="rect">
            <a:avLst/>
          </a:prstGeom>
          <a:noFill/>
        </p:spPr>
        <p:txBody>
          <a:bodyPr wrap="square" rtlCol="0">
            <a:spAutoFit/>
          </a:bodyPr>
          <a:lstStyle/>
          <a:p>
            <a:r>
              <a:rPr lang="en-US" sz="1600" b="1" u="sng" dirty="0"/>
              <a:t>Description of Interaction Steps:</a:t>
            </a:r>
          </a:p>
          <a:p>
            <a:endParaRPr lang="en-US" sz="1600" u="sng" dirty="0"/>
          </a:p>
          <a:p>
            <a:r>
              <a:rPr lang="en-US" sz="1600" dirty="0"/>
              <a:t>S1 :  In this Step, the Backend Service App will initiate an extraction process to get data from an EHR for one or more patients. </a:t>
            </a:r>
          </a:p>
          <a:p>
            <a:endParaRPr lang="en-US" sz="1600" dirty="0"/>
          </a:p>
          <a:p>
            <a:r>
              <a:rPr lang="en-US" sz="1600" dirty="0"/>
              <a:t>S2: The Backend Service App then uses the Data/Trust Services to transform the data if needed from one data model to another data model. The step may also involve de-identification, anonymization or pseudonymization.</a:t>
            </a:r>
          </a:p>
          <a:p>
            <a:endParaRPr lang="en-US" sz="1600" dirty="0"/>
          </a:p>
          <a:p>
            <a:r>
              <a:rPr lang="en-US" sz="1600" dirty="0"/>
              <a:t>S3 : Once the data is transformed in step S2, the data will then be populated into the data mart.</a:t>
            </a:r>
          </a:p>
        </p:txBody>
      </p:sp>
      <p:sp>
        <p:nvSpPr>
          <p:cNvPr id="23" name="TextBox 22">
            <a:extLst>
              <a:ext uri="{FF2B5EF4-FFF2-40B4-BE49-F238E27FC236}">
                <a16:creationId xmlns:a16="http://schemas.microsoft.com/office/drawing/2014/main" id="{F12B2773-A529-B84D-AD95-718A49190279}"/>
              </a:ext>
            </a:extLst>
          </p:cNvPr>
          <p:cNvSpPr txBox="1"/>
          <p:nvPr/>
        </p:nvSpPr>
        <p:spPr>
          <a:xfrm>
            <a:off x="3120715" y="5518607"/>
            <a:ext cx="1565377" cy="1200329"/>
          </a:xfrm>
          <a:prstGeom prst="rect">
            <a:avLst/>
          </a:prstGeom>
          <a:noFill/>
        </p:spPr>
        <p:txBody>
          <a:bodyPr wrap="square" rtlCol="0">
            <a:spAutoFit/>
          </a:bodyPr>
          <a:lstStyle/>
          <a:p>
            <a:r>
              <a:rPr lang="en-US" dirty="0">
                <a:solidFill>
                  <a:srgbClr val="FF0000"/>
                </a:solidFill>
              </a:rPr>
              <a:t>Research Organization or its Trusted Third Party</a:t>
            </a:r>
          </a:p>
        </p:txBody>
      </p:sp>
    </p:spTree>
    <p:extLst>
      <p:ext uri="{BB962C8B-B14F-4D97-AF65-F5344CB8AC3E}">
        <p14:creationId xmlns:p14="http://schemas.microsoft.com/office/powerpoint/2010/main" val="32710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Elbow Connector 36">
            <a:extLst>
              <a:ext uri="{FF2B5EF4-FFF2-40B4-BE49-F238E27FC236}">
                <a16:creationId xmlns:a16="http://schemas.microsoft.com/office/drawing/2014/main" id="{8E404D49-1CCC-4A40-9124-721AE4191D9C}"/>
              </a:ext>
            </a:extLst>
          </p:cNvPr>
          <p:cNvCxnSpPr>
            <a:cxnSpLocks/>
          </p:cNvCxnSpPr>
          <p:nvPr/>
        </p:nvCxnSpPr>
        <p:spPr>
          <a:xfrm>
            <a:off x="2069883" y="1931437"/>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732E586-E39A-7540-B53B-D47AACE84FE4}"/>
              </a:ext>
            </a:extLst>
          </p:cNvPr>
          <p:cNvSpPr/>
          <p:nvPr/>
        </p:nvSpPr>
        <p:spPr>
          <a:xfrm>
            <a:off x="3816350" y="1357562"/>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- 1</a:t>
            </a:r>
          </a:p>
        </p:txBody>
      </p:sp>
      <p:sp>
        <p:nvSpPr>
          <p:cNvPr id="5" name="Rectangle 4">
            <a:extLst>
              <a:ext uri="{FF2B5EF4-FFF2-40B4-BE49-F238E27FC236}">
                <a16:creationId xmlns:a16="http://schemas.microsoft.com/office/drawing/2014/main" id="{29E9CB35-3C52-3749-9C7B-F1A98F848A7F}"/>
              </a:ext>
            </a:extLst>
          </p:cNvPr>
          <p:cNvSpPr/>
          <p:nvPr/>
        </p:nvSpPr>
        <p:spPr>
          <a:xfrm>
            <a:off x="762000" y="1357561"/>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1 using FHIR Data Model</a:t>
            </a:r>
          </a:p>
        </p:txBody>
      </p:sp>
      <p:cxnSp>
        <p:nvCxnSpPr>
          <p:cNvPr id="6" name="Elbow Connector 5">
            <a:extLst>
              <a:ext uri="{FF2B5EF4-FFF2-40B4-BE49-F238E27FC236}">
                <a16:creationId xmlns:a16="http://schemas.microsoft.com/office/drawing/2014/main" id="{D3325485-F5DB-8142-939C-9A8508077F70}"/>
              </a:ext>
            </a:extLst>
          </p:cNvPr>
          <p:cNvCxnSpPr>
            <a:cxnSpLocks/>
          </p:cNvCxnSpPr>
          <p:nvPr/>
        </p:nvCxnSpPr>
        <p:spPr>
          <a:xfrm rot="10800000">
            <a:off x="2069926" y="1523999"/>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C11CCDE-CE0D-5147-B0F3-BBF0370DA3CA}"/>
              </a:ext>
            </a:extLst>
          </p:cNvPr>
          <p:cNvSpPr/>
          <p:nvPr/>
        </p:nvSpPr>
        <p:spPr>
          <a:xfrm>
            <a:off x="2593260" y="176181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19" name="Rectangle 18">
            <a:extLst>
              <a:ext uri="{FF2B5EF4-FFF2-40B4-BE49-F238E27FC236}">
                <a16:creationId xmlns:a16="http://schemas.microsoft.com/office/drawing/2014/main" id="{5236E980-D6D3-3E46-8530-930AB93505CA}"/>
              </a:ext>
            </a:extLst>
          </p:cNvPr>
          <p:cNvSpPr/>
          <p:nvPr/>
        </p:nvSpPr>
        <p:spPr>
          <a:xfrm>
            <a:off x="3816350" y="3069415"/>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- 2</a:t>
            </a:r>
          </a:p>
        </p:txBody>
      </p:sp>
      <p:sp>
        <p:nvSpPr>
          <p:cNvPr id="20" name="Rectangle 19">
            <a:extLst>
              <a:ext uri="{FF2B5EF4-FFF2-40B4-BE49-F238E27FC236}">
                <a16:creationId xmlns:a16="http://schemas.microsoft.com/office/drawing/2014/main" id="{42E58AD0-F3B1-6A42-9C19-E58E4C1722E7}"/>
              </a:ext>
            </a:extLst>
          </p:cNvPr>
          <p:cNvSpPr/>
          <p:nvPr/>
        </p:nvSpPr>
        <p:spPr>
          <a:xfrm>
            <a:off x="762000" y="3069414"/>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2 using </a:t>
            </a:r>
            <a:r>
              <a:rPr lang="en-US" sz="1200" b="1" dirty="0" err="1">
                <a:solidFill>
                  <a:schemeClr val="tx1"/>
                </a:solidFill>
              </a:rPr>
              <a:t>PCORNet</a:t>
            </a:r>
            <a:r>
              <a:rPr lang="en-US" sz="1200" b="1" dirty="0">
                <a:solidFill>
                  <a:schemeClr val="tx1"/>
                </a:solidFill>
              </a:rPr>
              <a:t> CDM</a:t>
            </a:r>
          </a:p>
        </p:txBody>
      </p:sp>
      <p:sp>
        <p:nvSpPr>
          <p:cNvPr id="24" name="Rectangle 23">
            <a:extLst>
              <a:ext uri="{FF2B5EF4-FFF2-40B4-BE49-F238E27FC236}">
                <a16:creationId xmlns:a16="http://schemas.microsoft.com/office/drawing/2014/main" id="{25BD8DB8-2533-8F49-ADE1-1154C313B20B}"/>
              </a:ext>
            </a:extLst>
          </p:cNvPr>
          <p:cNvSpPr/>
          <p:nvPr/>
        </p:nvSpPr>
        <p:spPr>
          <a:xfrm>
            <a:off x="3955246" y="478126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Backend Service</a:t>
            </a:r>
          </a:p>
          <a:p>
            <a:pPr algn="ctr"/>
            <a:r>
              <a:rPr lang="en-US" sz="1200" b="1" dirty="0">
                <a:solidFill>
                  <a:schemeClr val="tx1"/>
                </a:solidFill>
              </a:rPr>
              <a:t>App - 3</a:t>
            </a:r>
          </a:p>
        </p:txBody>
      </p:sp>
      <p:sp>
        <p:nvSpPr>
          <p:cNvPr id="25" name="Rectangle 24">
            <a:extLst>
              <a:ext uri="{FF2B5EF4-FFF2-40B4-BE49-F238E27FC236}">
                <a16:creationId xmlns:a16="http://schemas.microsoft.com/office/drawing/2014/main" id="{4EB19BD3-6562-5042-BF2D-BFD40D9A3549}"/>
              </a:ext>
            </a:extLst>
          </p:cNvPr>
          <p:cNvSpPr/>
          <p:nvPr/>
        </p:nvSpPr>
        <p:spPr>
          <a:xfrm>
            <a:off x="900896" y="4781267"/>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Mart 3 using OMOP or i2b2</a:t>
            </a:r>
          </a:p>
        </p:txBody>
      </p:sp>
      <p:sp>
        <p:nvSpPr>
          <p:cNvPr id="30" name="Rectangle 29">
            <a:extLst>
              <a:ext uri="{FF2B5EF4-FFF2-40B4-BE49-F238E27FC236}">
                <a16:creationId xmlns:a16="http://schemas.microsoft.com/office/drawing/2014/main" id="{558ED764-BC14-4D4B-9AE2-CD0676B83B74}"/>
              </a:ext>
            </a:extLst>
          </p:cNvPr>
          <p:cNvSpPr/>
          <p:nvPr/>
        </p:nvSpPr>
        <p:spPr>
          <a:xfrm>
            <a:off x="9946806" y="2754569"/>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Researcher Portal</a:t>
            </a:r>
          </a:p>
        </p:txBody>
      </p:sp>
      <p:pic>
        <p:nvPicPr>
          <p:cNvPr id="1026" name="Picture 2" descr="Search For The Pawfect Minder - User Research Icon Png, Transparent Png ,  Transparent Png Image - PNGitem">
            <a:extLst>
              <a:ext uri="{FF2B5EF4-FFF2-40B4-BE49-F238E27FC236}">
                <a16:creationId xmlns:a16="http://schemas.microsoft.com/office/drawing/2014/main" id="{B9D9AE11-15FF-9E44-8687-F8F0271C6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908" y="4509423"/>
            <a:ext cx="872533" cy="683599"/>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DD4850BF-F224-4F40-BD39-9DCACE51FEFC}"/>
              </a:ext>
            </a:extLst>
          </p:cNvPr>
          <p:cNvSpPr/>
          <p:nvPr/>
        </p:nvSpPr>
        <p:spPr>
          <a:xfrm>
            <a:off x="7613737" y="233659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Query  Translator and Submitter</a:t>
            </a:r>
          </a:p>
        </p:txBody>
      </p:sp>
      <p:sp>
        <p:nvSpPr>
          <p:cNvPr id="33" name="Rectangle 32">
            <a:extLst>
              <a:ext uri="{FF2B5EF4-FFF2-40B4-BE49-F238E27FC236}">
                <a16:creationId xmlns:a16="http://schemas.microsoft.com/office/drawing/2014/main" id="{83521E1E-8CED-5042-93BF-22ECD59C8B56}"/>
              </a:ext>
            </a:extLst>
          </p:cNvPr>
          <p:cNvSpPr/>
          <p:nvPr/>
        </p:nvSpPr>
        <p:spPr>
          <a:xfrm>
            <a:off x="7613737" y="3983468"/>
            <a:ext cx="1307926" cy="73513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Result Translator and Aggregator </a:t>
            </a:r>
          </a:p>
        </p:txBody>
      </p:sp>
      <p:cxnSp>
        <p:nvCxnSpPr>
          <p:cNvPr id="34" name="Elbow Connector 33">
            <a:extLst>
              <a:ext uri="{FF2B5EF4-FFF2-40B4-BE49-F238E27FC236}">
                <a16:creationId xmlns:a16="http://schemas.microsoft.com/office/drawing/2014/main" id="{8B04790F-8022-A843-BBB4-1F8DBA442EDF}"/>
              </a:ext>
            </a:extLst>
          </p:cNvPr>
          <p:cNvCxnSpPr>
            <a:cxnSpLocks/>
          </p:cNvCxnSpPr>
          <p:nvPr/>
        </p:nvCxnSpPr>
        <p:spPr>
          <a:xfrm rot="16200000" flipV="1">
            <a:off x="9920363" y="3995170"/>
            <a:ext cx="1019717" cy="54406"/>
          </a:xfrm>
          <a:prstGeom prst="bentConnector3">
            <a:avLst>
              <a:gd name="adj1" fmla="val 4886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0B8FE796-05C4-4C40-86D3-8C62DD45C61C}"/>
              </a:ext>
            </a:extLst>
          </p:cNvPr>
          <p:cNvCxnSpPr>
            <a:cxnSpLocks/>
            <a:stCxn id="30" idx="1"/>
            <a:endCxn id="32" idx="3"/>
          </p:cNvCxnSpPr>
          <p:nvPr/>
        </p:nvCxnSpPr>
        <p:spPr>
          <a:xfrm rot="10800000">
            <a:off x="8921664" y="2704168"/>
            <a:ext cx="1025143" cy="41797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59B854E2-2B98-B14C-8986-79B55E8511A4}"/>
              </a:ext>
            </a:extLst>
          </p:cNvPr>
          <p:cNvCxnSpPr>
            <a:cxnSpLocks/>
            <a:stCxn id="32" idx="1"/>
            <a:endCxn id="4" idx="2"/>
          </p:cNvCxnSpPr>
          <p:nvPr/>
        </p:nvCxnSpPr>
        <p:spPr>
          <a:xfrm rot="10800000">
            <a:off x="4470313" y="2092699"/>
            <a:ext cx="3143424" cy="61146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BCF22247-5116-D34A-A403-98DB22EC4169}"/>
              </a:ext>
            </a:extLst>
          </p:cNvPr>
          <p:cNvCxnSpPr>
            <a:cxnSpLocks/>
            <a:stCxn id="32" idx="1"/>
            <a:endCxn id="19" idx="0"/>
          </p:cNvCxnSpPr>
          <p:nvPr/>
        </p:nvCxnSpPr>
        <p:spPr>
          <a:xfrm rot="10800000" flipV="1">
            <a:off x="4470313" y="2704167"/>
            <a:ext cx="3143424" cy="36524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1352E5F-A2B7-F448-AD91-588A004A778C}"/>
              </a:ext>
            </a:extLst>
          </p:cNvPr>
          <p:cNvCxnSpPr>
            <a:cxnSpLocks/>
            <a:stCxn id="32" idx="1"/>
            <a:endCxn id="24" idx="2"/>
          </p:cNvCxnSpPr>
          <p:nvPr/>
        </p:nvCxnSpPr>
        <p:spPr>
          <a:xfrm rot="10800000" flipV="1">
            <a:off x="4609209" y="2704167"/>
            <a:ext cx="3004528" cy="2812238"/>
          </a:xfrm>
          <a:prstGeom prst="bentConnector4">
            <a:avLst>
              <a:gd name="adj1" fmla="val 50289"/>
              <a:gd name="adj2" fmla="val 10812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D203889E-3CB1-5942-A5CD-1CA280346121}"/>
              </a:ext>
            </a:extLst>
          </p:cNvPr>
          <p:cNvCxnSpPr>
            <a:cxnSpLocks/>
          </p:cNvCxnSpPr>
          <p:nvPr/>
        </p:nvCxnSpPr>
        <p:spPr>
          <a:xfrm rot="10800000">
            <a:off x="2071538" y="3240767"/>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68ED0327-E5C2-5C4D-A6C0-6F8B6D32618E}"/>
              </a:ext>
            </a:extLst>
          </p:cNvPr>
          <p:cNvCxnSpPr>
            <a:cxnSpLocks/>
          </p:cNvCxnSpPr>
          <p:nvPr/>
        </p:nvCxnSpPr>
        <p:spPr>
          <a:xfrm>
            <a:off x="2071495" y="3648205"/>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D5468A96-B1A4-F74C-BEAF-6BBDB5809FE9}"/>
              </a:ext>
            </a:extLst>
          </p:cNvPr>
          <p:cNvCxnSpPr>
            <a:cxnSpLocks/>
          </p:cNvCxnSpPr>
          <p:nvPr/>
        </p:nvCxnSpPr>
        <p:spPr>
          <a:xfrm rot="10800000">
            <a:off x="2222369" y="4996281"/>
            <a:ext cx="1746424"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9D6F3378-77A1-F745-80DB-6319823BE5CA}"/>
              </a:ext>
            </a:extLst>
          </p:cNvPr>
          <p:cNvCxnSpPr>
            <a:cxnSpLocks/>
          </p:cNvCxnSpPr>
          <p:nvPr/>
        </p:nvCxnSpPr>
        <p:spPr>
          <a:xfrm>
            <a:off x="2222326" y="5403719"/>
            <a:ext cx="1746466" cy="4917"/>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26E5D0C0-3CF7-114F-A64D-AA5F283044EF}"/>
              </a:ext>
            </a:extLst>
          </p:cNvPr>
          <p:cNvCxnSpPr>
            <a:cxnSpLocks/>
            <a:stCxn id="19" idx="3"/>
            <a:endCxn id="33" idx="1"/>
          </p:cNvCxnSpPr>
          <p:nvPr/>
        </p:nvCxnSpPr>
        <p:spPr>
          <a:xfrm>
            <a:off x="5124276" y="3436984"/>
            <a:ext cx="2489461" cy="914053"/>
          </a:xfrm>
          <a:prstGeom prst="bentConnector3">
            <a:avLst>
              <a:gd name="adj1" fmla="val 58834"/>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A34445FE-99DD-4846-BEF2-3EBC93B4A674}"/>
              </a:ext>
            </a:extLst>
          </p:cNvPr>
          <p:cNvCxnSpPr>
            <a:cxnSpLocks/>
            <a:stCxn id="4" idx="3"/>
            <a:endCxn id="33" idx="1"/>
          </p:cNvCxnSpPr>
          <p:nvPr/>
        </p:nvCxnSpPr>
        <p:spPr>
          <a:xfrm>
            <a:off x="5124276" y="1725131"/>
            <a:ext cx="2489461" cy="2625906"/>
          </a:xfrm>
          <a:prstGeom prst="bentConnector3">
            <a:avLst>
              <a:gd name="adj1" fmla="val 58369"/>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9A8CEEF9-4A80-E041-911A-BFC48F26A3C6}"/>
              </a:ext>
            </a:extLst>
          </p:cNvPr>
          <p:cNvCxnSpPr>
            <a:cxnSpLocks/>
            <a:stCxn id="24" idx="3"/>
            <a:endCxn id="33" idx="1"/>
          </p:cNvCxnSpPr>
          <p:nvPr/>
        </p:nvCxnSpPr>
        <p:spPr>
          <a:xfrm flipV="1">
            <a:off x="5263172" y="4351037"/>
            <a:ext cx="2350565" cy="797800"/>
          </a:xfrm>
          <a:prstGeom prst="bentConnector3">
            <a:avLst>
              <a:gd name="adj1" fmla="val 55909"/>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D6C44477-6A05-264C-9226-CE902B9EDCC8}"/>
              </a:ext>
            </a:extLst>
          </p:cNvPr>
          <p:cNvCxnSpPr>
            <a:cxnSpLocks/>
            <a:stCxn id="33" idx="3"/>
          </p:cNvCxnSpPr>
          <p:nvPr/>
        </p:nvCxnSpPr>
        <p:spPr>
          <a:xfrm flipV="1">
            <a:off x="8921663" y="3394435"/>
            <a:ext cx="1021545" cy="956602"/>
          </a:xfrm>
          <a:prstGeom prst="bentConnector3">
            <a:avLst>
              <a:gd name="adj1" fmla="val 50000"/>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E47C0FF-D26C-CC44-AFF5-F21E9720B88F}"/>
              </a:ext>
            </a:extLst>
          </p:cNvPr>
          <p:cNvCxnSpPr>
            <a:cxnSpLocks/>
          </p:cNvCxnSpPr>
          <p:nvPr/>
        </p:nvCxnSpPr>
        <p:spPr>
          <a:xfrm rot="5400000">
            <a:off x="10464621" y="3987939"/>
            <a:ext cx="993393" cy="88163"/>
          </a:xfrm>
          <a:prstGeom prst="bentConnector3">
            <a:avLst>
              <a:gd name="adj1" fmla="val 5000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5A205246-B153-BC45-8A6C-44204CD0D104}"/>
              </a:ext>
            </a:extLst>
          </p:cNvPr>
          <p:cNvSpPr/>
          <p:nvPr/>
        </p:nvSpPr>
        <p:spPr>
          <a:xfrm>
            <a:off x="10085392" y="3765897"/>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Q1</a:t>
            </a:r>
          </a:p>
        </p:txBody>
      </p:sp>
      <p:sp>
        <p:nvSpPr>
          <p:cNvPr id="87" name="Oval 86">
            <a:extLst>
              <a:ext uri="{FF2B5EF4-FFF2-40B4-BE49-F238E27FC236}">
                <a16:creationId xmlns:a16="http://schemas.microsoft.com/office/drawing/2014/main" id="{0C49038F-A3B1-F049-92D5-F30DF49B5A93}"/>
              </a:ext>
            </a:extLst>
          </p:cNvPr>
          <p:cNvSpPr/>
          <p:nvPr/>
        </p:nvSpPr>
        <p:spPr>
          <a:xfrm>
            <a:off x="9147544" y="2479305"/>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Q2</a:t>
            </a:r>
          </a:p>
        </p:txBody>
      </p:sp>
      <p:sp>
        <p:nvSpPr>
          <p:cNvPr id="88" name="Oval 87">
            <a:extLst>
              <a:ext uri="{FF2B5EF4-FFF2-40B4-BE49-F238E27FC236}">
                <a16:creationId xmlns:a16="http://schemas.microsoft.com/office/drawing/2014/main" id="{E9491611-F056-754A-9A8B-7B1FE44789DC}"/>
              </a:ext>
            </a:extLst>
          </p:cNvPr>
          <p:cNvSpPr/>
          <p:nvPr/>
        </p:nvSpPr>
        <p:spPr>
          <a:xfrm>
            <a:off x="6858000" y="2524138"/>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Q3</a:t>
            </a:r>
          </a:p>
        </p:txBody>
      </p:sp>
      <p:sp>
        <p:nvSpPr>
          <p:cNvPr id="89" name="Oval 88">
            <a:extLst>
              <a:ext uri="{FF2B5EF4-FFF2-40B4-BE49-F238E27FC236}">
                <a16:creationId xmlns:a16="http://schemas.microsoft.com/office/drawing/2014/main" id="{D211B37E-535D-F14A-82C4-91FCE94BBD90}"/>
              </a:ext>
            </a:extLst>
          </p:cNvPr>
          <p:cNvSpPr/>
          <p:nvPr/>
        </p:nvSpPr>
        <p:spPr>
          <a:xfrm>
            <a:off x="2634696" y="1332716"/>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0" name="Oval 89">
            <a:extLst>
              <a:ext uri="{FF2B5EF4-FFF2-40B4-BE49-F238E27FC236}">
                <a16:creationId xmlns:a16="http://schemas.microsoft.com/office/drawing/2014/main" id="{2CC11FBC-5DD7-6C44-A266-149AE61919D4}"/>
              </a:ext>
            </a:extLst>
          </p:cNvPr>
          <p:cNvSpPr/>
          <p:nvPr/>
        </p:nvSpPr>
        <p:spPr>
          <a:xfrm>
            <a:off x="2660722" y="3036558"/>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1" name="Oval 90">
            <a:extLst>
              <a:ext uri="{FF2B5EF4-FFF2-40B4-BE49-F238E27FC236}">
                <a16:creationId xmlns:a16="http://schemas.microsoft.com/office/drawing/2014/main" id="{C1AB2999-3973-9043-A877-C785346D44B8}"/>
              </a:ext>
            </a:extLst>
          </p:cNvPr>
          <p:cNvSpPr/>
          <p:nvPr/>
        </p:nvSpPr>
        <p:spPr>
          <a:xfrm>
            <a:off x="2637357" y="4823456"/>
            <a:ext cx="569782" cy="337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Q4</a:t>
            </a:r>
          </a:p>
        </p:txBody>
      </p:sp>
      <p:sp>
        <p:nvSpPr>
          <p:cNvPr id="92" name="Oval 91">
            <a:extLst>
              <a:ext uri="{FF2B5EF4-FFF2-40B4-BE49-F238E27FC236}">
                <a16:creationId xmlns:a16="http://schemas.microsoft.com/office/drawing/2014/main" id="{70C98864-E33C-384F-BB95-6B4CE2AA367A}"/>
              </a:ext>
            </a:extLst>
          </p:cNvPr>
          <p:cNvSpPr/>
          <p:nvPr/>
        </p:nvSpPr>
        <p:spPr>
          <a:xfrm>
            <a:off x="2640433" y="3442837"/>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93" name="Oval 92">
            <a:extLst>
              <a:ext uri="{FF2B5EF4-FFF2-40B4-BE49-F238E27FC236}">
                <a16:creationId xmlns:a16="http://schemas.microsoft.com/office/drawing/2014/main" id="{FE9DD96D-D00F-3246-A4C9-56385031B83F}"/>
              </a:ext>
            </a:extLst>
          </p:cNvPr>
          <p:cNvSpPr/>
          <p:nvPr/>
        </p:nvSpPr>
        <p:spPr>
          <a:xfrm>
            <a:off x="2634696" y="5293894"/>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Q5</a:t>
            </a:r>
          </a:p>
        </p:txBody>
      </p:sp>
      <p:sp>
        <p:nvSpPr>
          <p:cNvPr id="94" name="Oval 93">
            <a:extLst>
              <a:ext uri="{FF2B5EF4-FFF2-40B4-BE49-F238E27FC236}">
                <a16:creationId xmlns:a16="http://schemas.microsoft.com/office/drawing/2014/main" id="{6F013243-EF2E-0244-BF07-51D0907EB605}"/>
              </a:ext>
            </a:extLst>
          </p:cNvPr>
          <p:cNvSpPr/>
          <p:nvPr/>
        </p:nvSpPr>
        <p:spPr>
          <a:xfrm>
            <a:off x="6774232" y="4124565"/>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Q6</a:t>
            </a:r>
          </a:p>
        </p:txBody>
      </p:sp>
      <p:sp>
        <p:nvSpPr>
          <p:cNvPr id="95" name="Oval 94">
            <a:extLst>
              <a:ext uri="{FF2B5EF4-FFF2-40B4-BE49-F238E27FC236}">
                <a16:creationId xmlns:a16="http://schemas.microsoft.com/office/drawing/2014/main" id="{A19A2F26-3E76-144C-BD27-91AB0FFF0EAD}"/>
              </a:ext>
            </a:extLst>
          </p:cNvPr>
          <p:cNvSpPr/>
          <p:nvPr/>
        </p:nvSpPr>
        <p:spPr>
          <a:xfrm>
            <a:off x="9123884" y="3729286"/>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Q7</a:t>
            </a:r>
          </a:p>
        </p:txBody>
      </p:sp>
      <p:sp>
        <p:nvSpPr>
          <p:cNvPr id="96" name="Oval 95">
            <a:extLst>
              <a:ext uri="{FF2B5EF4-FFF2-40B4-BE49-F238E27FC236}">
                <a16:creationId xmlns:a16="http://schemas.microsoft.com/office/drawing/2014/main" id="{99E9A7DB-1E04-AD4A-B245-6E69E8882B59}"/>
              </a:ext>
            </a:extLst>
          </p:cNvPr>
          <p:cNvSpPr/>
          <p:nvPr/>
        </p:nvSpPr>
        <p:spPr>
          <a:xfrm>
            <a:off x="10775051" y="3823837"/>
            <a:ext cx="6096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Q8</a:t>
            </a:r>
          </a:p>
        </p:txBody>
      </p:sp>
      <p:sp>
        <p:nvSpPr>
          <p:cNvPr id="100" name="TextBox 99">
            <a:extLst>
              <a:ext uri="{FF2B5EF4-FFF2-40B4-BE49-F238E27FC236}">
                <a16:creationId xmlns:a16="http://schemas.microsoft.com/office/drawing/2014/main" id="{DF1F95F9-90E4-0A41-8A93-19F1D1791A75}"/>
              </a:ext>
            </a:extLst>
          </p:cNvPr>
          <p:cNvSpPr txBox="1"/>
          <p:nvPr/>
        </p:nvSpPr>
        <p:spPr>
          <a:xfrm>
            <a:off x="10377489" y="5270183"/>
            <a:ext cx="954804" cy="246221"/>
          </a:xfrm>
          <a:prstGeom prst="rect">
            <a:avLst/>
          </a:prstGeom>
          <a:noFill/>
        </p:spPr>
        <p:txBody>
          <a:bodyPr wrap="square" rtlCol="0">
            <a:spAutoFit/>
          </a:bodyPr>
          <a:lstStyle/>
          <a:p>
            <a:r>
              <a:rPr lang="en-US" sz="1000" dirty="0">
                <a:solidFill>
                  <a:srgbClr val="FF0000"/>
                </a:solidFill>
              </a:rPr>
              <a:t>Researcher</a:t>
            </a:r>
          </a:p>
        </p:txBody>
      </p:sp>
      <p:sp>
        <p:nvSpPr>
          <p:cNvPr id="102" name="TextBox 101">
            <a:extLst>
              <a:ext uri="{FF2B5EF4-FFF2-40B4-BE49-F238E27FC236}">
                <a16:creationId xmlns:a16="http://schemas.microsoft.com/office/drawing/2014/main" id="{45AC920B-19BB-7A49-9E86-2989AA010B6D}"/>
              </a:ext>
            </a:extLst>
          </p:cNvPr>
          <p:cNvSpPr txBox="1"/>
          <p:nvPr/>
        </p:nvSpPr>
        <p:spPr>
          <a:xfrm>
            <a:off x="155442" y="6242930"/>
            <a:ext cx="11353800" cy="261610"/>
          </a:xfrm>
          <a:prstGeom prst="rect">
            <a:avLst/>
          </a:prstGeom>
          <a:noFill/>
        </p:spPr>
        <p:txBody>
          <a:bodyPr wrap="square" rtlCol="0">
            <a:spAutoFit/>
          </a:bodyPr>
          <a:lstStyle/>
          <a:p>
            <a:r>
              <a:rPr lang="en-US" sz="1100" dirty="0"/>
              <a:t>Note: Each of the data marts is populated from one or more EHRs and may exist in different healthcare organizations or could be hosted by a Trusted Third Party</a:t>
            </a:r>
          </a:p>
        </p:txBody>
      </p:sp>
    </p:spTree>
    <p:extLst>
      <p:ext uri="{BB962C8B-B14F-4D97-AF65-F5344CB8AC3E}">
        <p14:creationId xmlns:p14="http://schemas.microsoft.com/office/powerpoint/2010/main" val="253669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C245-B09D-CF4D-9DD7-5AA432FB687F}"/>
              </a:ext>
            </a:extLst>
          </p:cNvPr>
          <p:cNvSpPr>
            <a:spLocks noGrp="1"/>
          </p:cNvSpPr>
          <p:nvPr>
            <p:ph type="title"/>
          </p:nvPr>
        </p:nvSpPr>
        <p:spPr>
          <a:xfrm>
            <a:off x="609600" y="228600"/>
            <a:ext cx="10972800" cy="533395"/>
          </a:xfrm>
        </p:spPr>
        <p:txBody>
          <a:bodyPr>
            <a:normAutofit fontScale="90000"/>
          </a:bodyPr>
          <a:lstStyle/>
          <a:p>
            <a:r>
              <a:rPr lang="en-US" dirty="0"/>
              <a:t>Research Data Query Abstract Model Steps and Descriptions</a:t>
            </a:r>
          </a:p>
        </p:txBody>
      </p:sp>
      <p:sp>
        <p:nvSpPr>
          <p:cNvPr id="4" name="Content Placeholder 3">
            <a:extLst>
              <a:ext uri="{FF2B5EF4-FFF2-40B4-BE49-F238E27FC236}">
                <a16:creationId xmlns:a16="http://schemas.microsoft.com/office/drawing/2014/main" id="{0A6BA2B3-136C-8A40-B489-B261908D39BA}"/>
              </a:ext>
            </a:extLst>
          </p:cNvPr>
          <p:cNvSpPr txBox="1">
            <a:spLocks noGrp="1"/>
          </p:cNvSpPr>
          <p:nvPr>
            <p:ph idx="1"/>
          </p:nvPr>
        </p:nvSpPr>
        <p:spPr>
          <a:xfrm>
            <a:off x="609600" y="1295401"/>
            <a:ext cx="10972800" cy="5306068"/>
          </a:xfrm>
          <a:prstGeom prst="rect">
            <a:avLst/>
          </a:prstGeom>
          <a:noFill/>
        </p:spPr>
        <p:txBody>
          <a:bodyPr wrap="square" rtlCol="0">
            <a:spAutoFit/>
          </a:bodyPr>
          <a:lstStyle/>
          <a:p>
            <a:pPr marL="0" indent="0">
              <a:buNone/>
            </a:pPr>
            <a:r>
              <a:rPr lang="en-US" sz="1400" b="1" u="sng" dirty="0"/>
              <a:t>Description of Interaction Steps:</a:t>
            </a:r>
          </a:p>
          <a:p>
            <a:endParaRPr lang="en-US" sz="1400" u="sng" dirty="0"/>
          </a:p>
          <a:p>
            <a:r>
              <a:rPr lang="en-US" sz="1400" dirty="0"/>
              <a:t>Step Q1 :  In this Step, the researcher composes a query in FHIR and creates a Knowledge Artifact (</a:t>
            </a:r>
            <a:r>
              <a:rPr lang="en-US" sz="1400" dirty="0" err="1"/>
              <a:t>PlanDefinition</a:t>
            </a:r>
            <a:r>
              <a:rPr lang="en-US" sz="1400" dirty="0"/>
              <a:t>, </a:t>
            </a:r>
            <a:r>
              <a:rPr lang="en-US" sz="1400" dirty="0" err="1"/>
              <a:t>ValueSets</a:t>
            </a:r>
            <a:r>
              <a:rPr lang="en-US" sz="1400" dirty="0"/>
              <a:t>, Data Marts to be queried </a:t>
            </a:r>
            <a:r>
              <a:rPr lang="en-US" sz="1400" dirty="0" err="1"/>
              <a:t>etc</a:t>
            </a:r>
            <a:r>
              <a:rPr lang="en-US" sz="1400" dirty="0"/>
              <a:t>) that contains the query. This is submitted to the Researcher Portal.</a:t>
            </a:r>
          </a:p>
          <a:p>
            <a:endParaRPr lang="en-US" sz="1400" dirty="0"/>
          </a:p>
          <a:p>
            <a:r>
              <a:rPr lang="en-US" sz="1400" dirty="0"/>
              <a:t>Step Q2:  The FHIR query is then submitted for translation so that it is converted into multiple formats ( OMOP query, FHIR query, i2b2 query, </a:t>
            </a:r>
            <a:r>
              <a:rPr lang="en-US" sz="1400" dirty="0" err="1"/>
              <a:t>PCORNet</a:t>
            </a:r>
            <a:r>
              <a:rPr lang="en-US" sz="1400" dirty="0"/>
              <a:t> CDM query) based on the data models that need to be queried.</a:t>
            </a:r>
          </a:p>
          <a:p>
            <a:endParaRPr lang="en-US" sz="1400" dirty="0"/>
          </a:p>
          <a:p>
            <a:r>
              <a:rPr lang="en-US" sz="1400" dirty="0"/>
              <a:t>Step Q3: In this step, the query is distributed to each of the data marts to be queried. The query language, syntax and expressions will be specific to the data model supported by each data mart.</a:t>
            </a:r>
          </a:p>
          <a:p>
            <a:endParaRPr lang="en-US" sz="1400" dirty="0"/>
          </a:p>
          <a:p>
            <a:r>
              <a:rPr lang="en-US" sz="1400" dirty="0"/>
              <a:t>Step Q4: The Backend Service App receives the query via the Knowledge Artifact and runs submits the query for execution to the Data Mart.</a:t>
            </a:r>
          </a:p>
          <a:p>
            <a:endParaRPr lang="en-US" sz="1400" dirty="0"/>
          </a:p>
          <a:p>
            <a:r>
              <a:rPr lang="en-US" sz="1400" dirty="0"/>
              <a:t>Step Q5: The Data Mart completes the execution and returns the results back to the Backend Service App.</a:t>
            </a:r>
          </a:p>
          <a:p>
            <a:endParaRPr lang="en-US" sz="1400" dirty="0"/>
          </a:p>
          <a:p>
            <a:r>
              <a:rPr lang="en-US" sz="1400" dirty="0"/>
              <a:t>Step Q6: The results are forwarded to Results Translator and Aggregator to translate back to FHIR and aggregate it as needed.</a:t>
            </a:r>
          </a:p>
          <a:p>
            <a:endParaRPr lang="en-US" sz="1400" dirty="0"/>
          </a:p>
          <a:p>
            <a:r>
              <a:rPr lang="en-US" sz="1400" dirty="0"/>
              <a:t>Step Q7: The results are then submitted back to the Researcher Portal.</a:t>
            </a:r>
          </a:p>
          <a:p>
            <a:endParaRPr lang="en-US" sz="1400" dirty="0"/>
          </a:p>
          <a:p>
            <a:r>
              <a:rPr lang="en-US" sz="1400" dirty="0"/>
              <a:t>Step Q8: The results are made available to the researcher in a FHIR format.</a:t>
            </a:r>
          </a:p>
        </p:txBody>
      </p:sp>
    </p:spTree>
    <p:extLst>
      <p:ext uri="{BB962C8B-B14F-4D97-AF65-F5344CB8AC3E}">
        <p14:creationId xmlns:p14="http://schemas.microsoft.com/office/powerpoint/2010/main" val="906700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AC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127147</TotalTime>
  <Words>2164</Words>
  <Application>Microsoft Macintosh PowerPoint</Application>
  <PresentationFormat>Widescreen</PresentationFormat>
  <Paragraphs>374</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Constantia</vt:lpstr>
      <vt:lpstr>Wingdings 2</vt:lpstr>
      <vt:lpstr>ESAC Theme</vt:lpstr>
      <vt:lpstr>PowerPoint Presentation</vt:lpstr>
      <vt:lpstr>PowerPoint Presentation</vt:lpstr>
      <vt:lpstr>PowerPoint Presentation</vt:lpstr>
      <vt:lpstr>MedMorph Knowledge Artifact Components</vt:lpstr>
      <vt:lpstr>Knowledge Artifact Actions Sequence</vt:lpstr>
      <vt:lpstr>PowerPoint Presentation</vt:lpstr>
      <vt:lpstr>PowerPoint Presentation</vt:lpstr>
      <vt:lpstr>PowerPoint Presentation</vt:lpstr>
      <vt:lpstr>Research Data Query Abstract Model Steps and Descriptions</vt:lpstr>
      <vt:lpstr>PowerPoint Presentation</vt:lpstr>
      <vt:lpstr>PowerPoint Presentation</vt:lpstr>
      <vt:lpstr>PowerPoint Presentation</vt:lpstr>
      <vt:lpstr>PowerPoint Presentation</vt:lpstr>
      <vt:lpstr>PowerPoint Presentation</vt:lpstr>
      <vt:lpstr>PowerPoint Presentation</vt:lpstr>
    </vt:vector>
  </TitlesOfParts>
  <Manager/>
  <Company>Carradora Health,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MedMorph Kick-off</dc:title>
  <dc:subject/>
  <dc:creator>Mike Flanigan</dc:creator>
  <cp:keywords/>
  <dc:description/>
  <cp:lastModifiedBy>Nagesh Bashyam</cp:lastModifiedBy>
  <cp:revision>553</cp:revision>
  <cp:lastPrinted>2020-02-28T15:59:08Z</cp:lastPrinted>
  <dcterms:created xsi:type="dcterms:W3CDTF">2013-08-15T04:40:34Z</dcterms:created>
  <dcterms:modified xsi:type="dcterms:W3CDTF">2020-12-14T01:33:49Z</dcterms:modified>
  <cp:category/>
</cp:coreProperties>
</file>