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A4922-87B2-4C21-806E-5F1D480B4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ED7FDD-AD59-4F86-95F9-D8A472369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62951-8D46-4DE2-A7AA-ACD6CD1E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7CA44-3827-42F2-B61B-E4C21191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03127-B18E-4C49-BC52-951FA10A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7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38A10-E42E-4B47-ACCA-140D0186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9BE91D-B3BB-4C5B-93D7-A95A9A613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E7B7D-76F5-46C1-8A2D-D38EE5A0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C8BBB-D737-41C2-BB3A-445B717E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86460A-B520-446D-BA79-7DE1609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2505F9-266B-4708-B99A-935E99A2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C34D73-677D-4D00-A3BE-99016A795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D83108-A5A7-4902-ABAB-7CDFA8F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7CE87-DC34-4C2D-B5D4-23868EEC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54908-02D2-4503-9EA5-07B44BE8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2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80FC4-0BFC-4399-897E-B30EA147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2FA6E-1109-4AE8-B04A-8BC0C601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2BFC87-3E88-470D-B2FE-66F26B2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AF3E7-4837-465A-8C5A-B9C9D57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9DC4F-354A-4D71-BDFD-19B5D7A6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0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8F2C4-83C4-472D-B912-59F17559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1A4E5-63EB-4445-BD7E-CC04CCE2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B18237-FE2B-4765-BA54-D9B9DBE9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3D1D8-B66E-4E7C-8C2B-579F704C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7C2707-F49F-473D-ACCD-1A12FF64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8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808D0-E7A3-4188-B884-C5E2282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74FFD-A8A6-4791-87FE-FD4C67E73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5CD43-4648-4274-AA15-DC606A9F7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216AC2-71D7-4F37-BF0A-B567A9A2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0715F-867F-414C-B46E-6ADF9B11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5D6A-665A-4D22-8782-F31F4D21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1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4085D-6E1F-4846-8BC1-546B46BB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015034-A9B1-4451-88A6-66A80259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717B39-43E7-4BF5-8F57-990807538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171D54-CA2E-423A-9C04-9EBE41410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9777D5-2166-46C3-BAE8-95E8EA1D8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F4B173-E236-42E1-AE99-6146E3D9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C948D8-4F9F-4A6B-9F99-3ACED3D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4E4397-A7C1-4277-B80F-7678A4FA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1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EFF4C-4981-4D81-A860-6605EA9A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F06C11-7B43-4D8B-9579-129E95D9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B3DF7-928B-44EE-8584-65D7F76D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D09EA5-97D8-4B31-A54F-C35ED0EB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70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8CD3C5-319C-436F-9483-DBE92AC3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6BCA57-5EB6-44D6-9FCC-FEB67202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5BDA01-DAEB-49C1-8878-38351242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46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BB541-2CD3-42A6-B370-646B8B9C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940D1-0EEF-4C36-9904-29825794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AB3B00-117C-4667-B555-977462BF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4F7A09-8EBB-4DD8-8FD9-423AC31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46A8A1-08D9-40F1-8F31-5F52B4AE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F7352-0BFD-4C28-89BD-51C70F9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3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9349C-6096-47FD-BB65-950ACC0F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A79CB6-3501-4B50-9FD3-61A6D502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773860-7203-4D12-A466-0A718247B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1B2620-5C72-4AE4-8C46-A127EA20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5F5FA5-B3AD-4559-B23D-B41B7647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A257C-8B87-4311-A9E7-11E6FF7F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5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5C4AAB-AB6E-4457-9098-D553A0F3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87105-7409-4063-9258-E1898EB4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B2149E-FEF7-4843-8B97-8D7E56A8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FFFE-CAC6-45BE-A25C-97C018905F6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CE050-ADBA-4F76-8F78-4473DA35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79EDDD-ADEC-493D-A4F5-78529021F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80E4-5289-4800-B5E7-074C30CA36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1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_symbol_lateral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617306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/bldc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617306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/bldc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1436660" y="321365"/>
            <a:ext cx="451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Panel including reflex panel</a:t>
            </a:r>
          </a:p>
          <a:p>
            <a:pPr algn="ctr"/>
            <a:r>
              <a:rPr lang="fr-FR" sz="2400" noProof="1"/>
              <a:t>(e.g. blood culture)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4378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4378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70854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5638E-13F0-4A31-87FF-01EF052E4030}"/>
              </a:ext>
            </a:extLst>
          </p:cNvPr>
          <p:cNvSpPr/>
          <p:nvPr/>
        </p:nvSpPr>
        <p:spPr>
          <a:xfrm>
            <a:off x="3001618" y="5484667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B4B8C-DB54-4678-AB05-D438E702B26B}"/>
              </a:ext>
            </a:extLst>
          </p:cNvPr>
          <p:cNvSpPr/>
          <p:nvPr/>
        </p:nvSpPr>
        <p:spPr>
          <a:xfrm>
            <a:off x="1789046" y="5335579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4E90E-A728-43FC-9509-27B47DD2D641}"/>
              </a:ext>
            </a:extLst>
          </p:cNvPr>
          <p:cNvSpPr/>
          <p:nvPr/>
        </p:nvSpPr>
        <p:spPr>
          <a:xfrm>
            <a:off x="3922644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D47AD-A1BE-4B77-B4BE-E8D83064A472}"/>
              </a:ext>
            </a:extLst>
          </p:cNvPr>
          <p:cNvSpPr/>
          <p:nvPr/>
        </p:nvSpPr>
        <p:spPr>
          <a:xfrm>
            <a:off x="1905001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6DC04-81D6-44FD-91A9-385314547844}"/>
              </a:ext>
            </a:extLst>
          </p:cNvPr>
          <p:cNvSpPr/>
          <p:nvPr/>
        </p:nvSpPr>
        <p:spPr>
          <a:xfrm>
            <a:off x="2020956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D3AD6E-C103-4886-ACB9-5903823268DF}"/>
              </a:ext>
            </a:extLst>
          </p:cNvPr>
          <p:cNvSpPr/>
          <p:nvPr/>
        </p:nvSpPr>
        <p:spPr>
          <a:xfrm>
            <a:off x="3110947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9FCA5-0009-46A2-A166-E0703E02BC0C}"/>
              </a:ext>
            </a:extLst>
          </p:cNvPr>
          <p:cNvSpPr/>
          <p:nvPr/>
        </p:nvSpPr>
        <p:spPr>
          <a:xfrm>
            <a:off x="4031973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2E6C3-CA3B-4360-81F6-8453C38B1A30}"/>
              </a:ext>
            </a:extLst>
          </p:cNvPr>
          <p:cNvSpPr/>
          <p:nvPr/>
        </p:nvSpPr>
        <p:spPr>
          <a:xfrm>
            <a:off x="4114796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E6673E5-C53C-4029-8435-5A0922C3D404}"/>
              </a:ext>
            </a:extLst>
          </p:cNvPr>
          <p:cNvCxnSpPr>
            <a:cxnSpLocks/>
          </p:cNvCxnSpPr>
          <p:nvPr/>
        </p:nvCxnSpPr>
        <p:spPr>
          <a:xfrm>
            <a:off x="4608442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415B13-0319-4247-AB49-195E71CC2C9C}"/>
              </a:ext>
            </a:extLst>
          </p:cNvPr>
          <p:cNvCxnSpPr>
            <a:cxnSpLocks/>
          </p:cNvCxnSpPr>
          <p:nvPr/>
        </p:nvCxnSpPr>
        <p:spPr>
          <a:xfrm>
            <a:off x="3435628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2447DD-6B7F-43F6-86C5-EA21DE38449E}"/>
              </a:ext>
            </a:extLst>
          </p:cNvPr>
          <p:cNvCxnSpPr>
            <a:cxnSpLocks/>
          </p:cNvCxnSpPr>
          <p:nvPr/>
        </p:nvCxnSpPr>
        <p:spPr>
          <a:xfrm>
            <a:off x="2749828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284343" y="2688405"/>
            <a:ext cx="23955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994685D-074A-4774-B94D-FE49324AC292}"/>
              </a:ext>
            </a:extLst>
          </p:cNvPr>
          <p:cNvSpPr txBox="1"/>
          <p:nvPr/>
        </p:nvSpPr>
        <p:spPr>
          <a:xfrm>
            <a:off x="3853066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18E2C-048B-4D79-B6A6-96ED2253A459}"/>
              </a:ext>
            </a:extLst>
          </p:cNvPr>
          <p:cNvSpPr txBox="1"/>
          <p:nvPr/>
        </p:nvSpPr>
        <p:spPr>
          <a:xfrm>
            <a:off x="130865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B57AB-C405-49DA-B0A4-56B4CBE4CB7C}"/>
              </a:ext>
            </a:extLst>
          </p:cNvPr>
          <p:cNvSpPr txBox="1"/>
          <p:nvPr/>
        </p:nvSpPr>
        <p:spPr>
          <a:xfrm>
            <a:off x="2893943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21E59C-5286-4C03-B0BF-6CAF0142480F}"/>
              </a:ext>
            </a:extLst>
          </p:cNvPr>
          <p:cNvSpPr txBox="1"/>
          <p:nvPr/>
        </p:nvSpPr>
        <p:spPr>
          <a:xfrm>
            <a:off x="2501351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C089C07-5D09-41E4-9BB6-037C5F84E9A5}"/>
              </a:ext>
            </a:extLst>
          </p:cNvPr>
          <p:cNvSpPr txBox="1"/>
          <p:nvPr/>
        </p:nvSpPr>
        <p:spPr>
          <a:xfrm>
            <a:off x="3184669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2EA71C-066D-48C2-BEC7-78196EA7F0F6}"/>
              </a:ext>
            </a:extLst>
          </p:cNvPr>
          <p:cNvSpPr txBox="1"/>
          <p:nvPr/>
        </p:nvSpPr>
        <p:spPr>
          <a:xfrm>
            <a:off x="4359967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8368758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/ast1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8368758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/ast1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6771861" y="321365"/>
            <a:ext cx="535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Panel that may be reflexed by others</a:t>
            </a:r>
          </a:p>
          <a:p>
            <a:pPr algn="ctr"/>
            <a:r>
              <a:rPr lang="fr-FR" sz="2400" noProof="1"/>
              <a:t>(e.g. AST)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48248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48248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422306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DA9623B-CBC4-4593-9B06-7B878ED5E75E}"/>
              </a:ext>
            </a:extLst>
          </p:cNvPr>
          <p:cNvSpPr/>
          <p:nvPr/>
        </p:nvSpPr>
        <p:spPr>
          <a:xfrm>
            <a:off x="7656453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7772408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8862399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1003D6-806B-47FC-A409-5BF29F4D61FD}"/>
              </a:ext>
            </a:extLst>
          </p:cNvPr>
          <p:cNvSpPr/>
          <p:nvPr/>
        </p:nvSpPr>
        <p:spPr>
          <a:xfrm>
            <a:off x="9783425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9866248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</p:cNvCxnSpPr>
          <p:nvPr/>
        </p:nvCxnSpPr>
        <p:spPr>
          <a:xfrm>
            <a:off x="10359894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</p:cNvCxnSpPr>
          <p:nvPr/>
        </p:nvCxnSpPr>
        <p:spPr>
          <a:xfrm>
            <a:off x="9187080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</p:cNvCxnSpPr>
          <p:nvPr/>
        </p:nvCxnSpPr>
        <p:spPr>
          <a:xfrm>
            <a:off x="8501280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8622019" y="2486578"/>
            <a:ext cx="19414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604518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7060104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8645395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4817DE6-7E20-4A32-9974-41077A204408}"/>
              </a:ext>
            </a:extLst>
          </p:cNvPr>
          <p:cNvSpPr txBox="1"/>
          <p:nvPr/>
        </p:nvSpPr>
        <p:spPr>
          <a:xfrm>
            <a:off x="8252803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A3E4C7A-4592-4C0C-85F5-AC225EDA0DCA}"/>
              </a:ext>
            </a:extLst>
          </p:cNvPr>
          <p:cNvSpPr txBox="1"/>
          <p:nvPr/>
        </p:nvSpPr>
        <p:spPr>
          <a:xfrm>
            <a:off x="8936121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2AADFEC-A095-4969-AF21-AA1B47FD595A}"/>
              </a:ext>
            </a:extLst>
          </p:cNvPr>
          <p:cNvSpPr txBox="1"/>
          <p:nvPr/>
        </p:nvSpPr>
        <p:spPr>
          <a:xfrm>
            <a:off x="10111419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>
            <a:off x="4275667" y="2337449"/>
            <a:ext cx="4560415" cy="115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4695249" y="2379746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781" y="1010307"/>
            <a:ext cx="856879" cy="137100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3" y="1799702"/>
            <a:ext cx="139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776" y="3008014"/>
            <a:ext cx="856879" cy="137100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Operational view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F03E457-1445-44D3-AFEF-7F29BAC7FD4A}"/>
              </a:ext>
            </a:extLst>
          </p:cNvPr>
          <p:cNvSpPr txBox="1"/>
          <p:nvPr/>
        </p:nvSpPr>
        <p:spPr>
          <a:xfrm>
            <a:off x="4940029" y="2557969"/>
            <a:ext cx="253282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action.action.condition:</a:t>
            </a:r>
            <a:r>
              <a:rPr lang="fr-FR" sz="1400" noProof="1">
                <a:solidFill>
                  <a:srgbClr val="009A46"/>
                </a:solidFill>
              </a:rPr>
              <a:t>Reflex</a:t>
            </a:r>
          </a:p>
          <a:p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      { kind : applicability ,</a:t>
            </a:r>
          </a:p>
          <a:p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        expression :  [[</a:t>
            </a:r>
            <a:r>
              <a:rPr lang="fr-FR" sz="1400" noProof="1">
                <a:solidFill>
                  <a:srgbClr val="C00000"/>
                </a:solidFill>
              </a:rPr>
              <a:t>the trigger</a:t>
            </a:r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]]  </a:t>
            </a:r>
          </a:p>
          <a:p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      }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9"/>
            <a:ext cx="12430540" cy="1714584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44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230421" y="1433544"/>
            <a:ext cx="162365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/cbc</a:t>
            </a:r>
          </a:p>
          <a:p>
            <a:pPr algn="ctr"/>
            <a:r>
              <a:rPr lang="fr-FR" sz="1600" noProof="1"/>
              <a:t>(LOINC 58410-2)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236317" y="3488638"/>
            <a:ext cx="161344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/cbc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2253794" y="298178"/>
            <a:ext cx="287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panel</a:t>
            </a:r>
          </a:p>
          <a:p>
            <a:pPr algn="ctr"/>
            <a:r>
              <a:rPr lang="fr-FR" sz="2400" noProof="1"/>
              <a:t>(e.g. cbc)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1065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1065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2250" y="2367822"/>
            <a:ext cx="787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4E90E-A728-43FC-9509-27B47DD2D641}"/>
              </a:ext>
            </a:extLst>
          </p:cNvPr>
          <p:cNvSpPr/>
          <p:nvPr/>
        </p:nvSpPr>
        <p:spPr>
          <a:xfrm>
            <a:off x="2948618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D47AD-A1BE-4B77-B4BE-E8D83064A472}"/>
              </a:ext>
            </a:extLst>
          </p:cNvPr>
          <p:cNvSpPr/>
          <p:nvPr/>
        </p:nvSpPr>
        <p:spPr>
          <a:xfrm>
            <a:off x="930975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6DC04-81D6-44FD-91A9-385314547844}"/>
              </a:ext>
            </a:extLst>
          </p:cNvPr>
          <p:cNvSpPr/>
          <p:nvPr/>
        </p:nvSpPr>
        <p:spPr>
          <a:xfrm>
            <a:off x="1046930" y="5141415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D3AD6E-C103-4886-ACB9-5903823268DF}"/>
              </a:ext>
            </a:extLst>
          </p:cNvPr>
          <p:cNvSpPr/>
          <p:nvPr/>
        </p:nvSpPr>
        <p:spPr>
          <a:xfrm>
            <a:off x="2030898" y="5411780"/>
            <a:ext cx="75538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10 mL)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9FCA5-0009-46A2-A166-E0703E02BC0C}"/>
              </a:ext>
            </a:extLst>
          </p:cNvPr>
          <p:cNvSpPr/>
          <p:nvPr/>
        </p:nvSpPr>
        <p:spPr>
          <a:xfrm>
            <a:off x="3018191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2E6C3-CA3B-4360-81F6-8453C38B1A30}"/>
              </a:ext>
            </a:extLst>
          </p:cNvPr>
          <p:cNvSpPr/>
          <p:nvPr/>
        </p:nvSpPr>
        <p:spPr>
          <a:xfrm>
            <a:off x="310101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E6673E5-C53C-4029-8435-5A0922C3D40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346185" y="4422916"/>
            <a:ext cx="241847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415B13-0319-4247-AB49-195E71CC2C9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408591" y="4408369"/>
            <a:ext cx="523462" cy="10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2447DD-6B7F-43F6-86C5-EA21DE38449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461060" y="4408369"/>
            <a:ext cx="1007170" cy="7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107104" y="2486578"/>
            <a:ext cx="2107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994685D-074A-4774-B94D-FE49324AC292}"/>
              </a:ext>
            </a:extLst>
          </p:cNvPr>
          <p:cNvSpPr txBox="1"/>
          <p:nvPr/>
        </p:nvSpPr>
        <p:spPr>
          <a:xfrm>
            <a:off x="2597435" y="5154749"/>
            <a:ext cx="23497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18E2C-048B-4D79-B6A6-96ED2253A459}"/>
              </a:ext>
            </a:extLst>
          </p:cNvPr>
          <p:cNvSpPr txBox="1"/>
          <p:nvPr/>
        </p:nvSpPr>
        <p:spPr>
          <a:xfrm>
            <a:off x="57316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B57AB-C405-49DA-B0A4-56B4CBE4CB7C}"/>
              </a:ext>
            </a:extLst>
          </p:cNvPr>
          <p:cNvSpPr txBox="1"/>
          <p:nvPr/>
        </p:nvSpPr>
        <p:spPr>
          <a:xfrm>
            <a:off x="1835437" y="490595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9362664" y="1433544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/cd4Tcells </a:t>
            </a:r>
          </a:p>
          <a:p>
            <a:pPr algn="ctr"/>
            <a:r>
              <a:rPr lang="fr-FR" sz="1600" noProof="1"/>
              <a:t>(LOINC 8123-2)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9362664" y="3488638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/cd4Tcells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992687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992687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0185954" y="2367822"/>
            <a:ext cx="0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8468142" y="5644997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9405737" y="5451536"/>
            <a:ext cx="60959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2 mL)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1057523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793893" y="4422916"/>
            <a:ext cx="268359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9710535" y="4422916"/>
            <a:ext cx="475419" cy="102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882272" y="4422916"/>
            <a:ext cx="1013796" cy="122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9157258" y="2486578"/>
            <a:ext cx="206070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843078" y="5182122"/>
            <a:ext cx="23008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8289232" y="4672910"/>
            <a:ext cx="185862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9263268" y="493379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714" y="1003681"/>
            <a:ext cx="716363" cy="1146180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2" y="1799702"/>
            <a:ext cx="1172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74" y="3008014"/>
            <a:ext cx="758002" cy="1212803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Operational view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E679385-C1FE-43A1-8B30-B4C26DEE2453}"/>
              </a:ext>
            </a:extLst>
          </p:cNvPr>
          <p:cNvSpPr txBox="1"/>
          <p:nvPr/>
        </p:nvSpPr>
        <p:spPr>
          <a:xfrm>
            <a:off x="8904613" y="29817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test</a:t>
            </a:r>
          </a:p>
          <a:p>
            <a:pPr algn="ctr"/>
            <a:r>
              <a:rPr lang="fr-FR" sz="2400" noProof="1"/>
              <a:t>(e.g. cd4Tc)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9"/>
            <a:ext cx="12430540" cy="157174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06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230421" y="1433544"/>
            <a:ext cx="162365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/cbc</a:t>
            </a:r>
          </a:p>
          <a:p>
            <a:pPr algn="ctr"/>
            <a:r>
              <a:rPr lang="fr-FR" sz="1600" noProof="1"/>
              <a:t>(LOINC 58410-2)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236317" y="3488638"/>
            <a:ext cx="161344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/cbc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2253794" y="298178"/>
            <a:ext cx="287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panel</a:t>
            </a:r>
          </a:p>
          <a:p>
            <a:pPr algn="ctr"/>
            <a:r>
              <a:rPr lang="fr-FR" sz="2400" noProof="1"/>
              <a:t>(e.g. cbc)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1065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1065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2250" y="2367822"/>
            <a:ext cx="787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107104" y="2486578"/>
            <a:ext cx="2107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9362664" y="1433544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/cd4Tcells</a:t>
            </a:r>
          </a:p>
          <a:p>
            <a:pPr algn="ctr"/>
            <a:r>
              <a:rPr lang="fr-FR" sz="1600" noProof="1"/>
              <a:t>(LOINC 8123-2)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9362664" y="3488638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/cd4Tcells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5493026" y="29817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Super panel</a:t>
            </a:r>
          </a:p>
          <a:p>
            <a:pPr algn="ctr"/>
            <a:r>
              <a:rPr lang="fr-FR" sz="2400" noProof="1"/>
              <a:t>(e.g. cbc + cd4Tc)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95293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95293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0185954" y="2367822"/>
            <a:ext cx="0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8320734" y="5182122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9405737" y="5451536"/>
            <a:ext cx="60959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2 mL)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1057523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793893" y="4422916"/>
            <a:ext cx="268359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9710535" y="4422916"/>
            <a:ext cx="475419" cy="102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734864" y="4370385"/>
            <a:ext cx="878753" cy="8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9193704" y="2486578"/>
            <a:ext cx="20176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843078" y="5182122"/>
            <a:ext cx="23008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8289232" y="4672910"/>
            <a:ext cx="185862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9263268" y="493379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 flipH="1">
            <a:off x="3630410" y="2383085"/>
            <a:ext cx="2409783" cy="10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4393116" y="2522966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7847AC08-EFAC-4E75-9747-3ED976DA9396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>
            <a:off x="3854079" y="1900683"/>
            <a:ext cx="203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A1AB935-B216-4091-9CF7-C897CA73972B}"/>
              </a:ext>
            </a:extLst>
          </p:cNvPr>
          <p:cNvSpPr txBox="1"/>
          <p:nvPr/>
        </p:nvSpPr>
        <p:spPr>
          <a:xfrm>
            <a:off x="7392468" y="1670374"/>
            <a:ext cx="2107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 }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714" y="1003681"/>
            <a:ext cx="716363" cy="1146180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2" y="1799702"/>
            <a:ext cx="1172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74" y="3008014"/>
            <a:ext cx="758002" cy="1212803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Operational view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244E6C-F607-4B5A-8171-D80AB8BCB16B}"/>
              </a:ext>
            </a:extLst>
          </p:cNvPr>
          <p:cNvSpPr/>
          <p:nvPr/>
        </p:nvSpPr>
        <p:spPr>
          <a:xfrm>
            <a:off x="5893939" y="1433544"/>
            <a:ext cx="1553791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/super1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E679385-C1FE-43A1-8B30-B4C26DEE2453}"/>
              </a:ext>
            </a:extLst>
          </p:cNvPr>
          <p:cNvSpPr txBox="1"/>
          <p:nvPr/>
        </p:nvSpPr>
        <p:spPr>
          <a:xfrm>
            <a:off x="8904613" y="29817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test</a:t>
            </a:r>
          </a:p>
          <a:p>
            <a:pPr algn="ctr"/>
            <a:r>
              <a:rPr lang="fr-FR" sz="2400" noProof="1"/>
              <a:t>(e.g. cd4Tc)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57336925-7A18-4F53-BD04-FB3235A8B77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447731" y="1893052"/>
            <a:ext cx="1914933" cy="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BAD67225-7747-4452-B0BD-905CD952312C}"/>
              </a:ext>
            </a:extLst>
          </p:cNvPr>
          <p:cNvSpPr txBox="1"/>
          <p:nvPr/>
        </p:nvSpPr>
        <p:spPr>
          <a:xfrm>
            <a:off x="3786847" y="1676965"/>
            <a:ext cx="2107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 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C307EC-A153-4B71-8393-3D031EA09A2D}"/>
              </a:ext>
            </a:extLst>
          </p:cNvPr>
          <p:cNvSpPr/>
          <p:nvPr/>
        </p:nvSpPr>
        <p:spPr>
          <a:xfrm>
            <a:off x="2948618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293273-66B9-4F4A-AB6A-5D4A47ACDD72}"/>
              </a:ext>
            </a:extLst>
          </p:cNvPr>
          <p:cNvSpPr/>
          <p:nvPr/>
        </p:nvSpPr>
        <p:spPr>
          <a:xfrm>
            <a:off x="930975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2C2592-1761-4F5C-93C7-038268DE3A22}"/>
              </a:ext>
            </a:extLst>
          </p:cNvPr>
          <p:cNvSpPr/>
          <p:nvPr/>
        </p:nvSpPr>
        <p:spPr>
          <a:xfrm>
            <a:off x="1046930" y="5141415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9BFE7-A45B-4BC8-96C5-4411AB24B5F8}"/>
              </a:ext>
            </a:extLst>
          </p:cNvPr>
          <p:cNvSpPr/>
          <p:nvPr/>
        </p:nvSpPr>
        <p:spPr>
          <a:xfrm>
            <a:off x="2030898" y="5411780"/>
            <a:ext cx="75538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10 mL)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F327F-9177-4D7C-854B-AF3BDE21115C}"/>
              </a:ext>
            </a:extLst>
          </p:cNvPr>
          <p:cNvSpPr/>
          <p:nvPr/>
        </p:nvSpPr>
        <p:spPr>
          <a:xfrm>
            <a:off x="3018191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29967B-A5AA-4D1B-989F-584A63C01E98}"/>
              </a:ext>
            </a:extLst>
          </p:cNvPr>
          <p:cNvSpPr/>
          <p:nvPr/>
        </p:nvSpPr>
        <p:spPr>
          <a:xfrm>
            <a:off x="310101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7FD34E5-2218-46FD-8602-788A122C229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46185" y="4422916"/>
            <a:ext cx="241847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8950C3B-8178-4AAD-8895-CDBA6A3EBA5B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2408591" y="4408369"/>
            <a:ext cx="523462" cy="10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480EA17-23C1-4EC3-8761-42DD0B550F3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461060" y="4408369"/>
            <a:ext cx="1007170" cy="7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BA58B57F-0082-4915-BB41-CDF94884EE1D}"/>
              </a:ext>
            </a:extLst>
          </p:cNvPr>
          <p:cNvSpPr txBox="1"/>
          <p:nvPr/>
        </p:nvSpPr>
        <p:spPr>
          <a:xfrm>
            <a:off x="2597435" y="5154749"/>
            <a:ext cx="23497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33A88DE-60C2-4806-B459-3A50D76B8F71}"/>
              </a:ext>
            </a:extLst>
          </p:cNvPr>
          <p:cNvSpPr txBox="1"/>
          <p:nvPr/>
        </p:nvSpPr>
        <p:spPr>
          <a:xfrm>
            <a:off x="57316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B4CB8DD-166C-4E63-AB89-036FA5119927}"/>
              </a:ext>
            </a:extLst>
          </p:cNvPr>
          <p:cNvSpPr txBox="1"/>
          <p:nvPr/>
        </p:nvSpPr>
        <p:spPr>
          <a:xfrm>
            <a:off x="1835437" y="490595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E132980-303A-498F-8BBA-49612E3D67EC}"/>
              </a:ext>
            </a:extLst>
          </p:cNvPr>
          <p:cNvCxnSpPr>
            <a:cxnSpLocks/>
          </p:cNvCxnSpPr>
          <p:nvPr/>
        </p:nvCxnSpPr>
        <p:spPr>
          <a:xfrm>
            <a:off x="7043530" y="2367822"/>
            <a:ext cx="2444060" cy="10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DD9C94EF-99A5-42EF-9708-38F7638F333A}"/>
              </a:ext>
            </a:extLst>
          </p:cNvPr>
          <p:cNvSpPr txBox="1"/>
          <p:nvPr/>
        </p:nvSpPr>
        <p:spPr>
          <a:xfrm>
            <a:off x="6526716" y="2750818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8"/>
            <a:ext cx="12430540" cy="1749605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26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230421" y="1433544"/>
            <a:ext cx="162365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/cbc</a:t>
            </a:r>
          </a:p>
          <a:p>
            <a:pPr algn="ctr"/>
            <a:r>
              <a:rPr lang="fr-FR" sz="1600" noProof="1"/>
              <a:t>(LOINC 58410-2)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236317" y="3488638"/>
            <a:ext cx="161344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/cbc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2253794" y="298178"/>
            <a:ext cx="287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panel</a:t>
            </a:r>
          </a:p>
          <a:p>
            <a:pPr algn="ctr"/>
            <a:r>
              <a:rPr lang="fr-FR" sz="2400" noProof="1"/>
              <a:t>(e.g. cbc)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1065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1065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2250" y="2367822"/>
            <a:ext cx="787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107104" y="2486578"/>
            <a:ext cx="2107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9362664" y="1433544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/cd4Tcells</a:t>
            </a:r>
          </a:p>
          <a:p>
            <a:pPr algn="ctr"/>
            <a:r>
              <a:rPr lang="fr-FR" sz="1600" noProof="1"/>
              <a:t>(LOINC 8123-2)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9362664" y="3488638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/cd4Tcells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5493026" y="29817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Super panel</a:t>
            </a:r>
          </a:p>
          <a:p>
            <a:pPr algn="ctr"/>
            <a:r>
              <a:rPr lang="fr-FR" sz="2400" noProof="1"/>
              <a:t>(e.g. cbc + cd4Tc)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95293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95293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0185954" y="2367822"/>
            <a:ext cx="0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8320734" y="5182122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9405737" y="5451536"/>
            <a:ext cx="60959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2 mL)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1057523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793893" y="4422916"/>
            <a:ext cx="268359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 flipH="1">
            <a:off x="9710535" y="4422916"/>
            <a:ext cx="475419" cy="102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734864" y="4370385"/>
            <a:ext cx="878753" cy="81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9193704" y="2486578"/>
            <a:ext cx="20176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843078" y="5182122"/>
            <a:ext cx="23008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8289232" y="4672910"/>
            <a:ext cx="185862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9263268" y="493379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 flipH="1">
            <a:off x="3630410" y="2383085"/>
            <a:ext cx="2409783" cy="10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4393116" y="2522966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7847AC08-EFAC-4E75-9747-3ED976DA9396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>
            <a:off x="3854079" y="1900683"/>
            <a:ext cx="203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A1AB935-B216-4091-9CF7-C897CA73972B}"/>
              </a:ext>
            </a:extLst>
          </p:cNvPr>
          <p:cNvSpPr txBox="1"/>
          <p:nvPr/>
        </p:nvSpPr>
        <p:spPr>
          <a:xfrm>
            <a:off x="7392468" y="1670374"/>
            <a:ext cx="2107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 }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714" y="1003681"/>
            <a:ext cx="716363" cy="1146180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2" y="1799702"/>
            <a:ext cx="1172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74" y="3008014"/>
            <a:ext cx="758002" cy="1212803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Operational view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244E6C-F607-4B5A-8171-D80AB8BCB16B}"/>
              </a:ext>
            </a:extLst>
          </p:cNvPr>
          <p:cNvSpPr/>
          <p:nvPr/>
        </p:nvSpPr>
        <p:spPr>
          <a:xfrm>
            <a:off x="5893939" y="1433544"/>
            <a:ext cx="1553791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/super1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E679385-C1FE-43A1-8B30-B4C26DEE2453}"/>
              </a:ext>
            </a:extLst>
          </p:cNvPr>
          <p:cNvSpPr txBox="1"/>
          <p:nvPr/>
        </p:nvSpPr>
        <p:spPr>
          <a:xfrm>
            <a:off x="8904613" y="29817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test</a:t>
            </a:r>
          </a:p>
          <a:p>
            <a:pPr algn="ctr"/>
            <a:r>
              <a:rPr lang="fr-FR" sz="2400" noProof="1"/>
              <a:t>(e.g. cd4Tc)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57336925-7A18-4F53-BD04-FB3235A8B77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447731" y="1893052"/>
            <a:ext cx="1914933" cy="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BAD67225-7747-4452-B0BD-905CD952312C}"/>
              </a:ext>
            </a:extLst>
          </p:cNvPr>
          <p:cNvSpPr txBox="1"/>
          <p:nvPr/>
        </p:nvSpPr>
        <p:spPr>
          <a:xfrm>
            <a:off x="3786847" y="1676965"/>
            <a:ext cx="2107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 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C307EC-A153-4B71-8393-3D031EA09A2D}"/>
              </a:ext>
            </a:extLst>
          </p:cNvPr>
          <p:cNvSpPr/>
          <p:nvPr/>
        </p:nvSpPr>
        <p:spPr>
          <a:xfrm>
            <a:off x="2948618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293273-66B9-4F4A-AB6A-5D4A47ACDD72}"/>
              </a:ext>
            </a:extLst>
          </p:cNvPr>
          <p:cNvSpPr/>
          <p:nvPr/>
        </p:nvSpPr>
        <p:spPr>
          <a:xfrm>
            <a:off x="930975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2C2592-1761-4F5C-93C7-038268DE3A22}"/>
              </a:ext>
            </a:extLst>
          </p:cNvPr>
          <p:cNvSpPr/>
          <p:nvPr/>
        </p:nvSpPr>
        <p:spPr>
          <a:xfrm>
            <a:off x="1046930" y="5141415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9BFE7-A45B-4BC8-96C5-4411AB24B5F8}"/>
              </a:ext>
            </a:extLst>
          </p:cNvPr>
          <p:cNvSpPr/>
          <p:nvPr/>
        </p:nvSpPr>
        <p:spPr>
          <a:xfrm>
            <a:off x="2030898" y="5411780"/>
            <a:ext cx="75538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10 mL)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F327F-9177-4D7C-854B-AF3BDE21115C}"/>
              </a:ext>
            </a:extLst>
          </p:cNvPr>
          <p:cNvSpPr/>
          <p:nvPr/>
        </p:nvSpPr>
        <p:spPr>
          <a:xfrm>
            <a:off x="3018191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29967B-A5AA-4D1B-989F-584A63C01E98}"/>
              </a:ext>
            </a:extLst>
          </p:cNvPr>
          <p:cNvSpPr/>
          <p:nvPr/>
        </p:nvSpPr>
        <p:spPr>
          <a:xfrm>
            <a:off x="310101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7FD34E5-2218-46FD-8602-788A122C229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46185" y="4422916"/>
            <a:ext cx="241847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8950C3B-8178-4AAD-8895-CDBA6A3EBA5B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2408591" y="4408369"/>
            <a:ext cx="523462" cy="10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480EA17-23C1-4EC3-8761-42DD0B550F3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461060" y="4408369"/>
            <a:ext cx="1007170" cy="7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BA58B57F-0082-4915-BB41-CDF94884EE1D}"/>
              </a:ext>
            </a:extLst>
          </p:cNvPr>
          <p:cNvSpPr txBox="1"/>
          <p:nvPr/>
        </p:nvSpPr>
        <p:spPr>
          <a:xfrm>
            <a:off x="2597435" y="5154749"/>
            <a:ext cx="23497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33A88DE-60C2-4806-B459-3A50D76B8F71}"/>
              </a:ext>
            </a:extLst>
          </p:cNvPr>
          <p:cNvSpPr txBox="1"/>
          <p:nvPr/>
        </p:nvSpPr>
        <p:spPr>
          <a:xfrm>
            <a:off x="57316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B4CB8DD-166C-4E63-AB89-036FA5119927}"/>
              </a:ext>
            </a:extLst>
          </p:cNvPr>
          <p:cNvSpPr txBox="1"/>
          <p:nvPr/>
        </p:nvSpPr>
        <p:spPr>
          <a:xfrm>
            <a:off x="1835437" y="490595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E132980-303A-498F-8BBA-49612E3D67EC}"/>
              </a:ext>
            </a:extLst>
          </p:cNvPr>
          <p:cNvCxnSpPr>
            <a:cxnSpLocks/>
          </p:cNvCxnSpPr>
          <p:nvPr/>
        </p:nvCxnSpPr>
        <p:spPr>
          <a:xfrm>
            <a:off x="7043530" y="2367822"/>
            <a:ext cx="2444060" cy="10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DD9C94EF-99A5-42EF-9708-38F7638F333A}"/>
              </a:ext>
            </a:extLst>
          </p:cNvPr>
          <p:cNvSpPr txBox="1"/>
          <p:nvPr/>
        </p:nvSpPr>
        <p:spPr>
          <a:xfrm>
            <a:off x="6526716" y="2750818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315435D-2CC7-40F0-A641-3D672BFF2A06}"/>
              </a:ext>
            </a:extLst>
          </p:cNvPr>
          <p:cNvGrpSpPr/>
          <p:nvPr/>
        </p:nvGrpSpPr>
        <p:grpSpPr>
          <a:xfrm>
            <a:off x="9233460" y="5401516"/>
            <a:ext cx="992250" cy="873391"/>
            <a:chOff x="9233460" y="5401516"/>
            <a:chExt cx="992250" cy="873391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9DB8329C-2C48-4B4A-ABD5-CF96980DB0C8}"/>
                </a:ext>
              </a:extLst>
            </p:cNvPr>
            <p:cNvCxnSpPr/>
            <p:nvPr/>
          </p:nvCxnSpPr>
          <p:spPr>
            <a:xfrm flipH="1">
              <a:off x="9233460" y="5411526"/>
              <a:ext cx="992250" cy="863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EB3001D9-406E-4EC4-BB35-86A33C018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33460" y="5401516"/>
              <a:ext cx="992250" cy="863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35D2ACAC-FCBF-4E5B-A75D-283E1768D437}"/>
              </a:ext>
            </a:extLst>
          </p:cNvPr>
          <p:cNvSpPr txBox="1"/>
          <p:nvPr/>
        </p:nvSpPr>
        <p:spPr>
          <a:xfrm>
            <a:off x="6149008" y="6207773"/>
            <a:ext cx="308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The 10 mL specimen for the CBC supersedes this 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DD9057-75ED-4F35-9038-F874BBE3893C}"/>
              </a:ext>
            </a:extLst>
          </p:cNvPr>
          <p:cNvSpPr/>
          <p:nvPr/>
        </p:nvSpPr>
        <p:spPr>
          <a:xfrm>
            <a:off x="1954696" y="5370193"/>
            <a:ext cx="904471" cy="904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8"/>
            <a:ext cx="12430540" cy="1749605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68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230421" y="1433544"/>
            <a:ext cx="1623658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/cbc</a:t>
            </a:r>
          </a:p>
          <a:p>
            <a:pPr algn="ctr"/>
            <a:r>
              <a:rPr lang="fr-FR" sz="1600" noProof="1"/>
              <a:t>(LOINC 58410-2)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236317" y="3488638"/>
            <a:ext cx="161344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/cbc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2253794" y="430698"/>
            <a:ext cx="2879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panel</a:t>
            </a:r>
          </a:p>
          <a:p>
            <a:pPr algn="ctr"/>
            <a:r>
              <a:rPr lang="fr-FR" sz="2400" noProof="1"/>
              <a:t>(e.g. cbc)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1065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1065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42250" y="2367822"/>
            <a:ext cx="787" cy="112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107104" y="2486578"/>
            <a:ext cx="2107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9362664" y="1433544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/cd4Tcells</a:t>
            </a:r>
          </a:p>
          <a:p>
            <a:pPr algn="ctr"/>
            <a:r>
              <a:rPr lang="fr-FR" sz="1600" noProof="1"/>
              <a:t>(LOINC 8123-2)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9362664" y="3362744"/>
            <a:ext cx="1646580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/cd4Tcells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5493026" y="43069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Super panel</a:t>
            </a:r>
          </a:p>
          <a:p>
            <a:pPr algn="ctr"/>
            <a:r>
              <a:rPr lang="fr-FR" sz="2400" noProof="1"/>
              <a:t>(e.g. cbc + cd4Tc)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95293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95293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0185954" y="2367822"/>
            <a:ext cx="0" cy="99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8320734" y="5182122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9253339" y="5743080"/>
            <a:ext cx="60959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2 mL)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1057523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860152" y="4295231"/>
            <a:ext cx="202100" cy="144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558137" y="4303039"/>
            <a:ext cx="767779" cy="144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734864" y="4247428"/>
            <a:ext cx="966684" cy="93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9193704" y="2486578"/>
            <a:ext cx="20176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876208" y="5188748"/>
            <a:ext cx="230089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8120104" y="4631530"/>
            <a:ext cx="185862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9263268" y="493379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 flipH="1">
            <a:off x="3630410" y="2383085"/>
            <a:ext cx="2409783" cy="10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4393116" y="2522966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7847AC08-EFAC-4E75-9747-3ED976DA9396}"/>
              </a:ext>
            </a:extLst>
          </p:cNvPr>
          <p:cNvCxnSpPr>
            <a:cxnSpLocks/>
            <a:stCxn id="71" idx="1"/>
            <a:endCxn id="4" idx="3"/>
          </p:cNvCxnSpPr>
          <p:nvPr/>
        </p:nvCxnSpPr>
        <p:spPr>
          <a:xfrm flipH="1">
            <a:off x="3854079" y="1900683"/>
            <a:ext cx="203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BA1AB935-B216-4091-9CF7-C897CA73972B}"/>
              </a:ext>
            </a:extLst>
          </p:cNvPr>
          <p:cNvSpPr txBox="1"/>
          <p:nvPr/>
        </p:nvSpPr>
        <p:spPr>
          <a:xfrm>
            <a:off x="7392468" y="1670374"/>
            <a:ext cx="2107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 }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714" y="1003681"/>
            <a:ext cx="716363" cy="1146180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2" y="1799702"/>
            <a:ext cx="1172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074" y="3008014"/>
            <a:ext cx="758002" cy="1212803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noProof="1"/>
              <a:t>Operational view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C244E6C-F607-4B5A-8171-D80AB8BCB16B}"/>
              </a:ext>
            </a:extLst>
          </p:cNvPr>
          <p:cNvSpPr/>
          <p:nvPr/>
        </p:nvSpPr>
        <p:spPr>
          <a:xfrm>
            <a:off x="5893939" y="1433544"/>
            <a:ext cx="1553791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PlanDefinition</a:t>
            </a:r>
          </a:p>
          <a:p>
            <a:pPr algn="ctr"/>
            <a:r>
              <a:rPr lang="fr-FR" sz="1600" noProof="1"/>
              <a:t>/super1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E679385-C1FE-43A1-8B30-B4C26DEE2453}"/>
              </a:ext>
            </a:extLst>
          </p:cNvPr>
          <p:cNvSpPr txBox="1"/>
          <p:nvPr/>
        </p:nvSpPr>
        <p:spPr>
          <a:xfrm>
            <a:off x="8904613" y="430698"/>
            <a:ext cx="240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Orderable test</a:t>
            </a:r>
          </a:p>
          <a:p>
            <a:pPr algn="ctr"/>
            <a:r>
              <a:rPr lang="fr-FR" sz="2400" noProof="1"/>
              <a:t>(e.g. cd4Tc)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57336925-7A18-4F53-BD04-FB3235A8B77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447731" y="1893052"/>
            <a:ext cx="1914933" cy="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BAD67225-7747-4452-B0BD-905CD952312C}"/>
              </a:ext>
            </a:extLst>
          </p:cNvPr>
          <p:cNvSpPr txBox="1"/>
          <p:nvPr/>
        </p:nvSpPr>
        <p:spPr>
          <a:xfrm>
            <a:off x="3786847" y="1676965"/>
            <a:ext cx="2107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relatedArtifact:</a:t>
            </a:r>
            <a:r>
              <a:rPr lang="fr-FR" sz="1400" noProof="1">
                <a:solidFill>
                  <a:srgbClr val="009A46"/>
                </a:solidFill>
              </a:rPr>
              <a:t>Includes</a:t>
            </a:r>
          </a:p>
          <a:p>
            <a:pPr algn="ctr"/>
            <a:r>
              <a:rPr lang="fr-FR" sz="1400" noProof="1">
                <a:solidFill>
                  <a:srgbClr val="0070C0"/>
                </a:solidFill>
              </a:rPr>
              <a:t>{type : composed-of, 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C307EC-A153-4B71-8393-3D031EA09A2D}"/>
              </a:ext>
            </a:extLst>
          </p:cNvPr>
          <p:cNvSpPr/>
          <p:nvPr/>
        </p:nvSpPr>
        <p:spPr>
          <a:xfrm>
            <a:off x="2948618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293273-66B9-4F4A-AB6A-5D4A47ACDD72}"/>
              </a:ext>
            </a:extLst>
          </p:cNvPr>
          <p:cNvSpPr/>
          <p:nvPr/>
        </p:nvSpPr>
        <p:spPr>
          <a:xfrm>
            <a:off x="930975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2C2592-1761-4F5C-93C7-038268DE3A22}"/>
              </a:ext>
            </a:extLst>
          </p:cNvPr>
          <p:cNvSpPr/>
          <p:nvPr/>
        </p:nvSpPr>
        <p:spPr>
          <a:xfrm>
            <a:off x="1046930" y="5141415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(input)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59BFE7-A45B-4BC8-96C5-4411AB24B5F8}"/>
              </a:ext>
            </a:extLst>
          </p:cNvPr>
          <p:cNvSpPr/>
          <p:nvPr/>
        </p:nvSpPr>
        <p:spPr>
          <a:xfrm>
            <a:off x="2030898" y="5411780"/>
            <a:ext cx="75538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SD</a:t>
            </a:r>
          </a:p>
          <a:p>
            <a:pPr algn="ctr"/>
            <a:r>
              <a:rPr lang="fr-FR" sz="1400" noProof="1"/>
              <a:t>(bld </a:t>
            </a:r>
          </a:p>
          <a:p>
            <a:pPr algn="ctr"/>
            <a:r>
              <a:rPr lang="fr-FR" sz="1400" noProof="1"/>
              <a:t>10 mL)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FF327F-9177-4D7C-854B-AF3BDE21115C}"/>
              </a:ext>
            </a:extLst>
          </p:cNvPr>
          <p:cNvSpPr/>
          <p:nvPr/>
        </p:nvSpPr>
        <p:spPr>
          <a:xfrm>
            <a:off x="3018191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29967B-A5AA-4D1B-989F-584A63C01E98}"/>
              </a:ext>
            </a:extLst>
          </p:cNvPr>
          <p:cNvSpPr/>
          <p:nvPr/>
        </p:nvSpPr>
        <p:spPr>
          <a:xfrm>
            <a:off x="3101014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OD</a:t>
            </a:r>
          </a:p>
          <a:p>
            <a:pPr algn="ctr"/>
            <a:r>
              <a:rPr lang="fr-FR" sz="1600" noProof="1"/>
              <a:t>(output)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7FD34E5-2218-46FD-8602-788A122C229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346185" y="4422916"/>
            <a:ext cx="241847" cy="13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8950C3B-8178-4AAD-8895-CDBA6A3EBA5B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2408591" y="4408369"/>
            <a:ext cx="523462" cy="10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D480EA17-23C1-4EC3-8761-42DD0B550F3B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461060" y="4408369"/>
            <a:ext cx="1007170" cy="73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BA58B57F-0082-4915-BB41-CDF94884EE1D}"/>
              </a:ext>
            </a:extLst>
          </p:cNvPr>
          <p:cNvSpPr txBox="1"/>
          <p:nvPr/>
        </p:nvSpPr>
        <p:spPr>
          <a:xfrm>
            <a:off x="2597435" y="5154749"/>
            <a:ext cx="23497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33A88DE-60C2-4806-B459-3A50D76B8F71}"/>
              </a:ext>
            </a:extLst>
          </p:cNvPr>
          <p:cNvSpPr txBox="1"/>
          <p:nvPr/>
        </p:nvSpPr>
        <p:spPr>
          <a:xfrm>
            <a:off x="57316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6B4CB8DD-166C-4E63-AB89-036FA5119927}"/>
              </a:ext>
            </a:extLst>
          </p:cNvPr>
          <p:cNvSpPr txBox="1"/>
          <p:nvPr/>
        </p:nvSpPr>
        <p:spPr>
          <a:xfrm>
            <a:off x="1835437" y="4905955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E132980-303A-498F-8BBA-49612E3D67EC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>
            <a:off x="6670835" y="2367822"/>
            <a:ext cx="14919" cy="100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DD9C94EF-99A5-42EF-9708-38F7638F333A}"/>
              </a:ext>
            </a:extLst>
          </p:cNvPr>
          <p:cNvSpPr txBox="1"/>
          <p:nvPr/>
        </p:nvSpPr>
        <p:spPr>
          <a:xfrm>
            <a:off x="6526716" y="2750818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C1DC852-584C-40F5-A618-F7869CEE1ACD}"/>
              </a:ext>
            </a:extLst>
          </p:cNvPr>
          <p:cNvSpPr txBox="1"/>
          <p:nvPr/>
        </p:nvSpPr>
        <p:spPr>
          <a:xfrm>
            <a:off x="65911" y="48042"/>
            <a:ext cx="964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C00000"/>
                </a:solidFill>
              </a:rPr>
              <a:t>Solution 1: Duplicate the ActivityDefinition for CD4Tcells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1D9C36-DF24-4F95-9BDF-7DF591D5E6BB}"/>
              </a:ext>
            </a:extLst>
          </p:cNvPr>
          <p:cNvSpPr/>
          <p:nvPr/>
        </p:nvSpPr>
        <p:spPr>
          <a:xfrm>
            <a:off x="5862464" y="3375417"/>
            <a:ext cx="1646580" cy="93427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/>
              <a:t>ActivityDefinition</a:t>
            </a:r>
          </a:p>
          <a:p>
            <a:pPr algn="ctr"/>
            <a:r>
              <a:rPr lang="fr-FR" sz="1600" noProof="1"/>
              <a:t>/cd4TcellsS1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4E0E0587-3F67-4B13-A0C7-FB5978893B16}"/>
              </a:ext>
            </a:extLst>
          </p:cNvPr>
          <p:cNvCxnSpPr>
            <a:cxnSpLocks/>
          </p:cNvCxnSpPr>
          <p:nvPr/>
        </p:nvCxnSpPr>
        <p:spPr>
          <a:xfrm>
            <a:off x="6179775" y="4303039"/>
            <a:ext cx="2278245" cy="8790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90E5366E-4516-4C81-AB37-56CC9B094888}"/>
              </a:ext>
            </a:extLst>
          </p:cNvPr>
          <p:cNvSpPr txBox="1"/>
          <p:nvPr/>
        </p:nvSpPr>
        <p:spPr>
          <a:xfrm>
            <a:off x="6382152" y="4875701"/>
            <a:ext cx="185862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C00000"/>
                </a:solidFill>
              </a:rPr>
              <a:t>observationRequirement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8610D7F7-2422-4223-AD2E-1B40A59BF6C5}"/>
              </a:ext>
            </a:extLst>
          </p:cNvPr>
          <p:cNvCxnSpPr>
            <a:cxnSpLocks/>
          </p:cNvCxnSpPr>
          <p:nvPr/>
        </p:nvCxnSpPr>
        <p:spPr>
          <a:xfrm>
            <a:off x="7179268" y="4309695"/>
            <a:ext cx="3673426" cy="14315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B01BDA8A-DC24-486C-AE12-1616493CC5B2}"/>
              </a:ext>
            </a:extLst>
          </p:cNvPr>
          <p:cNvSpPr txBox="1"/>
          <p:nvPr/>
        </p:nvSpPr>
        <p:spPr>
          <a:xfrm>
            <a:off x="6925945" y="4310582"/>
            <a:ext cx="228017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C00000"/>
                </a:solidFill>
              </a:rPr>
              <a:t>observationResultRequirement</a:t>
            </a:r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E488F47-A532-44C3-9AA5-84792FF91A9F}"/>
              </a:ext>
            </a:extLst>
          </p:cNvPr>
          <p:cNvGrpSpPr/>
          <p:nvPr/>
        </p:nvGrpSpPr>
        <p:grpSpPr>
          <a:xfrm>
            <a:off x="9205423" y="5786890"/>
            <a:ext cx="992250" cy="873391"/>
            <a:chOff x="9233460" y="5401516"/>
            <a:chExt cx="992250" cy="873391"/>
          </a:xfrm>
        </p:grpSpPr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BC7B028-718D-4A9E-9983-C7147BA1E7BF}"/>
                </a:ext>
              </a:extLst>
            </p:cNvPr>
            <p:cNvCxnSpPr/>
            <p:nvPr/>
          </p:nvCxnSpPr>
          <p:spPr>
            <a:xfrm flipH="1">
              <a:off x="9233460" y="5411526"/>
              <a:ext cx="992250" cy="863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49AC577-0F33-4135-955D-49082EF4A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33460" y="5401516"/>
              <a:ext cx="992250" cy="8633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ZoneTexte 100">
            <a:extLst>
              <a:ext uri="{FF2B5EF4-FFF2-40B4-BE49-F238E27FC236}">
                <a16:creationId xmlns:a16="http://schemas.microsoft.com/office/drawing/2014/main" id="{59FB0B92-AB66-4166-9C99-064F4B22AD02}"/>
              </a:ext>
            </a:extLst>
          </p:cNvPr>
          <p:cNvSpPr txBox="1"/>
          <p:nvPr/>
        </p:nvSpPr>
        <p:spPr>
          <a:xfrm>
            <a:off x="5505575" y="6227394"/>
            <a:ext cx="308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C00000"/>
                </a:solidFill>
              </a:rPr>
              <a:t>The 10 mL specimen for the CBC supersedes this one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8"/>
            <a:ext cx="12430540" cy="1749605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46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FA350-4E6E-4D7D-9638-5BC0BF86F6AC}"/>
              </a:ext>
            </a:extLst>
          </p:cNvPr>
          <p:cNvSpPr/>
          <p:nvPr/>
        </p:nvSpPr>
        <p:spPr>
          <a:xfrm>
            <a:off x="2617306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/bldc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EC7EE8-D089-404D-9753-FE355974FE6B}"/>
              </a:ext>
            </a:extLst>
          </p:cNvPr>
          <p:cNvSpPr/>
          <p:nvPr/>
        </p:nvSpPr>
        <p:spPr>
          <a:xfrm>
            <a:off x="2617306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/bldc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FE2A55-E065-462A-8723-C2DBABCCB7B6}"/>
              </a:ext>
            </a:extLst>
          </p:cNvPr>
          <p:cNvSpPr txBox="1"/>
          <p:nvPr/>
        </p:nvSpPr>
        <p:spPr>
          <a:xfrm>
            <a:off x="1436660" y="321365"/>
            <a:ext cx="451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Panel including reflex panel</a:t>
            </a:r>
          </a:p>
          <a:p>
            <a:pPr algn="ctr"/>
            <a:r>
              <a:rPr lang="fr-FR" sz="2400" noProof="1"/>
              <a:t>(e.g. blood culture)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D06CF1-30FF-49CA-BC58-C690B39CBBA9}"/>
              </a:ext>
            </a:extLst>
          </p:cNvPr>
          <p:cNvSpPr txBox="1"/>
          <p:nvPr/>
        </p:nvSpPr>
        <p:spPr>
          <a:xfrm>
            <a:off x="143786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service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A7D0A5-06F4-4BB2-8E45-6FFAABFBD481}"/>
              </a:ext>
            </a:extLst>
          </p:cNvPr>
          <p:cNvSpPr txBox="1"/>
          <p:nvPr/>
        </p:nvSpPr>
        <p:spPr>
          <a:xfrm>
            <a:off x="143786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noProof="1"/>
              <a:t>Lab procedure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B78C66-C94B-4243-81D3-1ECB54BB53F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70854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D15638E-13F0-4A31-87FF-01EF052E4030}"/>
              </a:ext>
            </a:extLst>
          </p:cNvPr>
          <p:cNvSpPr/>
          <p:nvPr/>
        </p:nvSpPr>
        <p:spPr>
          <a:xfrm>
            <a:off x="3001618" y="5484667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B4B8C-DB54-4678-AB05-D438E702B26B}"/>
              </a:ext>
            </a:extLst>
          </p:cNvPr>
          <p:cNvSpPr/>
          <p:nvPr/>
        </p:nvSpPr>
        <p:spPr>
          <a:xfrm>
            <a:off x="1789046" y="5335579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4E90E-A728-43FC-9509-27B47DD2D641}"/>
              </a:ext>
            </a:extLst>
          </p:cNvPr>
          <p:cNvSpPr/>
          <p:nvPr/>
        </p:nvSpPr>
        <p:spPr>
          <a:xfrm>
            <a:off x="3922644" y="5859042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D47AD-A1BE-4B77-B4BE-E8D83064A472}"/>
              </a:ext>
            </a:extLst>
          </p:cNvPr>
          <p:cNvSpPr/>
          <p:nvPr/>
        </p:nvSpPr>
        <p:spPr>
          <a:xfrm>
            <a:off x="1905001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6DC04-81D6-44FD-91A9-385314547844}"/>
              </a:ext>
            </a:extLst>
          </p:cNvPr>
          <p:cNvSpPr/>
          <p:nvPr/>
        </p:nvSpPr>
        <p:spPr>
          <a:xfrm>
            <a:off x="2020956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D3AD6E-C103-4886-ACB9-5903823268DF}"/>
              </a:ext>
            </a:extLst>
          </p:cNvPr>
          <p:cNvSpPr/>
          <p:nvPr/>
        </p:nvSpPr>
        <p:spPr>
          <a:xfrm>
            <a:off x="3110947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9FCA5-0009-46A2-A166-E0703E02BC0C}"/>
              </a:ext>
            </a:extLst>
          </p:cNvPr>
          <p:cNvSpPr/>
          <p:nvPr/>
        </p:nvSpPr>
        <p:spPr>
          <a:xfrm>
            <a:off x="4031973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2E6C3-CA3B-4360-81F6-8453C38B1A30}"/>
              </a:ext>
            </a:extLst>
          </p:cNvPr>
          <p:cNvSpPr/>
          <p:nvPr/>
        </p:nvSpPr>
        <p:spPr>
          <a:xfrm>
            <a:off x="4114796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E6673E5-C53C-4029-8435-5A0922C3D404}"/>
              </a:ext>
            </a:extLst>
          </p:cNvPr>
          <p:cNvCxnSpPr>
            <a:cxnSpLocks/>
          </p:cNvCxnSpPr>
          <p:nvPr/>
        </p:nvCxnSpPr>
        <p:spPr>
          <a:xfrm>
            <a:off x="4608442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415B13-0319-4247-AB49-195E71CC2C9C}"/>
              </a:ext>
            </a:extLst>
          </p:cNvPr>
          <p:cNvCxnSpPr>
            <a:cxnSpLocks/>
          </p:cNvCxnSpPr>
          <p:nvPr/>
        </p:nvCxnSpPr>
        <p:spPr>
          <a:xfrm>
            <a:off x="3435628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82447DD-6B7F-43F6-86C5-EA21DE38449E}"/>
              </a:ext>
            </a:extLst>
          </p:cNvPr>
          <p:cNvCxnSpPr>
            <a:cxnSpLocks/>
          </p:cNvCxnSpPr>
          <p:nvPr/>
        </p:nvCxnSpPr>
        <p:spPr>
          <a:xfrm>
            <a:off x="2749828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76B6BAE-B65F-4955-B285-4929ECAC8D91}"/>
              </a:ext>
            </a:extLst>
          </p:cNvPr>
          <p:cNvSpPr txBox="1"/>
          <p:nvPr/>
        </p:nvSpPr>
        <p:spPr>
          <a:xfrm>
            <a:off x="2284343" y="2688405"/>
            <a:ext cx="23955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994685D-074A-4774-B94D-FE49324AC292}"/>
              </a:ext>
            </a:extLst>
          </p:cNvPr>
          <p:cNvSpPr txBox="1"/>
          <p:nvPr/>
        </p:nvSpPr>
        <p:spPr>
          <a:xfrm>
            <a:off x="3853066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18E2C-048B-4D79-B6A6-96ED2253A459}"/>
              </a:ext>
            </a:extLst>
          </p:cNvPr>
          <p:cNvSpPr txBox="1"/>
          <p:nvPr/>
        </p:nvSpPr>
        <p:spPr>
          <a:xfrm>
            <a:off x="1308652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7B57AB-C405-49DA-B0A4-56B4CBE4CB7C}"/>
              </a:ext>
            </a:extLst>
          </p:cNvPr>
          <p:cNvSpPr txBox="1"/>
          <p:nvPr/>
        </p:nvSpPr>
        <p:spPr>
          <a:xfrm>
            <a:off x="2893943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E21E59C-5286-4C03-B0BF-6CAF0142480F}"/>
              </a:ext>
            </a:extLst>
          </p:cNvPr>
          <p:cNvSpPr txBox="1"/>
          <p:nvPr/>
        </p:nvSpPr>
        <p:spPr>
          <a:xfrm>
            <a:off x="2501351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C089C07-5D09-41E4-9BB6-037C5F84E9A5}"/>
              </a:ext>
            </a:extLst>
          </p:cNvPr>
          <p:cNvSpPr txBox="1"/>
          <p:nvPr/>
        </p:nvSpPr>
        <p:spPr>
          <a:xfrm>
            <a:off x="3184669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2EA71C-066D-48C2-BEC7-78196EA7F0F6}"/>
              </a:ext>
            </a:extLst>
          </p:cNvPr>
          <p:cNvSpPr txBox="1"/>
          <p:nvPr/>
        </p:nvSpPr>
        <p:spPr>
          <a:xfrm>
            <a:off x="4359967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B54C9F-ED9C-443F-B63F-7D66D6B43774}"/>
              </a:ext>
            </a:extLst>
          </p:cNvPr>
          <p:cNvSpPr/>
          <p:nvPr/>
        </p:nvSpPr>
        <p:spPr>
          <a:xfrm>
            <a:off x="8368758" y="1441175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PlanDefinition</a:t>
            </a:r>
          </a:p>
          <a:p>
            <a:pPr algn="ctr"/>
            <a:r>
              <a:rPr lang="fr-FR" noProof="1"/>
              <a:t>/ast1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2F370C-4B78-4768-9798-E6307C9701A1}"/>
              </a:ext>
            </a:extLst>
          </p:cNvPr>
          <p:cNvSpPr/>
          <p:nvPr/>
        </p:nvSpPr>
        <p:spPr>
          <a:xfrm>
            <a:off x="8368758" y="3488638"/>
            <a:ext cx="2107096" cy="9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ActivityDefinition</a:t>
            </a:r>
          </a:p>
          <a:p>
            <a:pPr algn="ctr"/>
            <a:r>
              <a:rPr lang="fr-FR" noProof="1"/>
              <a:t>/ast1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7832DAE-E03F-4F03-9EB8-7CF31062878D}"/>
              </a:ext>
            </a:extLst>
          </p:cNvPr>
          <p:cNvSpPr txBox="1"/>
          <p:nvPr/>
        </p:nvSpPr>
        <p:spPr>
          <a:xfrm>
            <a:off x="6771861" y="321365"/>
            <a:ext cx="535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noProof="1"/>
              <a:t>Panel that may be reflexed by others</a:t>
            </a:r>
          </a:p>
          <a:p>
            <a:pPr algn="ctr"/>
            <a:r>
              <a:rPr lang="fr-FR" sz="2400" noProof="1"/>
              <a:t>(e.g. AST)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B48B71B-0C2B-400C-ACFC-65EFA9972AB2}"/>
              </a:ext>
            </a:extLst>
          </p:cNvPr>
          <p:cNvSpPr txBox="1"/>
          <p:nvPr/>
        </p:nvSpPr>
        <p:spPr>
          <a:xfrm>
            <a:off x="10482481" y="158514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service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B4B9C7F-A54D-4643-A91F-69CF6885EA72}"/>
              </a:ext>
            </a:extLst>
          </p:cNvPr>
          <p:cNvSpPr txBox="1"/>
          <p:nvPr/>
        </p:nvSpPr>
        <p:spPr>
          <a:xfrm>
            <a:off x="10482481" y="3631098"/>
            <a:ext cx="11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/>
              <a:t>Lab procedure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F5E42D-BFE8-4272-85E7-9C931196F4B3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422306" y="2375453"/>
            <a:ext cx="0" cy="111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DA9623B-CBC4-4593-9B06-7B878ED5E75E}"/>
              </a:ext>
            </a:extLst>
          </p:cNvPr>
          <p:cNvSpPr/>
          <p:nvPr/>
        </p:nvSpPr>
        <p:spPr>
          <a:xfrm>
            <a:off x="7656453" y="5224454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17C08E-F4CC-48D0-B3F8-7EF45D36EBD6}"/>
              </a:ext>
            </a:extLst>
          </p:cNvPr>
          <p:cNvSpPr/>
          <p:nvPr/>
        </p:nvSpPr>
        <p:spPr>
          <a:xfrm>
            <a:off x="7772408" y="5081781"/>
            <a:ext cx="82826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(input)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A6F67-3375-4D81-A9C3-73A9CF7A20F3}"/>
              </a:ext>
            </a:extLst>
          </p:cNvPr>
          <p:cNvSpPr/>
          <p:nvPr/>
        </p:nvSpPr>
        <p:spPr>
          <a:xfrm>
            <a:off x="8862399" y="5411780"/>
            <a:ext cx="543340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SD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1003D6-806B-47FC-A409-5BF29F4D61FD}"/>
              </a:ext>
            </a:extLst>
          </p:cNvPr>
          <p:cNvSpPr/>
          <p:nvPr/>
        </p:nvSpPr>
        <p:spPr>
          <a:xfrm>
            <a:off x="9783425" y="5796093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7D68AB-FD99-4A9D-8A53-E4FCC69FBDCC}"/>
              </a:ext>
            </a:extLst>
          </p:cNvPr>
          <p:cNvSpPr/>
          <p:nvPr/>
        </p:nvSpPr>
        <p:spPr>
          <a:xfrm>
            <a:off x="9866248" y="5741289"/>
            <a:ext cx="974036" cy="823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OD</a:t>
            </a:r>
          </a:p>
          <a:p>
            <a:pPr algn="ctr"/>
            <a:r>
              <a:rPr lang="fr-FR" noProof="1"/>
              <a:t>(output)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99D8727-9C10-4400-BD8C-71169BFA9E39}"/>
              </a:ext>
            </a:extLst>
          </p:cNvPr>
          <p:cNvCxnSpPr>
            <a:cxnSpLocks/>
          </p:cNvCxnSpPr>
          <p:nvPr/>
        </p:nvCxnSpPr>
        <p:spPr>
          <a:xfrm>
            <a:off x="10359894" y="4408794"/>
            <a:ext cx="0" cy="122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025B797-1985-4F90-8047-2205381A7793}"/>
              </a:ext>
            </a:extLst>
          </p:cNvPr>
          <p:cNvCxnSpPr>
            <a:cxnSpLocks/>
          </p:cNvCxnSpPr>
          <p:nvPr/>
        </p:nvCxnSpPr>
        <p:spPr>
          <a:xfrm>
            <a:off x="9187080" y="4408369"/>
            <a:ext cx="0" cy="90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AB63723-BC0B-48D0-8AB2-5A9BF99415B7}"/>
              </a:ext>
            </a:extLst>
          </p:cNvPr>
          <p:cNvCxnSpPr>
            <a:cxnSpLocks/>
          </p:cNvCxnSpPr>
          <p:nvPr/>
        </p:nvCxnSpPr>
        <p:spPr>
          <a:xfrm>
            <a:off x="8501280" y="4408369"/>
            <a:ext cx="0" cy="59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CBAC89DC-EC21-4291-8C72-89885E0CF3F4}"/>
              </a:ext>
            </a:extLst>
          </p:cNvPr>
          <p:cNvSpPr txBox="1"/>
          <p:nvPr/>
        </p:nvSpPr>
        <p:spPr>
          <a:xfrm>
            <a:off x="8622019" y="2486578"/>
            <a:ext cx="194143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action.definitionCanonical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621E78-B5A4-4847-9142-41173737B472}"/>
              </a:ext>
            </a:extLst>
          </p:cNvPr>
          <p:cNvSpPr txBox="1"/>
          <p:nvPr/>
        </p:nvSpPr>
        <p:spPr>
          <a:xfrm>
            <a:off x="9604518" y="5313908"/>
            <a:ext cx="247153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75B3A09-CB0E-497B-B280-8A695ECCE288}"/>
              </a:ext>
            </a:extLst>
          </p:cNvPr>
          <p:cNvSpPr txBox="1"/>
          <p:nvPr/>
        </p:nvSpPr>
        <p:spPr>
          <a:xfrm>
            <a:off x="7060104" y="4628825"/>
            <a:ext cx="195138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9F38C51E-E4BC-4DCC-9C3E-0546FAAF83D4}"/>
              </a:ext>
            </a:extLst>
          </p:cNvPr>
          <p:cNvSpPr txBox="1"/>
          <p:nvPr/>
        </p:nvSpPr>
        <p:spPr>
          <a:xfrm>
            <a:off x="8645395" y="4965094"/>
            <a:ext cx="1664804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noProof="1">
                <a:solidFill>
                  <a:srgbClr val="0070C0"/>
                </a:solidFill>
              </a:rPr>
              <a:t>specimenRequirement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4817DE6-7E20-4A32-9974-41077A204408}"/>
              </a:ext>
            </a:extLst>
          </p:cNvPr>
          <p:cNvSpPr txBox="1"/>
          <p:nvPr/>
        </p:nvSpPr>
        <p:spPr>
          <a:xfrm>
            <a:off x="8252803" y="4830338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2A3E4C7A-4592-4C0C-85F5-AC225EDA0DCA}"/>
              </a:ext>
            </a:extLst>
          </p:cNvPr>
          <p:cNvSpPr txBox="1"/>
          <p:nvPr/>
        </p:nvSpPr>
        <p:spPr>
          <a:xfrm>
            <a:off x="8936121" y="5126882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2AADFEC-A095-4969-AF21-AA1B47FD595A}"/>
              </a:ext>
            </a:extLst>
          </p:cNvPr>
          <p:cNvSpPr txBox="1"/>
          <p:nvPr/>
        </p:nvSpPr>
        <p:spPr>
          <a:xfrm>
            <a:off x="10111419" y="5471200"/>
            <a:ext cx="39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*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D0EE692-1A52-4E44-8EA8-DB835829471C}"/>
              </a:ext>
            </a:extLst>
          </p:cNvPr>
          <p:cNvCxnSpPr>
            <a:cxnSpLocks/>
          </p:cNvCxnSpPr>
          <p:nvPr/>
        </p:nvCxnSpPr>
        <p:spPr>
          <a:xfrm>
            <a:off x="4275667" y="2337449"/>
            <a:ext cx="4560415" cy="115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CCF7E128-817F-4C48-943F-A66C69EFCB41}"/>
              </a:ext>
            </a:extLst>
          </p:cNvPr>
          <p:cNvSpPr txBox="1"/>
          <p:nvPr/>
        </p:nvSpPr>
        <p:spPr>
          <a:xfrm>
            <a:off x="4695249" y="4692253"/>
            <a:ext cx="253282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noProof="1">
                <a:solidFill>
                  <a:srgbClr val="0070C0"/>
                </a:solidFill>
              </a:rPr>
              <a:t>action.action.definitionCanonical</a:t>
            </a:r>
          </a:p>
        </p:txBody>
      </p:sp>
      <p:pic>
        <p:nvPicPr>
          <p:cNvPr id="79" name="Image 7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43B2DF0-5F86-4DAE-91C9-D4CB63BF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781" y="1010307"/>
            <a:ext cx="856879" cy="1371006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65C98143-3B87-48DA-9645-67AC93204FEB}"/>
              </a:ext>
            </a:extLst>
          </p:cNvPr>
          <p:cNvSpPr txBox="1"/>
          <p:nvPr/>
        </p:nvSpPr>
        <p:spPr>
          <a:xfrm>
            <a:off x="-13233" y="1799702"/>
            <a:ext cx="1391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External view (searcheable (by catalog consumers)</a:t>
            </a:r>
          </a:p>
        </p:txBody>
      </p:sp>
      <p:pic>
        <p:nvPicPr>
          <p:cNvPr id="85" name="Image 8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01C8280-D5E9-4988-97CA-DE720660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776" y="3008014"/>
            <a:ext cx="856879" cy="1371006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9BE8AD5C-BFA9-44BF-A9C9-7B7238F8EECE}"/>
              </a:ext>
            </a:extLst>
          </p:cNvPr>
          <p:cNvSpPr txBox="1"/>
          <p:nvPr/>
        </p:nvSpPr>
        <p:spPr>
          <a:xfrm>
            <a:off x="-13231" y="3847165"/>
            <a:ext cx="123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/>
              <a:t>Operational view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F03E457-1445-44D3-AFEF-7F29BAC7FD4A}"/>
              </a:ext>
            </a:extLst>
          </p:cNvPr>
          <p:cNvSpPr txBox="1"/>
          <p:nvPr/>
        </p:nvSpPr>
        <p:spPr>
          <a:xfrm>
            <a:off x="5168336" y="1479706"/>
            <a:ext cx="2693223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strike="sngStrike" noProof="1">
                <a:solidFill>
                  <a:srgbClr val="0070C0"/>
                </a:solidFill>
              </a:rPr>
              <a:t>action.action.condition:</a:t>
            </a:r>
            <a:r>
              <a:rPr lang="fr-FR" sz="1400" strike="sngStrike" noProof="1">
                <a:solidFill>
                  <a:srgbClr val="009A46"/>
                </a:solidFill>
              </a:rPr>
              <a:t>Reflex</a:t>
            </a:r>
          </a:p>
          <a:p>
            <a:r>
              <a:rPr lang="fr-FR" sz="1400" strike="sngStrike" noProof="1">
                <a:solidFill>
                  <a:schemeClr val="accent5">
                    <a:lumMod val="75000"/>
                  </a:schemeClr>
                </a:solidFill>
              </a:rPr>
              <a:t>      { kind : applicability ,</a:t>
            </a:r>
          </a:p>
          <a:p>
            <a:r>
              <a:rPr lang="fr-FR" sz="1400" strike="sngStrike" noProof="1">
                <a:solidFill>
                  <a:schemeClr val="accent5">
                    <a:lumMod val="75000"/>
                  </a:schemeClr>
                </a:solidFill>
              </a:rPr>
              <a:t>        expression :  [[</a:t>
            </a:r>
            <a:r>
              <a:rPr lang="fr-FR" sz="1400" strike="sngStrike" noProof="1">
                <a:solidFill>
                  <a:srgbClr val="C00000"/>
                </a:solidFill>
              </a:rPr>
              <a:t>the trigger</a:t>
            </a:r>
            <a:r>
              <a:rPr lang="fr-FR" sz="1400" strike="sngStrike" noProof="1">
                <a:solidFill>
                  <a:schemeClr val="accent5">
                    <a:lumMod val="75000"/>
                  </a:schemeClr>
                </a:solidFill>
              </a:rPr>
              <a:t>]]  </a:t>
            </a:r>
          </a:p>
          <a:p>
            <a:r>
              <a:rPr lang="fr-FR" sz="1400" strike="sngStrike" noProof="1">
                <a:solidFill>
                  <a:schemeClr val="accent5">
                    <a:lumMod val="75000"/>
                  </a:schemeClr>
                </a:solidFill>
              </a:rPr>
              <a:t>      }</a:t>
            </a:r>
          </a:p>
          <a:p>
            <a:r>
              <a:rPr lang="fr-FR" sz="1400" noProof="1">
                <a:solidFill>
                  <a:srgbClr val="0070C0"/>
                </a:solidFill>
              </a:rPr>
              <a:t>action.action.trigger:</a:t>
            </a:r>
            <a:r>
              <a:rPr lang="fr-FR" sz="1400" noProof="1">
                <a:solidFill>
                  <a:srgbClr val="009A46"/>
                </a:solidFill>
              </a:rPr>
              <a:t>Reflex</a:t>
            </a:r>
          </a:p>
          <a:p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      { type : named-event ,</a:t>
            </a:r>
          </a:p>
          <a:p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        name :  [[</a:t>
            </a:r>
            <a:r>
              <a:rPr lang="fr-FR" sz="1400" noProof="1">
                <a:solidFill>
                  <a:srgbClr val="C00000"/>
                </a:solidFill>
              </a:rPr>
              <a:t>e.g. « cuture positive</a:t>
            </a:r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]]  </a:t>
            </a:r>
          </a:p>
          <a:p>
            <a:r>
              <a:rPr lang="fr-FR" sz="1400" noProof="1">
                <a:solidFill>
                  <a:schemeClr val="accent5">
                    <a:lumMod val="75000"/>
                  </a:schemeClr>
                </a:solidFill>
              </a:rPr>
              <a:t>      }</a:t>
            </a:r>
          </a:p>
          <a:p>
            <a:endParaRPr lang="fr-FR" sz="1400" noProof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2DC21-190D-4FCD-8749-731F32E29230}"/>
              </a:ext>
            </a:extLst>
          </p:cNvPr>
          <p:cNvSpPr txBox="1"/>
          <p:nvPr/>
        </p:nvSpPr>
        <p:spPr>
          <a:xfrm>
            <a:off x="-36424" y="-5979"/>
            <a:ext cx="166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</a:rPr>
              <a:t>Proposed</a:t>
            </a:r>
            <a:r>
              <a:rPr lang="fr-FR" sz="2400" dirty="0">
                <a:solidFill>
                  <a:srgbClr val="FF0000"/>
                </a:solidFill>
              </a:rPr>
              <a:t> change for reflex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17AF36-299C-4EFB-ADFD-F96BEF96C2DD}"/>
              </a:ext>
            </a:extLst>
          </p:cNvPr>
          <p:cNvSpPr/>
          <p:nvPr/>
        </p:nvSpPr>
        <p:spPr>
          <a:xfrm>
            <a:off x="-119270" y="1274199"/>
            <a:ext cx="12430540" cy="1714584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D48A2B-E376-4696-B659-AEBB704BDFF5}"/>
              </a:ext>
            </a:extLst>
          </p:cNvPr>
          <p:cNvSpPr/>
          <p:nvPr/>
        </p:nvSpPr>
        <p:spPr>
          <a:xfrm>
            <a:off x="-119270" y="3233539"/>
            <a:ext cx="12430540" cy="1339010"/>
          </a:xfrm>
          <a:prstGeom prst="rect">
            <a:avLst/>
          </a:prstGeom>
          <a:solidFill>
            <a:srgbClr val="FFD966">
              <a:alpha val="14118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8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D38F0-8982-48A0-B597-F86ACC9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5" y="0"/>
            <a:ext cx="10989365" cy="980662"/>
          </a:xfrm>
        </p:spPr>
        <p:txBody>
          <a:bodyPr>
            <a:normAutofit fontScale="90000"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Solution 2 for super-panels </a:t>
            </a:r>
            <a:r>
              <a:rPr lang="fr-FR" sz="3200" dirty="0" err="1">
                <a:solidFill>
                  <a:srgbClr val="FF0000"/>
                </a:solidFill>
              </a:rPr>
              <a:t>modifying</a:t>
            </a:r>
            <a:r>
              <a:rPr lang="fr-FR" sz="3200" dirty="0">
                <a:solidFill>
                  <a:srgbClr val="FF0000"/>
                </a:solidFill>
              </a:rPr>
              <a:t> the </a:t>
            </a:r>
            <a:r>
              <a:rPr lang="fr-FR" sz="3200" dirty="0" err="1">
                <a:solidFill>
                  <a:srgbClr val="FF0000"/>
                </a:solidFill>
              </a:rPr>
              <a:t>specimen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requirements</a:t>
            </a:r>
            <a:r>
              <a:rPr lang="fr-FR" sz="3200" dirty="0">
                <a:solidFill>
                  <a:srgbClr val="FF0000"/>
                </a:solidFill>
              </a:rPr>
              <a:t> : </a:t>
            </a:r>
            <a:br>
              <a:rPr lang="fr-FR" sz="3200" dirty="0">
                <a:solidFill>
                  <a:srgbClr val="FF0000"/>
                </a:solidFill>
              </a:rPr>
            </a:br>
            <a:r>
              <a:rPr lang="fr-FR" sz="3200" dirty="0" err="1">
                <a:solidFill>
                  <a:srgbClr val="FF0000"/>
                </a:solidFill>
              </a:rPr>
              <a:t>Add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SpecimenRequirement</a:t>
            </a:r>
            <a:r>
              <a:rPr lang="fr-FR" sz="3200" dirty="0">
                <a:solidFill>
                  <a:srgbClr val="FF0000"/>
                </a:solidFill>
              </a:rPr>
              <a:t> to </a:t>
            </a:r>
            <a:r>
              <a:rPr lang="fr-FR" sz="3200" dirty="0" err="1">
                <a:solidFill>
                  <a:srgbClr val="FF0000"/>
                </a:solidFill>
              </a:rPr>
              <a:t>PlanDefinition.action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B0E89F-58D6-49B2-BFD6-415C354F0C3D}"/>
              </a:ext>
            </a:extLst>
          </p:cNvPr>
          <p:cNvSpPr txBox="1"/>
          <p:nvPr/>
        </p:nvSpPr>
        <p:spPr>
          <a:xfrm>
            <a:off x="457200" y="1252330"/>
            <a:ext cx="1113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As an extension in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Submit</a:t>
            </a:r>
            <a:r>
              <a:rPr lang="fr-FR" sz="2000" dirty="0"/>
              <a:t> a change </a:t>
            </a:r>
            <a:r>
              <a:rPr lang="fr-FR" sz="2000" dirty="0" err="1"/>
              <a:t>request</a:t>
            </a:r>
            <a:r>
              <a:rPr lang="fr-FR" sz="2000" dirty="0"/>
              <a:t> for R5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EF106C-C6D1-4F79-BE9A-451DAEBAC70C}"/>
              </a:ext>
            </a:extLst>
          </p:cNvPr>
          <p:cNvSpPr txBox="1"/>
          <p:nvPr/>
        </p:nvSpPr>
        <p:spPr>
          <a:xfrm>
            <a:off x="457200" y="2637182"/>
            <a:ext cx="1113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PlanDefinition.action</a:t>
            </a:r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557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950</Words>
  <Application>Microsoft Office PowerPoint</Application>
  <PresentationFormat>Grand écran</PresentationFormat>
  <Paragraphs>358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Solution 2 for super-panels modifying the specimen requirements :  Add SpecimenRequirement to PlanDefinition.action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33</cp:revision>
  <dcterms:created xsi:type="dcterms:W3CDTF">2020-06-05T08:05:53Z</dcterms:created>
  <dcterms:modified xsi:type="dcterms:W3CDTF">2020-06-08T10:09:01Z</dcterms:modified>
</cp:coreProperties>
</file>