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7" autoAdjust="0"/>
    <p:restoredTop sz="94660"/>
  </p:normalViewPr>
  <p:slideViewPr>
    <p:cSldViewPr snapToGrid="0">
      <p:cViewPr>
        <p:scale>
          <a:sx n="75" d="100"/>
          <a:sy n="75" d="100"/>
        </p:scale>
        <p:origin x="117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D62B-ABD8-44A8-B6DF-CD85CD4A3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00009A-AF98-4E28-8420-7D5687D7A6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0B66BF-137B-44FE-8CCC-59934D2D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612576-BCE5-42C4-A6CE-334A8E0D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4EF0D-EB3E-4F3D-BFDF-0E41F89A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04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CC1501-ADC5-46D0-B831-59435693D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44E291-9343-44CF-B06E-3EA1EC59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47371C-6B8C-4EAA-9C1B-33CC0C4B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C676-A216-496F-91BD-72E9FB23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208559-5656-4EB0-AF5A-7ADBAFA5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9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927E9E-889F-491A-8EE7-76642C284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64E2EB-96E6-415E-8F9D-4B29F5423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5D90F9-FB74-4746-9A2B-514C23C2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DF0790-6CD9-4F77-925B-C0CBC8367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A70251-B875-4C01-915C-1DF9B52F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85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8C798-ACDC-4B78-950F-426B738D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E5DD2-0824-467B-805D-F08B4D9C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6638E-6313-4C4A-BD58-4B6F280E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7C606-7151-4FD9-8593-E8AD328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9D916B-7837-443B-ACE1-6C5DFDBD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8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54052-7410-4515-9E69-44B1B37E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FA8BD-7F09-46E0-A6D9-537BAD22A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B58D5-4073-4794-8A6F-13E614EE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BB511-A916-4362-A02D-B22839860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2C862A-2071-45EB-B9FD-8669B7B8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5936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73818-969C-4A4F-93B7-2C88439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87B23A-E961-41A1-AC85-45E635C3C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D2B441-3931-4C30-8FCF-DFAB4FDD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2C3DB4-15E7-45B2-81D2-52451526D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5C8D6E-EAA9-4BBA-B25F-9FAEAB0D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86A00A-CC9E-41DD-A3FB-9776082A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1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13E4C-2CE9-42AE-BEEC-F664F26E0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D935C-2070-4217-9011-3BD633EE2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8084B8-528E-42FF-8B70-EE730313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ECB0FF-A15D-4D4C-9442-809B8870E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6E3DEA-D618-4CC3-8062-FC81E46EB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46E7BD5-2F3F-44A9-8AA1-6411C2A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AF8127-AD0F-4228-8E54-B33F4799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56AC0DD-6E5E-440A-86C0-84C14D5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75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9A8D8A-14AB-461B-A5AE-5FA57545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F64844-4906-432D-87CD-223449A0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AF066DC-8D0B-41F6-9F39-45F65C98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087B3-5B96-4860-9A83-01B98623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90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DEEDC2-B42A-4FFF-B2A1-D09A367F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FC3EF5-45D5-42FA-ACC0-291C07A2A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ACE6CF-7D49-4172-AF09-53ADF84B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3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3A855-F367-4754-85CA-7D1016F4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CB2174-6073-4B8C-8048-32DF3C76D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6C6D26-1E3E-4412-A047-FACECDD4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9C285-662A-4E25-A118-D70C6D62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F46AA6-6AEA-44C4-A7A5-61165A42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D3BF10-F081-42AD-A44C-E158AACB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37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48DA4-B229-4477-97E8-625246A5A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0C5F37-0F81-4E56-B335-0BB423E99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DCDD9C-FB2E-4F7C-832A-99CF8E612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1CE600-2FB3-4CC5-AD28-7B0FD47E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947D74-9C6E-471A-91F0-72D7BC3E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0C840F-FDB8-42C6-8AEF-C9789BA1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1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BCDDDB-1E0B-4CF3-9627-5F6C8729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578603-B654-4451-9DED-F242F6BC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2213-6B56-4107-9897-699239A0C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DBF42-8104-4FB3-A5C2-139803963681}" type="datetimeFigureOut">
              <a:rPr lang="fr-FR" smtClean="0"/>
              <a:t>24/06/2020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986D7-C43B-4B28-92FA-00DB2C676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08B6DA-5AC0-4EA4-AA24-E9681C92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726BE-67A1-4148-8EC4-8457C13F6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2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2">
            <a:extLst>
              <a:ext uri="{FF2B5EF4-FFF2-40B4-BE49-F238E27FC236}">
                <a16:creationId xmlns:a16="http://schemas.microsoft.com/office/drawing/2014/main" id="{E0D3D813-722E-4C08-9323-6071624575D3}"/>
              </a:ext>
            </a:extLst>
          </p:cNvPr>
          <p:cNvSpPr txBox="1"/>
          <p:nvPr/>
        </p:nvSpPr>
        <p:spPr>
          <a:xfrm>
            <a:off x="1465889" y="1266305"/>
            <a:ext cx="2475774" cy="31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5" name="TextBox 44">
            <a:extLst>
              <a:ext uri="{FF2B5EF4-FFF2-40B4-BE49-F238E27FC236}">
                <a16:creationId xmlns:a16="http://schemas.microsoft.com/office/drawing/2014/main" id="{738E3E68-F3B1-4ECE-AED5-FF6A8B955BAB}"/>
              </a:ext>
            </a:extLst>
          </p:cNvPr>
          <p:cNvSpPr txBox="1"/>
          <p:nvPr/>
        </p:nvSpPr>
        <p:spPr>
          <a:xfrm>
            <a:off x="1465889" y="914286"/>
            <a:ext cx="2475774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Torch super panel, acute</a:t>
            </a:r>
            <a:endParaRPr lang="en-US" sz="2400" b="1" dirty="0"/>
          </a:p>
        </p:txBody>
      </p:sp>
      <p:sp>
        <p:nvSpPr>
          <p:cNvPr id="6" name="TextBox 46">
            <a:extLst>
              <a:ext uri="{FF2B5EF4-FFF2-40B4-BE49-F238E27FC236}">
                <a16:creationId xmlns:a16="http://schemas.microsoft.com/office/drawing/2014/main" id="{B9DC1E02-9303-4B73-8684-F3777CB03D39}"/>
              </a:ext>
            </a:extLst>
          </p:cNvPr>
          <p:cNvSpPr txBox="1"/>
          <p:nvPr/>
        </p:nvSpPr>
        <p:spPr>
          <a:xfrm>
            <a:off x="8773686" y="1180096"/>
            <a:ext cx="3219591" cy="15696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3 ml</a:t>
            </a:r>
          </a:p>
          <a:p>
            <a:pPr algn="ctr"/>
            <a:r>
              <a:rPr lang="en-US" sz="1600" dirty="0"/>
              <a:t>Handling: [room: 4 days, refrigerated: 7 days, frozen: 30 days]</a:t>
            </a:r>
          </a:p>
          <a:p>
            <a:pPr algn="ctr"/>
            <a:r>
              <a:rPr lang="en-US" sz="1600" dirty="0"/>
              <a:t>Reject criteria [ gross hemolysis, grossly lipemic, grossly icteric]</a:t>
            </a:r>
          </a:p>
        </p:txBody>
      </p:sp>
      <p:sp>
        <p:nvSpPr>
          <p:cNvPr id="7" name="TextBox 48">
            <a:extLst>
              <a:ext uri="{FF2B5EF4-FFF2-40B4-BE49-F238E27FC236}">
                <a16:creationId xmlns:a16="http://schemas.microsoft.com/office/drawing/2014/main" id="{D897E891-C14B-4ECC-9E03-89AC07C89975}"/>
              </a:ext>
            </a:extLst>
          </p:cNvPr>
          <p:cNvSpPr txBox="1"/>
          <p:nvPr/>
        </p:nvSpPr>
        <p:spPr>
          <a:xfrm>
            <a:off x="8773686" y="870617"/>
            <a:ext cx="3219591" cy="3497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56DC67-16D7-441E-B303-739A3C46D3A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941663" y="1045468"/>
            <a:ext cx="4832023" cy="4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6705DC-3051-446F-A123-6FB6F27EEEEC}"/>
              </a:ext>
            </a:extLst>
          </p:cNvPr>
          <p:cNvCxnSpPr>
            <a:cxnSpLocks/>
            <a:stCxn id="24" idx="2"/>
            <a:endCxn id="14" idx="0"/>
          </p:cNvCxnSpPr>
          <p:nvPr/>
        </p:nvCxnSpPr>
        <p:spPr>
          <a:xfrm flipH="1">
            <a:off x="797284" y="4047084"/>
            <a:ext cx="1779229" cy="1444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DFEE1752-0916-4A6C-8879-14B9417B4076}"/>
              </a:ext>
            </a:extLst>
          </p:cNvPr>
          <p:cNvSpPr/>
          <p:nvPr/>
        </p:nvSpPr>
        <p:spPr>
          <a:xfrm>
            <a:off x="847725" y="895703"/>
            <a:ext cx="529495" cy="515146"/>
          </a:xfrm>
          <a:prstGeom prst="rightArrow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TextBox 63">
            <a:extLst>
              <a:ext uri="{FF2B5EF4-FFF2-40B4-BE49-F238E27FC236}">
                <a16:creationId xmlns:a16="http://schemas.microsoft.com/office/drawing/2014/main" id="{AC99CB0E-EFA1-4BED-8D23-43670D9978BC}"/>
              </a:ext>
            </a:extLst>
          </p:cNvPr>
          <p:cNvSpPr txBox="1"/>
          <p:nvPr/>
        </p:nvSpPr>
        <p:spPr>
          <a:xfrm>
            <a:off x="139411" y="6061638"/>
            <a:ext cx="1315746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8039-0</a:t>
            </a:r>
            <a:endParaRPr lang="en-US" sz="1600" dirty="0"/>
          </a:p>
          <a:p>
            <a:pPr algn="ctr"/>
            <a:r>
              <a:rPr lang="en-US" sz="1600" dirty="0"/>
              <a:t>[</a:t>
            </a:r>
            <a:r>
              <a:rPr lang="en-US" sz="1600" dirty="0" err="1"/>
              <a:t>arb'U</a:t>
            </a:r>
            <a:r>
              <a:rPr lang="en-US" sz="1600" dirty="0"/>
              <a:t>]/mL</a:t>
            </a:r>
          </a:p>
        </p:txBody>
      </p:sp>
      <p:sp>
        <p:nvSpPr>
          <p:cNvPr id="14" name="TextBox 64">
            <a:extLst>
              <a:ext uri="{FF2B5EF4-FFF2-40B4-BE49-F238E27FC236}">
                <a16:creationId xmlns:a16="http://schemas.microsoft.com/office/drawing/2014/main" id="{7F95C731-AA89-450A-A900-D53E7BFB29C6}"/>
              </a:ext>
            </a:extLst>
          </p:cNvPr>
          <p:cNvSpPr txBox="1"/>
          <p:nvPr/>
        </p:nvSpPr>
        <p:spPr>
          <a:xfrm>
            <a:off x="139411" y="5491742"/>
            <a:ext cx="1315746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Toxoplasma gondii IgG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AB0B6E2-66F3-4CA8-9CCD-D04E1AFF1AF9}"/>
              </a:ext>
            </a:extLst>
          </p:cNvPr>
          <p:cNvSpPr txBox="1"/>
          <p:nvPr/>
        </p:nvSpPr>
        <p:spPr>
          <a:xfrm>
            <a:off x="6005531" y="768863"/>
            <a:ext cx="1071544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requested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69801E4-3DB5-4B02-8EAE-CF7411A5FA91}"/>
              </a:ext>
            </a:extLst>
          </p:cNvPr>
          <p:cNvSpPr txBox="1">
            <a:spLocks/>
          </p:cNvSpPr>
          <p:nvPr/>
        </p:nvSpPr>
        <p:spPr>
          <a:xfrm>
            <a:off x="139411" y="46977"/>
            <a:ext cx="11833514" cy="51935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E7 – Part 2: ‘Torch’ super panel  including tests and sub-panels</a:t>
            </a:r>
          </a:p>
        </p:txBody>
      </p:sp>
      <p:sp>
        <p:nvSpPr>
          <p:cNvPr id="24" name="TextBox 42">
            <a:extLst>
              <a:ext uri="{FF2B5EF4-FFF2-40B4-BE49-F238E27FC236}">
                <a16:creationId xmlns:a16="http://schemas.microsoft.com/office/drawing/2014/main" id="{8E28C8B0-914C-4551-A0DE-7B6B48239C54}"/>
              </a:ext>
            </a:extLst>
          </p:cNvPr>
          <p:cNvSpPr txBox="1"/>
          <p:nvPr/>
        </p:nvSpPr>
        <p:spPr>
          <a:xfrm>
            <a:off x="1657351" y="3462309"/>
            <a:ext cx="1838324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57770-0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59A7EF27-5F66-4D4C-968D-0E1A3E0B170B}"/>
              </a:ext>
            </a:extLst>
          </p:cNvPr>
          <p:cNvSpPr txBox="1"/>
          <p:nvPr/>
        </p:nvSpPr>
        <p:spPr>
          <a:xfrm>
            <a:off x="1657351" y="2802971"/>
            <a:ext cx="1847904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Toxoplasma gondii IgG, IgM panel</a:t>
            </a:r>
            <a:endParaRPr lang="en-US" sz="2400" b="1" dirty="0"/>
          </a:p>
        </p:txBody>
      </p:sp>
      <p:sp>
        <p:nvSpPr>
          <p:cNvPr id="27" name="TextBox 63">
            <a:extLst>
              <a:ext uri="{FF2B5EF4-FFF2-40B4-BE49-F238E27FC236}">
                <a16:creationId xmlns:a16="http://schemas.microsoft.com/office/drawing/2014/main" id="{562A94A6-ECB8-4E7F-AD62-7B62393C85D3}"/>
              </a:ext>
            </a:extLst>
          </p:cNvPr>
          <p:cNvSpPr txBox="1"/>
          <p:nvPr/>
        </p:nvSpPr>
        <p:spPr>
          <a:xfrm>
            <a:off x="1591317" y="6061638"/>
            <a:ext cx="1315746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8040-8</a:t>
            </a:r>
            <a:endParaRPr lang="en-US" sz="1600" dirty="0"/>
          </a:p>
          <a:p>
            <a:pPr algn="ctr"/>
            <a:r>
              <a:rPr lang="en-US" sz="1600" dirty="0"/>
              <a:t>[</a:t>
            </a:r>
            <a:r>
              <a:rPr lang="en-US" sz="1600" dirty="0" err="1"/>
              <a:t>arb'U</a:t>
            </a:r>
            <a:r>
              <a:rPr lang="en-US" sz="1600" dirty="0"/>
              <a:t>]/mL</a:t>
            </a:r>
          </a:p>
        </p:txBody>
      </p:sp>
      <p:sp>
        <p:nvSpPr>
          <p:cNvPr id="28" name="TextBox 64">
            <a:extLst>
              <a:ext uri="{FF2B5EF4-FFF2-40B4-BE49-F238E27FC236}">
                <a16:creationId xmlns:a16="http://schemas.microsoft.com/office/drawing/2014/main" id="{189D09FC-90C2-4E93-8139-38EAF11215A6}"/>
              </a:ext>
            </a:extLst>
          </p:cNvPr>
          <p:cNvSpPr txBox="1"/>
          <p:nvPr/>
        </p:nvSpPr>
        <p:spPr>
          <a:xfrm>
            <a:off x="1591317" y="5491742"/>
            <a:ext cx="1315746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Toxoplasma gondii IgM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4FF2D33-EE2F-4D11-918E-C1F1811EE5A0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flipH="1">
            <a:off x="2249190" y="4047084"/>
            <a:ext cx="327323" cy="14446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8219879-F74A-46BF-94AE-B39A35998433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2581303" y="1585229"/>
            <a:ext cx="122473" cy="121774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2">
            <a:extLst>
              <a:ext uri="{FF2B5EF4-FFF2-40B4-BE49-F238E27FC236}">
                <a16:creationId xmlns:a16="http://schemas.microsoft.com/office/drawing/2014/main" id="{DA496274-3CD3-4A72-831D-6705A0D56D44}"/>
              </a:ext>
            </a:extLst>
          </p:cNvPr>
          <p:cNvSpPr txBox="1"/>
          <p:nvPr/>
        </p:nvSpPr>
        <p:spPr>
          <a:xfrm>
            <a:off x="74904" y="2862234"/>
            <a:ext cx="1315746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5335-5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50" name="TextBox 44">
            <a:extLst>
              <a:ext uri="{FF2B5EF4-FFF2-40B4-BE49-F238E27FC236}">
                <a16:creationId xmlns:a16="http://schemas.microsoft.com/office/drawing/2014/main" id="{9850F8D9-98A9-4078-BD68-A9F19C6AFA95}"/>
              </a:ext>
            </a:extLst>
          </p:cNvPr>
          <p:cNvSpPr txBox="1"/>
          <p:nvPr/>
        </p:nvSpPr>
        <p:spPr>
          <a:xfrm>
            <a:off x="74903" y="2202896"/>
            <a:ext cx="1315747" cy="6463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Rubella IgM test</a:t>
            </a:r>
            <a:endParaRPr lang="en-US" sz="2400" b="1" dirty="0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C0BD7C3-7ED1-40FF-BC3D-F8648705205E}"/>
              </a:ext>
            </a:extLst>
          </p:cNvPr>
          <p:cNvCxnSpPr>
            <a:cxnSpLocks/>
            <a:stCxn id="4" idx="2"/>
            <a:endCxn id="50" idx="0"/>
          </p:cNvCxnSpPr>
          <p:nvPr/>
        </p:nvCxnSpPr>
        <p:spPr>
          <a:xfrm flipH="1">
            <a:off x="732777" y="1585229"/>
            <a:ext cx="1970999" cy="6176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3">
            <a:extLst>
              <a:ext uri="{FF2B5EF4-FFF2-40B4-BE49-F238E27FC236}">
                <a16:creationId xmlns:a16="http://schemas.microsoft.com/office/drawing/2014/main" id="{129245C3-611C-403D-A1A8-66B9C78090A3}"/>
              </a:ext>
            </a:extLst>
          </p:cNvPr>
          <p:cNvSpPr txBox="1"/>
          <p:nvPr/>
        </p:nvSpPr>
        <p:spPr>
          <a:xfrm>
            <a:off x="74903" y="4243297"/>
            <a:ext cx="1315746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5335-5</a:t>
            </a:r>
            <a:endParaRPr lang="en-US" sz="1600" dirty="0"/>
          </a:p>
          <a:p>
            <a:pPr algn="ctr"/>
            <a:r>
              <a:rPr lang="en-US" sz="1600" dirty="0"/>
              <a:t>[</a:t>
            </a:r>
            <a:r>
              <a:rPr lang="en-US" sz="1600" dirty="0" err="1"/>
              <a:t>arb'U</a:t>
            </a:r>
            <a:r>
              <a:rPr lang="en-US" sz="1600" dirty="0"/>
              <a:t>]/mL</a:t>
            </a:r>
            <a:endParaRPr lang="en-US" sz="1400" dirty="0"/>
          </a:p>
        </p:txBody>
      </p:sp>
      <p:sp>
        <p:nvSpPr>
          <p:cNvPr id="62" name="TextBox 64">
            <a:extLst>
              <a:ext uri="{FF2B5EF4-FFF2-40B4-BE49-F238E27FC236}">
                <a16:creationId xmlns:a16="http://schemas.microsoft.com/office/drawing/2014/main" id="{96AC23F9-B9AF-4153-A951-891545585616}"/>
              </a:ext>
            </a:extLst>
          </p:cNvPr>
          <p:cNvSpPr txBox="1"/>
          <p:nvPr/>
        </p:nvSpPr>
        <p:spPr>
          <a:xfrm>
            <a:off x="74903" y="3598753"/>
            <a:ext cx="1315746" cy="62670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Rubella</a:t>
            </a:r>
          </a:p>
          <a:p>
            <a:pPr algn="ctr"/>
            <a:r>
              <a:rPr lang="en-US" dirty="0"/>
              <a:t>Ab IgM</a:t>
            </a:r>
            <a:endParaRPr lang="en-US" sz="2400" dirty="0"/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7264A46A-60FE-4E84-8FAA-E96E8D07F37C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 flipH="1">
            <a:off x="732776" y="3427380"/>
            <a:ext cx="1" cy="17137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3">
            <a:extLst>
              <a:ext uri="{FF2B5EF4-FFF2-40B4-BE49-F238E27FC236}">
                <a16:creationId xmlns:a16="http://schemas.microsoft.com/office/drawing/2014/main" id="{54B0130A-EE6B-42E1-BC49-BADDB474284E}"/>
              </a:ext>
            </a:extLst>
          </p:cNvPr>
          <p:cNvSpPr txBox="1"/>
          <p:nvPr/>
        </p:nvSpPr>
        <p:spPr>
          <a:xfrm>
            <a:off x="3026111" y="6080300"/>
            <a:ext cx="1434794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20464-4</a:t>
            </a:r>
            <a:endParaRPr lang="en-US" sz="1600" dirty="0"/>
          </a:p>
          <a:p>
            <a:pPr algn="ctr"/>
            <a:r>
              <a:rPr lang="en-US" sz="1600" dirty="0"/>
              <a:t>Nominal</a:t>
            </a:r>
          </a:p>
        </p:txBody>
      </p:sp>
      <p:sp>
        <p:nvSpPr>
          <p:cNvPr id="71" name="TextBox 64">
            <a:extLst>
              <a:ext uri="{FF2B5EF4-FFF2-40B4-BE49-F238E27FC236}">
                <a16:creationId xmlns:a16="http://schemas.microsoft.com/office/drawing/2014/main" id="{B1DA370C-5097-497A-BCC3-D514795A5808}"/>
              </a:ext>
            </a:extLst>
          </p:cNvPr>
          <p:cNvSpPr txBox="1"/>
          <p:nvPr/>
        </p:nvSpPr>
        <p:spPr>
          <a:xfrm>
            <a:off x="3026111" y="5510404"/>
            <a:ext cx="1434794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Toxoplasma interpretation</a:t>
            </a:r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379407C7-E406-4A74-BC83-F10821931EA6}"/>
              </a:ext>
            </a:extLst>
          </p:cNvPr>
          <p:cNvCxnSpPr>
            <a:cxnSpLocks/>
            <a:stCxn id="24" idx="2"/>
            <a:endCxn id="71" idx="0"/>
          </p:cNvCxnSpPr>
          <p:nvPr/>
        </p:nvCxnSpPr>
        <p:spPr>
          <a:xfrm>
            <a:off x="2576513" y="4047084"/>
            <a:ext cx="1166995" cy="14633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42">
            <a:extLst>
              <a:ext uri="{FF2B5EF4-FFF2-40B4-BE49-F238E27FC236}">
                <a16:creationId xmlns:a16="http://schemas.microsoft.com/office/drawing/2014/main" id="{E7F32F04-9054-4BBD-BD47-A9F8BACACA10}"/>
              </a:ext>
            </a:extLst>
          </p:cNvPr>
          <p:cNvSpPr txBox="1"/>
          <p:nvPr/>
        </p:nvSpPr>
        <p:spPr>
          <a:xfrm>
            <a:off x="4369389" y="2036823"/>
            <a:ext cx="1484581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5126-8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76" name="TextBox 44">
            <a:extLst>
              <a:ext uri="{FF2B5EF4-FFF2-40B4-BE49-F238E27FC236}">
                <a16:creationId xmlns:a16="http://schemas.microsoft.com/office/drawing/2014/main" id="{60334DCA-3430-46ED-AE88-B6F6205DC13C}"/>
              </a:ext>
            </a:extLst>
          </p:cNvPr>
          <p:cNvSpPr txBox="1"/>
          <p:nvPr/>
        </p:nvSpPr>
        <p:spPr>
          <a:xfrm>
            <a:off x="4369389" y="1689926"/>
            <a:ext cx="1484582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CMV IgM test</a:t>
            </a:r>
            <a:endParaRPr lang="en-US" sz="2400" b="1" dirty="0"/>
          </a:p>
        </p:txBody>
      </p:sp>
      <p:sp>
        <p:nvSpPr>
          <p:cNvPr id="77" name="TextBox 63">
            <a:extLst>
              <a:ext uri="{FF2B5EF4-FFF2-40B4-BE49-F238E27FC236}">
                <a16:creationId xmlns:a16="http://schemas.microsoft.com/office/drawing/2014/main" id="{2C3A4002-D7A3-4FAB-8443-2ABAFB6C945D}"/>
              </a:ext>
            </a:extLst>
          </p:cNvPr>
          <p:cNvSpPr txBox="1"/>
          <p:nvPr/>
        </p:nvSpPr>
        <p:spPr>
          <a:xfrm>
            <a:off x="6951137" y="2511525"/>
            <a:ext cx="1315746" cy="59592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en-US" dirty="0"/>
              <a:t>5126-8</a:t>
            </a:r>
            <a:endParaRPr lang="en-US" sz="1600" dirty="0"/>
          </a:p>
          <a:p>
            <a:pPr algn="ctr"/>
            <a:r>
              <a:rPr lang="en-US" sz="1600" dirty="0"/>
              <a:t>{</a:t>
            </a:r>
            <a:r>
              <a:rPr lang="en-US" sz="1600" dirty="0" err="1"/>
              <a:t>Index_val</a:t>
            </a:r>
            <a:r>
              <a:rPr lang="en-US" sz="1600" dirty="0"/>
              <a:t>}</a:t>
            </a:r>
            <a:endParaRPr lang="en-US" sz="1400" dirty="0"/>
          </a:p>
        </p:txBody>
      </p:sp>
      <p:sp>
        <p:nvSpPr>
          <p:cNvPr id="78" name="TextBox 64">
            <a:extLst>
              <a:ext uri="{FF2B5EF4-FFF2-40B4-BE49-F238E27FC236}">
                <a16:creationId xmlns:a16="http://schemas.microsoft.com/office/drawing/2014/main" id="{00459480-81DA-4CD7-852B-DD76033883C5}"/>
              </a:ext>
            </a:extLst>
          </p:cNvPr>
          <p:cNvSpPr txBox="1"/>
          <p:nvPr/>
        </p:nvSpPr>
        <p:spPr>
          <a:xfrm>
            <a:off x="6951137" y="2161823"/>
            <a:ext cx="1315746" cy="34970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dirty="0"/>
              <a:t>CMV IgM</a:t>
            </a:r>
            <a:endParaRPr lang="en-US" sz="2400" dirty="0"/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F40C1742-52C7-452F-BAFB-08E02595A636}"/>
              </a:ext>
            </a:extLst>
          </p:cNvPr>
          <p:cNvCxnSpPr>
            <a:cxnSpLocks/>
            <a:stCxn id="76" idx="3"/>
            <a:endCxn id="78" idx="0"/>
          </p:cNvCxnSpPr>
          <p:nvPr/>
        </p:nvCxnSpPr>
        <p:spPr>
          <a:xfrm>
            <a:off x="5853971" y="1864777"/>
            <a:ext cx="1755039" cy="2970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ZoneTexte 82">
            <a:extLst>
              <a:ext uri="{FF2B5EF4-FFF2-40B4-BE49-F238E27FC236}">
                <a16:creationId xmlns:a16="http://schemas.microsoft.com/office/drawing/2014/main" id="{B2205BDB-A2C4-4C0F-933A-53A416DCEF55}"/>
              </a:ext>
            </a:extLst>
          </p:cNvPr>
          <p:cNvSpPr txBox="1"/>
          <p:nvPr/>
        </p:nvSpPr>
        <p:spPr>
          <a:xfrm>
            <a:off x="5878371" y="1613646"/>
            <a:ext cx="1288559" cy="55399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41B375A-5949-498B-8A62-08DFFFAD62A8}"/>
              </a:ext>
            </a:extLst>
          </p:cNvPr>
          <p:cNvSpPr txBox="1"/>
          <p:nvPr/>
        </p:nvSpPr>
        <p:spPr>
          <a:xfrm>
            <a:off x="1439735" y="4513870"/>
            <a:ext cx="217320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A61F838-420A-4B53-884F-C113E14D6618}"/>
              </a:ext>
            </a:extLst>
          </p:cNvPr>
          <p:cNvCxnSpPr>
            <a:cxnSpLocks/>
            <a:stCxn id="4" idx="2"/>
            <a:endCxn id="76" idx="1"/>
          </p:cNvCxnSpPr>
          <p:nvPr/>
        </p:nvCxnSpPr>
        <p:spPr>
          <a:xfrm>
            <a:off x="2703776" y="1585229"/>
            <a:ext cx="1665613" cy="2795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42">
            <a:extLst>
              <a:ext uri="{FF2B5EF4-FFF2-40B4-BE49-F238E27FC236}">
                <a16:creationId xmlns:a16="http://schemas.microsoft.com/office/drawing/2014/main" id="{E36A54EF-6E68-4A52-860F-EF88ED3645BE}"/>
              </a:ext>
            </a:extLst>
          </p:cNvPr>
          <p:cNvSpPr txBox="1"/>
          <p:nvPr/>
        </p:nvSpPr>
        <p:spPr>
          <a:xfrm>
            <a:off x="3998244" y="3590861"/>
            <a:ext cx="2234846" cy="3189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90" name="TextBox 44">
            <a:extLst>
              <a:ext uri="{FF2B5EF4-FFF2-40B4-BE49-F238E27FC236}">
                <a16:creationId xmlns:a16="http://schemas.microsoft.com/office/drawing/2014/main" id="{A1C23A8F-4782-4DFD-86F4-83264ACFB297}"/>
              </a:ext>
            </a:extLst>
          </p:cNvPr>
          <p:cNvSpPr txBox="1"/>
          <p:nvPr/>
        </p:nvSpPr>
        <p:spPr>
          <a:xfrm>
            <a:off x="3998243" y="3243964"/>
            <a:ext cx="2234848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1 &amp; 2 IgM panel</a:t>
            </a:r>
            <a:endParaRPr lang="en-US" sz="2400" b="1" dirty="0"/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CF6066D6-B056-4A05-9C0B-6FC298C24366}"/>
              </a:ext>
            </a:extLst>
          </p:cNvPr>
          <p:cNvCxnSpPr>
            <a:cxnSpLocks/>
            <a:stCxn id="4" idx="2"/>
            <a:endCxn id="90" idx="0"/>
          </p:cNvCxnSpPr>
          <p:nvPr/>
        </p:nvCxnSpPr>
        <p:spPr>
          <a:xfrm>
            <a:off x="2703776" y="1585229"/>
            <a:ext cx="2411891" cy="165873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B00ACDCC-CDF7-4D3C-BC6C-4EE2F3A4108F}"/>
              </a:ext>
            </a:extLst>
          </p:cNvPr>
          <p:cNvSpPr txBox="1"/>
          <p:nvPr/>
        </p:nvSpPr>
        <p:spPr>
          <a:xfrm>
            <a:off x="2182429" y="1693829"/>
            <a:ext cx="142590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includes</a:t>
            </a:r>
          </a:p>
        </p:txBody>
      </p:sp>
      <p:sp>
        <p:nvSpPr>
          <p:cNvPr id="98" name="TextBox 63">
            <a:extLst>
              <a:ext uri="{FF2B5EF4-FFF2-40B4-BE49-F238E27FC236}">
                <a16:creationId xmlns:a16="http://schemas.microsoft.com/office/drawing/2014/main" id="{34432BB8-6B30-4DC6-A5F4-B7724C6FA769}"/>
              </a:ext>
            </a:extLst>
          </p:cNvPr>
          <p:cNvSpPr txBox="1"/>
          <p:nvPr/>
        </p:nvSpPr>
        <p:spPr>
          <a:xfrm>
            <a:off x="4704838" y="6081119"/>
            <a:ext cx="1508460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40466-5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</a:p>
        </p:txBody>
      </p:sp>
      <p:sp>
        <p:nvSpPr>
          <p:cNvPr id="99" name="TextBox 64">
            <a:extLst>
              <a:ext uri="{FF2B5EF4-FFF2-40B4-BE49-F238E27FC236}">
                <a16:creationId xmlns:a16="http://schemas.microsoft.com/office/drawing/2014/main" id="{570679FE-4E56-4A18-A424-46A120DA415C}"/>
              </a:ext>
            </a:extLst>
          </p:cNvPr>
          <p:cNvSpPr txBox="1"/>
          <p:nvPr/>
        </p:nvSpPr>
        <p:spPr>
          <a:xfrm>
            <a:off x="4704838" y="5511223"/>
            <a:ext cx="1508460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HSV 1 IgM presence</a:t>
            </a:r>
          </a:p>
        </p:txBody>
      </p:sp>
      <p:sp>
        <p:nvSpPr>
          <p:cNvPr id="100" name="TextBox 63">
            <a:extLst>
              <a:ext uri="{FF2B5EF4-FFF2-40B4-BE49-F238E27FC236}">
                <a16:creationId xmlns:a16="http://schemas.microsoft.com/office/drawing/2014/main" id="{7A11949D-C142-4D68-BAB0-84D87E26C761}"/>
              </a:ext>
            </a:extLst>
          </p:cNvPr>
          <p:cNvSpPr txBox="1"/>
          <p:nvPr/>
        </p:nvSpPr>
        <p:spPr>
          <a:xfrm>
            <a:off x="6344405" y="6081119"/>
            <a:ext cx="1508460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sz="1600" dirty="0"/>
              <a:t>45210-2</a:t>
            </a:r>
            <a:endParaRPr lang="en-US" sz="1600" dirty="0"/>
          </a:p>
          <a:p>
            <a:pPr algn="ctr"/>
            <a:r>
              <a:rPr lang="en-US" sz="1600" dirty="0"/>
              <a:t>Ordinal: Pos/Neg</a:t>
            </a:r>
          </a:p>
        </p:txBody>
      </p:sp>
      <p:sp>
        <p:nvSpPr>
          <p:cNvPr id="101" name="TextBox 64">
            <a:extLst>
              <a:ext uri="{FF2B5EF4-FFF2-40B4-BE49-F238E27FC236}">
                <a16:creationId xmlns:a16="http://schemas.microsoft.com/office/drawing/2014/main" id="{0B13C1CD-969E-4F97-8AF4-01E158B6DC20}"/>
              </a:ext>
            </a:extLst>
          </p:cNvPr>
          <p:cNvSpPr txBox="1"/>
          <p:nvPr/>
        </p:nvSpPr>
        <p:spPr>
          <a:xfrm>
            <a:off x="6344405" y="5511223"/>
            <a:ext cx="1508460" cy="565146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HSV 2 IgM presence</a:t>
            </a:r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FE4C9E04-5AE3-4A22-8300-09C113B8F724}"/>
              </a:ext>
            </a:extLst>
          </p:cNvPr>
          <p:cNvCxnSpPr>
            <a:cxnSpLocks/>
            <a:stCxn id="89" idx="2"/>
            <a:endCxn id="99" idx="0"/>
          </p:cNvCxnSpPr>
          <p:nvPr/>
        </p:nvCxnSpPr>
        <p:spPr>
          <a:xfrm>
            <a:off x="5115667" y="3909785"/>
            <a:ext cx="343401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C029083A-A14C-446F-8946-5E565F6F943A}"/>
              </a:ext>
            </a:extLst>
          </p:cNvPr>
          <p:cNvCxnSpPr>
            <a:cxnSpLocks/>
            <a:stCxn id="89" idx="2"/>
            <a:endCxn id="101" idx="0"/>
          </p:cNvCxnSpPr>
          <p:nvPr/>
        </p:nvCxnSpPr>
        <p:spPr>
          <a:xfrm>
            <a:off x="5115667" y="3909785"/>
            <a:ext cx="1982968" cy="160143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6F80EB2-3C62-4C9F-AE1F-49EEAC5796E0}"/>
              </a:ext>
            </a:extLst>
          </p:cNvPr>
          <p:cNvSpPr txBox="1"/>
          <p:nvPr/>
        </p:nvSpPr>
        <p:spPr>
          <a:xfrm>
            <a:off x="4269499" y="4453802"/>
            <a:ext cx="217320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11" name="TextBox 42">
            <a:extLst>
              <a:ext uri="{FF2B5EF4-FFF2-40B4-BE49-F238E27FC236}">
                <a16:creationId xmlns:a16="http://schemas.microsoft.com/office/drawing/2014/main" id="{DBA3EC73-B1BE-4496-9C4A-5911E6514D02}"/>
              </a:ext>
            </a:extLst>
          </p:cNvPr>
          <p:cNvSpPr txBox="1"/>
          <p:nvPr/>
        </p:nvSpPr>
        <p:spPr>
          <a:xfrm>
            <a:off x="8435015" y="4795610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50758-2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112" name="TextBox 44">
            <a:extLst>
              <a:ext uri="{FF2B5EF4-FFF2-40B4-BE49-F238E27FC236}">
                <a16:creationId xmlns:a16="http://schemas.microsoft.com/office/drawing/2014/main" id="{535B4CED-6B60-4B75-9612-B7E04759A233}"/>
              </a:ext>
            </a:extLst>
          </p:cNvPr>
          <p:cNvSpPr txBox="1"/>
          <p:nvPr/>
        </p:nvSpPr>
        <p:spPr>
          <a:xfrm>
            <a:off x="8435014" y="4448714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1 IgM Titer</a:t>
            </a:r>
            <a:endParaRPr lang="en-US" sz="2400" b="1" dirty="0"/>
          </a:p>
        </p:txBody>
      </p:sp>
      <p:sp>
        <p:nvSpPr>
          <p:cNvPr id="113" name="TextBox 42">
            <a:extLst>
              <a:ext uri="{FF2B5EF4-FFF2-40B4-BE49-F238E27FC236}">
                <a16:creationId xmlns:a16="http://schemas.microsoft.com/office/drawing/2014/main" id="{89162523-4D79-4F26-9CA4-8F19893C1748}"/>
              </a:ext>
            </a:extLst>
          </p:cNvPr>
          <p:cNvSpPr txBox="1"/>
          <p:nvPr/>
        </p:nvSpPr>
        <p:spPr>
          <a:xfrm>
            <a:off x="10384331" y="4795610"/>
            <a:ext cx="1636218" cy="5651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LOINC 26927-4</a:t>
            </a:r>
          </a:p>
          <a:p>
            <a:pPr algn="ctr"/>
            <a:r>
              <a:rPr lang="en-US" sz="1600" dirty="0"/>
              <a:t>orderable</a:t>
            </a:r>
          </a:p>
        </p:txBody>
      </p:sp>
      <p:sp>
        <p:nvSpPr>
          <p:cNvPr id="114" name="TextBox 44">
            <a:extLst>
              <a:ext uri="{FF2B5EF4-FFF2-40B4-BE49-F238E27FC236}">
                <a16:creationId xmlns:a16="http://schemas.microsoft.com/office/drawing/2014/main" id="{76743B25-6EA3-4DC0-8DF0-9AAAFC694C08}"/>
              </a:ext>
            </a:extLst>
          </p:cNvPr>
          <p:cNvSpPr txBox="1"/>
          <p:nvPr/>
        </p:nvSpPr>
        <p:spPr>
          <a:xfrm>
            <a:off x="10384330" y="4448714"/>
            <a:ext cx="1636219" cy="3497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b="1" dirty="0"/>
              <a:t>HSV 2 IgM Titer</a:t>
            </a:r>
            <a:endParaRPr lang="en-US" sz="2400" b="1" dirty="0"/>
          </a:p>
        </p:txBody>
      </p:sp>
      <p:cxnSp>
        <p:nvCxnSpPr>
          <p:cNvPr id="123" name="Connecteur : en angle 122">
            <a:extLst>
              <a:ext uri="{FF2B5EF4-FFF2-40B4-BE49-F238E27FC236}">
                <a16:creationId xmlns:a16="http://schemas.microsoft.com/office/drawing/2014/main" id="{F0DDC994-B0D4-479F-AE92-28ED11278F47}"/>
              </a:ext>
            </a:extLst>
          </p:cNvPr>
          <p:cNvCxnSpPr>
            <a:cxnSpLocks/>
            <a:stCxn id="90" idx="3"/>
            <a:endCxn id="114" idx="0"/>
          </p:cNvCxnSpPr>
          <p:nvPr/>
        </p:nvCxnSpPr>
        <p:spPr>
          <a:xfrm>
            <a:off x="6233091" y="3418815"/>
            <a:ext cx="4969349" cy="1029899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 : en angle 123">
            <a:extLst>
              <a:ext uri="{FF2B5EF4-FFF2-40B4-BE49-F238E27FC236}">
                <a16:creationId xmlns:a16="http://schemas.microsoft.com/office/drawing/2014/main" id="{F2760BC8-49B3-46D9-854F-05AF854E5A76}"/>
              </a:ext>
            </a:extLst>
          </p:cNvPr>
          <p:cNvCxnSpPr>
            <a:cxnSpLocks/>
            <a:stCxn id="89" idx="3"/>
            <a:endCxn id="112" idx="0"/>
          </p:cNvCxnSpPr>
          <p:nvPr/>
        </p:nvCxnSpPr>
        <p:spPr>
          <a:xfrm>
            <a:off x="6233090" y="3750323"/>
            <a:ext cx="3020034" cy="69839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ZoneTexte 126">
            <a:extLst>
              <a:ext uri="{FF2B5EF4-FFF2-40B4-BE49-F238E27FC236}">
                <a16:creationId xmlns:a16="http://schemas.microsoft.com/office/drawing/2014/main" id="{1F6FD5A3-F863-4AEA-9995-F4C48F4EA08E}"/>
              </a:ext>
            </a:extLst>
          </p:cNvPr>
          <p:cNvSpPr txBox="1"/>
          <p:nvPr/>
        </p:nvSpPr>
        <p:spPr>
          <a:xfrm>
            <a:off x="6803332" y="3242826"/>
            <a:ext cx="95973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reflexes</a:t>
            </a:r>
          </a:p>
        </p:txBody>
      </p:sp>
      <p:sp>
        <p:nvSpPr>
          <p:cNvPr id="130" name="TextBox 63">
            <a:extLst>
              <a:ext uri="{FF2B5EF4-FFF2-40B4-BE49-F238E27FC236}">
                <a16:creationId xmlns:a16="http://schemas.microsoft.com/office/drawing/2014/main" id="{0692786B-AB50-4D53-9193-85B2F5E741F9}"/>
              </a:ext>
            </a:extLst>
          </p:cNvPr>
          <p:cNvSpPr txBox="1"/>
          <p:nvPr/>
        </p:nvSpPr>
        <p:spPr>
          <a:xfrm>
            <a:off x="10384330" y="6126955"/>
            <a:ext cx="1636218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26927-4</a:t>
            </a:r>
          </a:p>
          <a:p>
            <a:pPr algn="ctr"/>
            <a:r>
              <a:rPr lang="en-US" sz="1600" dirty="0"/>
              <a:t>{titer}</a:t>
            </a:r>
          </a:p>
        </p:txBody>
      </p:sp>
      <p:sp>
        <p:nvSpPr>
          <p:cNvPr id="131" name="TextBox 64">
            <a:extLst>
              <a:ext uri="{FF2B5EF4-FFF2-40B4-BE49-F238E27FC236}">
                <a16:creationId xmlns:a16="http://schemas.microsoft.com/office/drawing/2014/main" id="{DF479CDC-CB4F-4C80-9B6E-35A9181E78F7}"/>
              </a:ext>
            </a:extLst>
          </p:cNvPr>
          <p:cNvSpPr txBox="1"/>
          <p:nvPr/>
        </p:nvSpPr>
        <p:spPr>
          <a:xfrm>
            <a:off x="10384331" y="5797555"/>
            <a:ext cx="1636218" cy="318924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HSV 2 IgM Titer</a:t>
            </a:r>
          </a:p>
        </p:txBody>
      </p:sp>
      <p:sp>
        <p:nvSpPr>
          <p:cNvPr id="132" name="TextBox 63">
            <a:extLst>
              <a:ext uri="{FF2B5EF4-FFF2-40B4-BE49-F238E27FC236}">
                <a16:creationId xmlns:a16="http://schemas.microsoft.com/office/drawing/2014/main" id="{A766A07A-6F85-40AC-BD9C-3780012BA30E}"/>
              </a:ext>
            </a:extLst>
          </p:cNvPr>
          <p:cNvSpPr txBox="1"/>
          <p:nvPr/>
        </p:nvSpPr>
        <p:spPr>
          <a:xfrm>
            <a:off x="8435015" y="6126955"/>
            <a:ext cx="1636218" cy="565146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sz="1600" dirty="0"/>
              <a:t>LOINC 50758-2</a:t>
            </a:r>
          </a:p>
          <a:p>
            <a:pPr algn="ctr"/>
            <a:r>
              <a:rPr lang="en-US" sz="1600" dirty="0"/>
              <a:t>{titer}</a:t>
            </a:r>
          </a:p>
        </p:txBody>
      </p:sp>
      <p:sp>
        <p:nvSpPr>
          <p:cNvPr id="133" name="TextBox 64">
            <a:extLst>
              <a:ext uri="{FF2B5EF4-FFF2-40B4-BE49-F238E27FC236}">
                <a16:creationId xmlns:a16="http://schemas.microsoft.com/office/drawing/2014/main" id="{81EF18D8-A2FE-46C8-97D9-DE555DF6AF49}"/>
              </a:ext>
            </a:extLst>
          </p:cNvPr>
          <p:cNvSpPr txBox="1"/>
          <p:nvPr/>
        </p:nvSpPr>
        <p:spPr>
          <a:xfrm>
            <a:off x="8435016" y="5797555"/>
            <a:ext cx="1636218" cy="318924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sz="1600" dirty="0"/>
              <a:t>HSV 1 IgM Titer</a:t>
            </a:r>
          </a:p>
        </p:txBody>
      </p: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0D388031-61A6-48F4-9788-C2562729A0CB}"/>
              </a:ext>
            </a:extLst>
          </p:cNvPr>
          <p:cNvCxnSpPr>
            <a:cxnSpLocks/>
            <a:stCxn id="111" idx="2"/>
            <a:endCxn id="133" idx="0"/>
          </p:cNvCxnSpPr>
          <p:nvPr/>
        </p:nvCxnSpPr>
        <p:spPr>
          <a:xfrm>
            <a:off x="9253124" y="5360756"/>
            <a:ext cx="1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39C507BE-B941-4BA5-983B-1ED7146E652B}"/>
              </a:ext>
            </a:extLst>
          </p:cNvPr>
          <p:cNvCxnSpPr>
            <a:cxnSpLocks/>
            <a:stCxn id="113" idx="2"/>
            <a:endCxn id="131" idx="0"/>
          </p:cNvCxnSpPr>
          <p:nvPr/>
        </p:nvCxnSpPr>
        <p:spPr>
          <a:xfrm>
            <a:off x="11202440" y="5360756"/>
            <a:ext cx="0" cy="43679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FD5F6FD2-5D67-45B0-9928-EC9433A7FD18}"/>
              </a:ext>
            </a:extLst>
          </p:cNvPr>
          <p:cNvSpPr txBox="1"/>
          <p:nvPr/>
        </p:nvSpPr>
        <p:spPr>
          <a:xfrm>
            <a:off x="9127789" y="5416843"/>
            <a:ext cx="2173202" cy="27699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141" name="ZoneTexte 140">
            <a:extLst>
              <a:ext uri="{FF2B5EF4-FFF2-40B4-BE49-F238E27FC236}">
                <a16:creationId xmlns:a16="http://schemas.microsoft.com/office/drawing/2014/main" id="{726106C3-14F0-4A61-BB53-7310B4B1453A}"/>
              </a:ext>
            </a:extLst>
          </p:cNvPr>
          <p:cNvSpPr txBox="1"/>
          <p:nvPr/>
        </p:nvSpPr>
        <p:spPr>
          <a:xfrm>
            <a:off x="6803332" y="3614945"/>
            <a:ext cx="95973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reflexes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2ACB4B15-BE21-4A63-8CB9-1E9EE5A0CAA9}"/>
              </a:ext>
            </a:extLst>
          </p:cNvPr>
          <p:cNvSpPr txBox="1"/>
          <p:nvPr/>
        </p:nvSpPr>
        <p:spPr>
          <a:xfrm>
            <a:off x="7621441" y="3791019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1 IgM screen positive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EC4811A2-6C58-4BF9-B3FE-301394AAEDE5}"/>
              </a:ext>
            </a:extLst>
          </p:cNvPr>
          <p:cNvSpPr txBox="1"/>
          <p:nvPr/>
        </p:nvSpPr>
        <p:spPr>
          <a:xfrm>
            <a:off x="9579186" y="3436248"/>
            <a:ext cx="1636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If HSV 2 IgM screen positive</a:t>
            </a:r>
          </a:p>
        </p:txBody>
      </p:sp>
    </p:spTree>
    <p:extLst>
      <p:ext uri="{BB962C8B-B14F-4D97-AF65-F5344CB8AC3E}">
        <p14:creationId xmlns:p14="http://schemas.microsoft.com/office/powerpoint/2010/main" val="321234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212</Words>
  <Application>Microsoft Office PowerPoint</Application>
  <PresentationFormat>Grand écran</PresentationFormat>
  <Paragraphs>63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23</cp:revision>
  <dcterms:created xsi:type="dcterms:W3CDTF">2020-06-23T05:08:10Z</dcterms:created>
  <dcterms:modified xsi:type="dcterms:W3CDTF">2020-06-24T19:17:47Z</dcterms:modified>
</cp:coreProperties>
</file>