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8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9" autoAdjust="0"/>
    <p:restoredTop sz="94660"/>
  </p:normalViewPr>
  <p:slideViewPr>
    <p:cSldViewPr snapToGrid="0">
      <p:cViewPr varScale="1">
        <p:scale>
          <a:sx n="82" d="100"/>
          <a:sy n="82" d="100"/>
        </p:scale>
        <p:origin x="5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B13BEB-CCF6-48C3-BDEB-D57F9AA29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483C311-4501-4B22-B855-C7B43AB4F1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DA1921-529B-4AA2-82BC-A27C293A3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0506-317F-4DB9-92D4-7565E8A7FA19}" type="datetimeFigureOut">
              <a:rPr lang="fr-FR" smtClean="0"/>
              <a:t>24/06/2020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2AC734-4949-4DC2-8DAB-6593CD05B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7C6FA9-1FC8-4BA0-9943-FF41622E1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C40D-EC55-432B-902D-4C6AC7980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9163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6BD6B0-CD96-4C37-8A1B-0388891E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4424DB9-B6C8-4F7D-B507-7CEC2DD5E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8E7C13-5080-432D-ACF5-08AB635B7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0506-317F-4DB9-92D4-7565E8A7FA19}" type="datetimeFigureOut">
              <a:rPr lang="fr-FR" smtClean="0"/>
              <a:t>24/06/2020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03A9C8-097B-40A3-AA97-4381DF7CE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22CD6C-14B7-468D-B7AB-2B7916B9A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C40D-EC55-432B-902D-4C6AC7980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339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268CB2C-F11F-47E5-BF56-6CBDAAC02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996112B-1826-4420-B691-BFAF89082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ABC536-D883-4A4D-9268-0ED7402F0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0506-317F-4DB9-92D4-7565E8A7FA19}" type="datetimeFigureOut">
              <a:rPr lang="fr-FR" smtClean="0"/>
              <a:t>24/06/2020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B62E76-54C0-45C1-8A54-68104991B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E08F2F-2C5A-4971-B0F0-DDF029C55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C40D-EC55-432B-902D-4C6AC7980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8365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8549A9-4A8B-40D1-9E96-E35DABA44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91E692-E7D1-4645-9C0A-CB717250A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C7D36D-E0A1-4356-BDBA-FE04F27F1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0506-317F-4DB9-92D4-7565E8A7FA19}" type="datetimeFigureOut">
              <a:rPr lang="fr-FR" smtClean="0"/>
              <a:t>24/06/2020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F4A75E-4E51-4226-B94C-A4BD4562B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F86CE3-6BFD-4960-ACB8-D392AA66F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C40D-EC55-432B-902D-4C6AC7980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1798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DE0F99-5AED-4EDD-924F-67E7BC47F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A07E2E-E503-4614-AD81-AC61D2B5E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9014F2-03B2-42E2-A176-5F1DDCEC5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0506-317F-4DB9-92D4-7565E8A7FA19}" type="datetimeFigureOut">
              <a:rPr lang="fr-FR" smtClean="0"/>
              <a:t>24/06/2020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5397AF-D198-4ED1-A904-CBBD81716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44A0B2-923D-4212-A967-379D374F3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C40D-EC55-432B-902D-4C6AC7980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5767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4BFFD2-7335-48FA-9349-8BBBB4693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54A1E6-BE1A-43A0-B7F3-91D31967E4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DE7C2E2-B7A3-4055-A158-6306B4C1A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C7C5874-DCF7-40F1-8CFD-AE8853894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0506-317F-4DB9-92D4-7565E8A7FA19}" type="datetimeFigureOut">
              <a:rPr lang="fr-FR" smtClean="0"/>
              <a:t>24/06/2020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3728C76-C21A-4D15-BFF1-88496C0FD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A5175B5-5F36-4DF8-A5F1-534B00376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C40D-EC55-432B-902D-4C6AC7980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9444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5F1D69-AFED-4D83-90C4-6FE71C2F0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4AE448-B518-44D1-8A4A-EBF2DA829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C8CF2E2-77AE-4201-A8BB-5E437765D6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843C30E-0625-44FC-84CB-52005178E4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1B9C58A-03A5-4D9C-B05A-46486CCCF3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3B16178-9367-4658-B6BC-FCEEAE6CF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0506-317F-4DB9-92D4-7565E8A7FA19}" type="datetimeFigureOut">
              <a:rPr lang="fr-FR" smtClean="0"/>
              <a:t>24/06/2020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54C8D5D-AD48-43BD-B185-66DD61D6D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8234C06-86B4-46B7-9876-C9BC51C35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C40D-EC55-432B-902D-4C6AC7980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196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09E615-5E0C-4FF0-898E-7DE8AB010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5999426-B012-4DB6-A2EC-5160FE9B3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0506-317F-4DB9-92D4-7565E8A7FA19}" type="datetimeFigureOut">
              <a:rPr lang="fr-FR" smtClean="0"/>
              <a:t>24/06/2020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BAE1C7-8C35-4BFB-8570-9B58823D2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4B9CA2F-E81F-4554-A336-FA6E9DAE8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C40D-EC55-432B-902D-4C6AC7980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101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0AD57B3-20BC-4976-8C5B-9F92FFB8C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0506-317F-4DB9-92D4-7565E8A7FA19}" type="datetimeFigureOut">
              <a:rPr lang="fr-FR" smtClean="0"/>
              <a:t>24/06/2020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13B4E4C-AF2A-4870-A21E-06A34CD73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8212B9E-C7DD-47CB-87E9-9978ADC7C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C40D-EC55-432B-902D-4C6AC7980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1321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B2ACAF-870C-4531-ACB4-5BE403CF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60DEC5-295D-4035-96E5-BF468E6D4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97A03A5-C3D2-4DE8-B185-81E5EE73D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816FB20-0FFF-45CE-9938-453EFC058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0506-317F-4DB9-92D4-7565E8A7FA19}" type="datetimeFigureOut">
              <a:rPr lang="fr-FR" smtClean="0"/>
              <a:t>24/06/2020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E183248-1B28-4B95-8FCB-67991411C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08F86B-EED0-435C-A8C1-2D8D29304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C40D-EC55-432B-902D-4C6AC7980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9746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B866E7-407E-41EF-B674-CF980374C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B6C117C-3DAD-47AD-AFF6-D8DDE76A88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6342C24-F034-4D8C-88E8-FEA9ADB90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868DE9B-8924-4A8B-9353-2315B891E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0506-317F-4DB9-92D4-7565E8A7FA19}" type="datetimeFigureOut">
              <a:rPr lang="fr-FR" smtClean="0"/>
              <a:t>24/06/2020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B0F32FD-79C9-4A8E-A433-280D38A67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03CD109-63AE-4637-B3C5-89DB79A3D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C40D-EC55-432B-902D-4C6AC7980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8773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A92BA3B-EC78-452B-A771-BF2AEFE16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F333E20-58BC-4677-B537-8E271A290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37E809-1A09-4B85-9D87-73BE9CDA8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80506-317F-4DB9-92D4-7565E8A7FA19}" type="datetimeFigureOut">
              <a:rPr lang="fr-FR" smtClean="0"/>
              <a:t>24/06/2020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960E40-C5CC-48DE-AEF0-E5CC0341B9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C99EED-A0DD-43EC-92AF-80344356D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BC40D-EC55-432B-902D-4C6AC7980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766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A468B3D1-9F2A-4FAE-B71D-BD2CF120C01E}"/>
              </a:ext>
            </a:extLst>
          </p:cNvPr>
          <p:cNvSpPr/>
          <p:nvPr/>
        </p:nvSpPr>
        <p:spPr>
          <a:xfrm>
            <a:off x="309364" y="523462"/>
            <a:ext cx="3292155" cy="5364154"/>
          </a:xfrm>
          <a:prstGeom prst="roundRect">
            <a:avLst>
              <a:gd name="adj" fmla="val 3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PlanDefinition</a:t>
            </a:r>
            <a:endParaRPr lang="en-US" noProof="1">
              <a:solidFill>
                <a:schemeClr val="tx1"/>
              </a:solidFill>
            </a:endParaRP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title: </a:t>
            </a:r>
            <a:r>
              <a:rPr lang="en-US" sz="1600" noProof="1">
                <a:solidFill>
                  <a:schemeClr val="tx1"/>
                </a:solidFill>
                <a:sym typeface="Wingdings" panose="05000000000000000000" pitchFamily="2" charset="2"/>
              </a:rPr>
              <a:t>Torch super-panel, Acute</a:t>
            </a:r>
            <a:endParaRPr lang="en-US" sz="1600" noProof="1">
              <a:solidFill>
                <a:schemeClr val="tx1"/>
              </a:solidFill>
            </a:endParaRP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type: </a:t>
            </a:r>
            <a:r>
              <a:rPr lang="en-US" sz="1600" noProof="1">
                <a:solidFill>
                  <a:schemeClr val="tx1"/>
                </a:solidFill>
                <a:highlight>
                  <a:srgbClr val="00FF00"/>
                </a:highlight>
              </a:rPr>
              <a:t>panel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  <a:highlight>
                  <a:srgbClr val="FFFF00"/>
                </a:highlight>
              </a:rPr>
              <a:t>useContext (</a:t>
            </a:r>
            <a:r>
              <a:rPr lang="en-US" sz="1600" noProof="1">
                <a:solidFill>
                  <a:schemeClr val="tx1"/>
                </a:solidFill>
                <a:highlight>
                  <a:srgbClr val="FFFF00"/>
                </a:highlight>
              </a:rPr>
              <a:t>task</a:t>
            </a:r>
            <a:r>
              <a:rPr lang="en-US" sz="1600" noProof="1">
                <a:solidFill>
                  <a:srgbClr val="0070C0"/>
                </a:solidFill>
                <a:highlight>
                  <a:srgbClr val="FFFF00"/>
                </a:highlight>
              </a:rPr>
              <a:t>, </a:t>
            </a:r>
            <a:r>
              <a:rPr lang="en-US" sz="1600" noProof="1">
                <a:solidFill>
                  <a:schemeClr val="tx1"/>
                </a:solidFill>
                <a:highlight>
                  <a:srgbClr val="FFFF00"/>
                </a:highlight>
              </a:rPr>
              <a:t>LABOE</a:t>
            </a:r>
            <a:r>
              <a:rPr lang="en-US" sz="1600" noProof="1">
                <a:solidFill>
                  <a:srgbClr val="0070C0"/>
                </a:solidFill>
                <a:highlight>
                  <a:srgbClr val="FFFF00"/>
                </a:highlight>
              </a:rPr>
              <a:t>)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relatedArtifact:Includes [ ]</a:t>
            </a:r>
          </a:p>
          <a:p>
            <a:pPr marL="176213"/>
            <a:r>
              <a:rPr lang="en-US" sz="1600" noProof="1">
                <a:solidFill>
                  <a:schemeClr val="accent2">
                    <a:lumMod val="50000"/>
                  </a:schemeClr>
                </a:solidFill>
              </a:rPr>
              <a:t>action</a:t>
            </a:r>
          </a:p>
          <a:p>
            <a:pPr marL="354013"/>
            <a:r>
              <a:rPr lang="en-US" sz="1600" noProof="1">
                <a:solidFill>
                  <a:srgbClr val="00B050"/>
                </a:solidFill>
              </a:rPr>
              <a:t>specimenRequested </a:t>
            </a:r>
          </a:p>
          <a:p>
            <a:pPr marL="354013"/>
            <a:r>
              <a:rPr lang="en-US" sz="1600" noProof="1">
                <a:solidFill>
                  <a:srgbClr val="0070C0"/>
                </a:solidFill>
                <a:highlight>
                  <a:srgbClr val="00FFFF"/>
                </a:highlight>
              </a:rPr>
              <a:t>groupingBehavior </a:t>
            </a:r>
            <a:r>
              <a:rPr lang="en-US" sz="1600" noProof="1">
                <a:solidFill>
                  <a:schemeClr val="accent2">
                    <a:lumMod val="50000"/>
                  </a:schemeClr>
                </a:solidFill>
                <a:highlight>
                  <a:srgbClr val="00FFFF"/>
                </a:highlight>
              </a:rPr>
              <a:t>logical-group</a:t>
            </a:r>
          </a:p>
          <a:p>
            <a:pPr marL="354013"/>
            <a:r>
              <a:rPr lang="en-US" sz="1600" noProof="1">
                <a:solidFill>
                  <a:srgbClr val="0070C0"/>
                </a:solidFill>
                <a:highlight>
                  <a:srgbClr val="00FFFF"/>
                </a:highlight>
              </a:rPr>
              <a:t>selectionBehavior </a:t>
            </a:r>
            <a:r>
              <a:rPr lang="en-US" sz="1600" noProof="1">
                <a:solidFill>
                  <a:schemeClr val="accent2">
                    <a:lumMod val="50000"/>
                  </a:schemeClr>
                </a:solidFill>
                <a:highlight>
                  <a:srgbClr val="00FFFF"/>
                </a:highlight>
              </a:rPr>
              <a:t>any</a:t>
            </a:r>
            <a:endParaRPr lang="en-US" noProof="1">
              <a:solidFill>
                <a:schemeClr val="accent2">
                  <a:lumMod val="50000"/>
                </a:schemeClr>
              </a:solidFill>
              <a:highlight>
                <a:srgbClr val="00FFFF"/>
              </a:highlight>
            </a:endParaRPr>
          </a:p>
          <a:p>
            <a:pPr marL="354013"/>
            <a:r>
              <a:rPr lang="en-US" sz="1600" noProof="1">
                <a:solidFill>
                  <a:srgbClr val="0070C0"/>
                </a:solidFill>
              </a:rPr>
              <a:t>definitionCanonical</a:t>
            </a:r>
          </a:p>
          <a:p>
            <a:pPr marL="354013"/>
            <a:r>
              <a:rPr lang="en-US" sz="1600" noProof="1">
                <a:solidFill>
                  <a:schemeClr val="accent2">
                    <a:lumMod val="50000"/>
                  </a:schemeClr>
                </a:solidFill>
              </a:rPr>
              <a:t>action </a:t>
            </a:r>
          </a:p>
          <a:p>
            <a:pPr marL="354013"/>
            <a:r>
              <a:rPr lang="en-US" sz="1600" noProof="1">
                <a:solidFill>
                  <a:schemeClr val="accent2">
                    <a:lumMod val="50000"/>
                  </a:schemeClr>
                </a:solidFill>
              </a:rPr>
              <a:t>     </a:t>
            </a:r>
            <a:r>
              <a:rPr lang="en-US" sz="1600" noProof="1">
                <a:solidFill>
                  <a:srgbClr val="0070C0"/>
                </a:solidFill>
                <a:highlight>
                  <a:srgbClr val="00FFFF"/>
                </a:highlight>
              </a:rPr>
              <a:t>trigger</a:t>
            </a:r>
          </a:p>
          <a:p>
            <a:pPr marL="354013"/>
            <a:r>
              <a:rPr lang="en-US" sz="1600" noProof="1">
                <a:solidFill>
                  <a:srgbClr val="0070C0"/>
                </a:solidFill>
              </a:rPr>
              <a:t>           </a:t>
            </a:r>
            <a:r>
              <a:rPr lang="en-US" sz="1600" noProof="1">
                <a:solidFill>
                  <a:srgbClr val="0070C0"/>
                </a:solidFill>
                <a:highlight>
                  <a:srgbClr val="00FFFF"/>
                </a:highlight>
              </a:rPr>
              <a:t>type: </a:t>
            </a:r>
            <a:r>
              <a:rPr lang="en-US" sz="1600" noProof="1">
                <a:solidFill>
                  <a:schemeClr val="tx1"/>
                </a:solidFill>
                <a:highlight>
                  <a:srgbClr val="00FFFF"/>
                </a:highlight>
              </a:rPr>
              <a:t>named-event</a:t>
            </a:r>
            <a:r>
              <a:rPr lang="en-US" sz="1600" noProof="1">
                <a:solidFill>
                  <a:srgbClr val="0070C0"/>
                </a:solidFill>
              </a:rPr>
              <a:t>  </a:t>
            </a:r>
          </a:p>
          <a:p>
            <a:pPr marL="354013"/>
            <a:r>
              <a:rPr lang="en-US" sz="1600" noProof="1">
                <a:solidFill>
                  <a:srgbClr val="0070C0"/>
                </a:solidFill>
              </a:rPr>
              <a:t>           </a:t>
            </a:r>
            <a:r>
              <a:rPr lang="en-US" sz="1600" noProof="1">
                <a:solidFill>
                  <a:srgbClr val="0070C0"/>
                </a:solidFill>
                <a:highlight>
                  <a:srgbClr val="00FFFF"/>
                </a:highlight>
              </a:rPr>
              <a:t>name: </a:t>
            </a:r>
            <a:r>
              <a:rPr lang="en-US" sz="1600" noProof="1">
                <a:solidFill>
                  <a:schemeClr val="tx1"/>
                </a:solidFill>
                <a:highlight>
                  <a:srgbClr val="00FFFF"/>
                </a:highlight>
              </a:rPr>
              <a:t>HSV 1 IgM positive</a:t>
            </a:r>
            <a:endParaRPr lang="en-US" sz="1600" noProof="1">
              <a:solidFill>
                <a:srgbClr val="0070C0"/>
              </a:solidFill>
              <a:highlight>
                <a:srgbClr val="00FFFF"/>
              </a:highlight>
            </a:endParaRPr>
          </a:p>
          <a:p>
            <a:pPr marL="354013"/>
            <a:r>
              <a:rPr lang="en-US" sz="1600" noProof="1">
                <a:solidFill>
                  <a:srgbClr val="0070C0"/>
                </a:solidFill>
              </a:rPr>
              <a:t>     </a:t>
            </a:r>
            <a:r>
              <a:rPr lang="en-US" sz="1600" noProof="1">
                <a:solidFill>
                  <a:srgbClr val="0070C0"/>
                </a:solidFill>
                <a:highlight>
                  <a:srgbClr val="00FFFF"/>
                </a:highlight>
              </a:rPr>
              <a:t>definitionCanonical</a:t>
            </a:r>
          </a:p>
          <a:p>
            <a:pPr marL="354013"/>
            <a:r>
              <a:rPr lang="en-US" sz="1600" noProof="1">
                <a:solidFill>
                  <a:schemeClr val="accent2">
                    <a:lumMod val="50000"/>
                  </a:schemeClr>
                </a:solidFill>
              </a:rPr>
              <a:t>action</a:t>
            </a:r>
            <a:r>
              <a:rPr lang="en-US" sz="1600" noProof="1">
                <a:solidFill>
                  <a:srgbClr val="0070C0"/>
                </a:solidFill>
              </a:rPr>
              <a:t> </a:t>
            </a:r>
          </a:p>
          <a:p>
            <a:pPr marL="354013"/>
            <a:r>
              <a:rPr lang="en-US" sz="1600" noProof="1">
                <a:solidFill>
                  <a:srgbClr val="0070C0"/>
                </a:solidFill>
              </a:rPr>
              <a:t>     </a:t>
            </a:r>
            <a:r>
              <a:rPr lang="en-US" sz="1600" noProof="1">
                <a:solidFill>
                  <a:srgbClr val="0070C0"/>
                </a:solidFill>
                <a:highlight>
                  <a:srgbClr val="00FFFF"/>
                </a:highlight>
              </a:rPr>
              <a:t>trigger</a:t>
            </a:r>
          </a:p>
          <a:p>
            <a:pPr marL="354013"/>
            <a:r>
              <a:rPr lang="en-US" sz="1600" noProof="1">
                <a:solidFill>
                  <a:srgbClr val="0070C0"/>
                </a:solidFill>
              </a:rPr>
              <a:t>            </a:t>
            </a:r>
            <a:r>
              <a:rPr lang="en-US" sz="1600" noProof="1">
                <a:solidFill>
                  <a:srgbClr val="0070C0"/>
                </a:solidFill>
                <a:highlight>
                  <a:srgbClr val="00FFFF"/>
                </a:highlight>
              </a:rPr>
              <a:t>type: </a:t>
            </a:r>
            <a:r>
              <a:rPr lang="en-US" sz="1600" noProof="1">
                <a:solidFill>
                  <a:schemeClr val="tx1"/>
                </a:solidFill>
                <a:highlight>
                  <a:srgbClr val="00FFFF"/>
                </a:highlight>
              </a:rPr>
              <a:t>named-event</a:t>
            </a:r>
          </a:p>
          <a:p>
            <a:pPr marL="354013"/>
            <a:r>
              <a:rPr lang="en-US" sz="1600" noProof="1">
                <a:solidFill>
                  <a:schemeClr val="tx1"/>
                </a:solidFill>
              </a:rPr>
              <a:t>            </a:t>
            </a:r>
            <a:r>
              <a:rPr lang="en-US" sz="1600" noProof="1">
                <a:solidFill>
                  <a:srgbClr val="0070C0"/>
                </a:solidFill>
                <a:highlight>
                  <a:srgbClr val="00FFFF"/>
                </a:highlight>
              </a:rPr>
              <a:t>name: </a:t>
            </a:r>
            <a:r>
              <a:rPr lang="en-US" sz="1600" noProof="1">
                <a:solidFill>
                  <a:schemeClr val="tx1"/>
                </a:solidFill>
                <a:highlight>
                  <a:srgbClr val="00FFFF"/>
                </a:highlight>
              </a:rPr>
              <a:t>HSV 2 IgM positive</a:t>
            </a:r>
            <a:endParaRPr lang="en-US" sz="1600" noProof="1">
              <a:solidFill>
                <a:srgbClr val="0070C0"/>
              </a:solidFill>
              <a:highlight>
                <a:srgbClr val="00FFFF"/>
              </a:highlight>
            </a:endParaRPr>
          </a:p>
          <a:p>
            <a:pPr marL="354013"/>
            <a:r>
              <a:rPr lang="en-US" sz="1600" noProof="1">
                <a:solidFill>
                  <a:srgbClr val="0070C0"/>
                </a:solidFill>
              </a:rPr>
              <a:t>     </a:t>
            </a:r>
            <a:r>
              <a:rPr lang="en-US" sz="1600" noProof="1">
                <a:solidFill>
                  <a:srgbClr val="0070C0"/>
                </a:solidFill>
                <a:highlight>
                  <a:srgbClr val="00FFFF"/>
                </a:highlight>
              </a:rPr>
              <a:t>definitionCanonical</a:t>
            </a:r>
          </a:p>
          <a:p>
            <a:pPr marL="628650"/>
            <a:endParaRPr lang="en-US" sz="1600" noProof="1">
              <a:solidFill>
                <a:srgbClr val="0070C0"/>
              </a:solidFill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A9A21401-4C7C-469C-92E4-F7F7F8906B7A}"/>
              </a:ext>
            </a:extLst>
          </p:cNvPr>
          <p:cNvSpPr txBox="1"/>
          <p:nvPr/>
        </p:nvSpPr>
        <p:spPr>
          <a:xfrm>
            <a:off x="154206" y="26710"/>
            <a:ext cx="80753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E7 – Part 1: HSV 1&amp;2 IgM  </a:t>
            </a:r>
            <a:r>
              <a:rPr lang="en-US" sz="2200" dirty="0">
                <a:highlight>
                  <a:srgbClr val="00FF00"/>
                </a:highlight>
              </a:rPr>
              <a:t>panel</a:t>
            </a:r>
            <a:r>
              <a:rPr lang="en-US" sz="2200" dirty="0"/>
              <a:t>, </a:t>
            </a:r>
            <a:r>
              <a:rPr lang="en-US" sz="2200" dirty="0">
                <a:highlight>
                  <a:srgbClr val="FFFF00"/>
                </a:highlight>
              </a:rPr>
              <a:t>orderable</a:t>
            </a:r>
            <a:r>
              <a:rPr lang="en-US" sz="2200" dirty="0"/>
              <a:t>, </a:t>
            </a:r>
            <a:r>
              <a:rPr lang="en-US" sz="2200" dirty="0">
                <a:highlight>
                  <a:srgbClr val="00FFFF"/>
                </a:highlight>
              </a:rPr>
              <a:t>with reflex tests</a:t>
            </a: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20F620CD-893A-452F-8310-90CA5C6D2DDD}"/>
              </a:ext>
            </a:extLst>
          </p:cNvPr>
          <p:cNvSpPr/>
          <p:nvPr/>
        </p:nvSpPr>
        <p:spPr>
          <a:xfrm>
            <a:off x="3853446" y="1918912"/>
            <a:ext cx="2045105" cy="637968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SpecimenDefinition</a:t>
            </a:r>
            <a:r>
              <a:rPr lang="en-US" sz="1600" noProof="1">
                <a:solidFill>
                  <a:schemeClr val="tx1"/>
                </a:solidFill>
              </a:rPr>
              <a:t>2mL serum</a:t>
            </a:r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A0FA69F6-0578-4CB3-ACFD-AE8E14B003A7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2458279" y="2237896"/>
            <a:ext cx="1395167" cy="0"/>
          </a:xfrm>
          <a:prstGeom prst="straightConnector1">
            <a:avLst/>
          </a:prstGeom>
          <a:ln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B1533E1D-04D5-4AD6-9004-ED84AC5F36F4}"/>
              </a:ext>
            </a:extLst>
          </p:cNvPr>
          <p:cNvSpPr/>
          <p:nvPr/>
        </p:nvSpPr>
        <p:spPr>
          <a:xfrm>
            <a:off x="2560920" y="1600200"/>
            <a:ext cx="161096" cy="296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2" name="Connecteur : en angle 61">
            <a:extLst>
              <a:ext uri="{FF2B5EF4-FFF2-40B4-BE49-F238E27FC236}">
                <a16:creationId xmlns:a16="http://schemas.microsoft.com/office/drawing/2014/main" id="{F043BE89-AF8F-495A-A623-C191345E2964}"/>
              </a:ext>
            </a:extLst>
          </p:cNvPr>
          <p:cNvCxnSpPr>
            <a:cxnSpLocks/>
            <a:stCxn id="4" idx="3"/>
            <a:endCxn id="43" idx="0"/>
          </p:cNvCxnSpPr>
          <p:nvPr/>
        </p:nvCxnSpPr>
        <p:spPr>
          <a:xfrm flipV="1">
            <a:off x="2722016" y="867746"/>
            <a:ext cx="5000614" cy="880562"/>
          </a:xfrm>
          <a:prstGeom prst="bentConnector4">
            <a:avLst>
              <a:gd name="adj1" fmla="val 70573"/>
              <a:gd name="adj2" fmla="val 125961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3867C6FA-1F81-4D03-924E-6E12583F3356}"/>
              </a:ext>
            </a:extLst>
          </p:cNvPr>
          <p:cNvSpPr/>
          <p:nvPr/>
        </p:nvSpPr>
        <p:spPr>
          <a:xfrm>
            <a:off x="9763203" y="867746"/>
            <a:ext cx="2192531" cy="880561"/>
          </a:xfrm>
          <a:prstGeom prst="roundRect">
            <a:avLst>
              <a:gd name="adj" fmla="val 711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PlanDefinition</a:t>
            </a:r>
            <a:endParaRPr lang="en-US" noProof="1">
              <a:solidFill>
                <a:schemeClr val="tx1"/>
              </a:solidFill>
            </a:endParaRP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title: </a:t>
            </a:r>
            <a:r>
              <a:rPr lang="en-US" sz="1600" noProof="1">
                <a:solidFill>
                  <a:schemeClr val="tx1"/>
                </a:solidFill>
                <a:sym typeface="Wingdings" panose="05000000000000000000" pitchFamily="2" charset="2"/>
              </a:rPr>
              <a:t>HSV 2 IgM Titer</a:t>
            </a:r>
            <a:endParaRPr lang="en-US" sz="1600" noProof="1">
              <a:solidFill>
                <a:schemeClr val="tx1"/>
              </a:solidFill>
            </a:endParaRP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type: </a:t>
            </a:r>
            <a:r>
              <a:rPr lang="en-US" sz="1600" noProof="1">
                <a:solidFill>
                  <a:schemeClr val="tx1"/>
                </a:solidFill>
              </a:rPr>
              <a:t>test</a:t>
            </a:r>
          </a:p>
        </p:txBody>
      </p:sp>
      <p:cxnSp>
        <p:nvCxnSpPr>
          <p:cNvPr id="66" name="Connecteur : en angle 65">
            <a:extLst>
              <a:ext uri="{FF2B5EF4-FFF2-40B4-BE49-F238E27FC236}">
                <a16:creationId xmlns:a16="http://schemas.microsoft.com/office/drawing/2014/main" id="{85A0A3D1-1A54-413D-97AC-C34EF14A3D34}"/>
              </a:ext>
            </a:extLst>
          </p:cNvPr>
          <p:cNvCxnSpPr>
            <a:cxnSpLocks/>
            <a:stCxn id="4" idx="3"/>
            <a:endCxn id="65" idx="0"/>
          </p:cNvCxnSpPr>
          <p:nvPr/>
        </p:nvCxnSpPr>
        <p:spPr>
          <a:xfrm flipV="1">
            <a:off x="2722016" y="867746"/>
            <a:ext cx="8137453" cy="880562"/>
          </a:xfrm>
          <a:prstGeom prst="bentConnector4">
            <a:avLst>
              <a:gd name="adj1" fmla="val 43264"/>
              <a:gd name="adj2" fmla="val 125961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5DD33CA9-B8D5-41D5-935B-947A59648CF1}"/>
              </a:ext>
            </a:extLst>
          </p:cNvPr>
          <p:cNvSpPr/>
          <p:nvPr/>
        </p:nvSpPr>
        <p:spPr>
          <a:xfrm>
            <a:off x="4497713" y="3802555"/>
            <a:ext cx="2911072" cy="861587"/>
          </a:xfrm>
          <a:prstGeom prst="roundRect">
            <a:avLst>
              <a:gd name="adj" fmla="val 1064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ActivityDefinition </a:t>
            </a:r>
          </a:p>
          <a:p>
            <a:r>
              <a:rPr lang="en-US" sz="1600" noProof="1">
                <a:solidFill>
                  <a:srgbClr val="0070C0"/>
                </a:solidFill>
              </a:rPr>
              <a:t> title: </a:t>
            </a:r>
            <a:r>
              <a:rPr lang="en-US" sz="1600" noProof="1">
                <a:solidFill>
                  <a:schemeClr val="tx1"/>
                </a:solidFill>
              </a:rPr>
              <a:t>HSV 1 IgM Titer</a:t>
            </a:r>
          </a:p>
          <a:p>
            <a:r>
              <a:rPr lang="en-US" sz="1600" noProof="1">
                <a:solidFill>
                  <a:schemeClr val="tx1"/>
                </a:solidFill>
              </a:rPr>
              <a:t> </a:t>
            </a:r>
            <a:r>
              <a:rPr lang="en-US" sz="1600" noProof="1">
                <a:solidFill>
                  <a:srgbClr val="0070C0"/>
                </a:solidFill>
              </a:rPr>
              <a:t>observationResultRequirement</a:t>
            </a:r>
          </a:p>
        </p:txBody>
      </p:sp>
      <p:sp>
        <p:nvSpPr>
          <p:cNvPr id="82" name="Rectangle : coins arrondis 81">
            <a:extLst>
              <a:ext uri="{FF2B5EF4-FFF2-40B4-BE49-F238E27FC236}">
                <a16:creationId xmlns:a16="http://schemas.microsoft.com/office/drawing/2014/main" id="{16CCDF71-7C19-46F2-B7F4-2EA20EC5AAC6}"/>
              </a:ext>
            </a:extLst>
          </p:cNvPr>
          <p:cNvSpPr/>
          <p:nvPr/>
        </p:nvSpPr>
        <p:spPr>
          <a:xfrm>
            <a:off x="7732606" y="4021898"/>
            <a:ext cx="2344455" cy="921693"/>
          </a:xfrm>
          <a:prstGeom prst="roundRect">
            <a:avLst>
              <a:gd name="adj" fmla="val 132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0" bIns="36000" rtlCol="0" anchor="t" anchorCtr="0"/>
          <a:lstStyle/>
          <a:p>
            <a:r>
              <a:rPr lang="en-US" dirty="0">
                <a:solidFill>
                  <a:srgbClr val="0070C0"/>
                </a:solidFill>
              </a:rPr>
              <a:t>ObservationDefinition</a:t>
            </a:r>
          </a:p>
          <a:p>
            <a:r>
              <a:rPr lang="en-US" sz="1600" noProof="1">
                <a:solidFill>
                  <a:schemeClr val="tx1"/>
                </a:solidFill>
              </a:rPr>
              <a:t>HSV 1 IgM Titer </a:t>
            </a:r>
            <a:r>
              <a:rPr lang="en-US" sz="1600" dirty="0">
                <a:solidFill>
                  <a:schemeClr val="tx1"/>
                </a:solidFill>
              </a:rPr>
              <a:t>(50758-2)</a:t>
            </a:r>
          </a:p>
          <a:p>
            <a:r>
              <a:rPr lang="en-US" sz="1600" dirty="0">
                <a:solidFill>
                  <a:schemeClr val="tx1"/>
                </a:solidFill>
              </a:rPr>
              <a:t>{titer}</a:t>
            </a:r>
          </a:p>
        </p:txBody>
      </p: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956D544B-45BB-499C-AAB0-2ECB109A724D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7408785" y="4478409"/>
            <a:ext cx="323821" cy="433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 : coins arrondis 86">
            <a:extLst>
              <a:ext uri="{FF2B5EF4-FFF2-40B4-BE49-F238E27FC236}">
                <a16:creationId xmlns:a16="http://schemas.microsoft.com/office/drawing/2014/main" id="{28CA0B49-81C7-4C0A-A1EF-B7F3721675AA}"/>
              </a:ext>
            </a:extLst>
          </p:cNvPr>
          <p:cNvSpPr/>
          <p:nvPr/>
        </p:nvSpPr>
        <p:spPr>
          <a:xfrm>
            <a:off x="4497713" y="4985186"/>
            <a:ext cx="2911072" cy="861587"/>
          </a:xfrm>
          <a:prstGeom prst="roundRect">
            <a:avLst>
              <a:gd name="adj" fmla="val 1064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ActivityDefinition </a:t>
            </a:r>
          </a:p>
          <a:p>
            <a:r>
              <a:rPr lang="en-US" sz="1600" noProof="1">
                <a:solidFill>
                  <a:srgbClr val="0070C0"/>
                </a:solidFill>
              </a:rPr>
              <a:t> title: </a:t>
            </a:r>
            <a:r>
              <a:rPr lang="en-US" sz="1600" noProof="1">
                <a:solidFill>
                  <a:schemeClr val="tx1"/>
                </a:solidFill>
              </a:rPr>
              <a:t>HSV 2 IgM Titer</a:t>
            </a:r>
          </a:p>
          <a:p>
            <a:r>
              <a:rPr lang="en-US" sz="1600" noProof="1">
                <a:solidFill>
                  <a:schemeClr val="tx1"/>
                </a:solidFill>
              </a:rPr>
              <a:t> </a:t>
            </a:r>
            <a:r>
              <a:rPr lang="en-US" sz="1600" noProof="1">
                <a:solidFill>
                  <a:srgbClr val="0070C0"/>
                </a:solidFill>
              </a:rPr>
              <a:t>observationResultRequirement</a:t>
            </a:r>
          </a:p>
        </p:txBody>
      </p:sp>
      <p:sp>
        <p:nvSpPr>
          <p:cNvPr id="88" name="Rectangle : coins arrondis 87">
            <a:extLst>
              <a:ext uri="{FF2B5EF4-FFF2-40B4-BE49-F238E27FC236}">
                <a16:creationId xmlns:a16="http://schemas.microsoft.com/office/drawing/2014/main" id="{D4C1302F-FEFE-490E-9B7F-65E296A093F2}"/>
              </a:ext>
            </a:extLst>
          </p:cNvPr>
          <p:cNvSpPr/>
          <p:nvPr/>
        </p:nvSpPr>
        <p:spPr>
          <a:xfrm>
            <a:off x="7732606" y="5251908"/>
            <a:ext cx="2344455" cy="921693"/>
          </a:xfrm>
          <a:prstGeom prst="roundRect">
            <a:avLst>
              <a:gd name="adj" fmla="val 1473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0" bIns="36000" rtlCol="0" anchor="t" anchorCtr="0"/>
          <a:lstStyle/>
          <a:p>
            <a:r>
              <a:rPr lang="en-US" dirty="0">
                <a:solidFill>
                  <a:srgbClr val="0070C0"/>
                </a:solidFill>
              </a:rPr>
              <a:t>ObservationDefinition</a:t>
            </a:r>
          </a:p>
          <a:p>
            <a:r>
              <a:rPr lang="en-US" sz="1600" noProof="1">
                <a:solidFill>
                  <a:schemeClr val="tx1"/>
                </a:solidFill>
              </a:rPr>
              <a:t>HSV 2 IgM Titer </a:t>
            </a:r>
            <a:r>
              <a:rPr lang="en-US" sz="1600" dirty="0">
                <a:solidFill>
                  <a:schemeClr val="tx1"/>
                </a:solidFill>
              </a:rPr>
              <a:t>(26927-4)</a:t>
            </a:r>
          </a:p>
          <a:p>
            <a:r>
              <a:rPr lang="en-US" sz="1600" dirty="0">
                <a:solidFill>
                  <a:schemeClr val="tx1"/>
                </a:solidFill>
              </a:rPr>
              <a:t>{titer}</a:t>
            </a:r>
          </a:p>
        </p:txBody>
      </p: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ECCC3E6D-05A6-4DEF-A813-A9254DC7BA2F}"/>
              </a:ext>
            </a:extLst>
          </p:cNvPr>
          <p:cNvCxnSpPr>
            <a:cxnSpLocks/>
            <a:endCxn id="88" idx="1"/>
          </p:cNvCxnSpPr>
          <p:nvPr/>
        </p:nvCxnSpPr>
        <p:spPr>
          <a:xfrm flipV="1">
            <a:off x="7293422" y="5712755"/>
            <a:ext cx="439184" cy="433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01B28DDD-E836-4615-8EEF-F3ADAC2F27B3}"/>
              </a:ext>
            </a:extLst>
          </p:cNvPr>
          <p:cNvSpPr/>
          <p:nvPr/>
        </p:nvSpPr>
        <p:spPr>
          <a:xfrm>
            <a:off x="6172007" y="2322599"/>
            <a:ext cx="2911072" cy="1272021"/>
          </a:xfrm>
          <a:prstGeom prst="roundRect">
            <a:avLst>
              <a:gd name="adj" fmla="val 1064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ActivityDefinition </a:t>
            </a:r>
          </a:p>
          <a:p>
            <a:r>
              <a:rPr lang="en-US" sz="1600" noProof="1">
                <a:solidFill>
                  <a:srgbClr val="0070C0"/>
                </a:solidFill>
              </a:rPr>
              <a:t> title: </a:t>
            </a:r>
            <a:r>
              <a:rPr lang="en-US" sz="1600" noProof="1">
                <a:solidFill>
                  <a:schemeClr val="tx1"/>
                </a:solidFill>
              </a:rPr>
              <a:t>HSV 1 &amp; 2 IgM panel</a:t>
            </a:r>
          </a:p>
          <a:p>
            <a:r>
              <a:rPr lang="en-US" sz="1600" noProof="1">
                <a:solidFill>
                  <a:schemeClr val="tx1"/>
                </a:solidFill>
              </a:rPr>
              <a:t> </a:t>
            </a:r>
            <a:r>
              <a:rPr lang="en-US" sz="1600" noProof="1">
                <a:solidFill>
                  <a:srgbClr val="0070C0"/>
                </a:solidFill>
              </a:rPr>
              <a:t>observationResultRequirement</a:t>
            </a:r>
          </a:p>
          <a:p>
            <a:r>
              <a:rPr lang="en-US" sz="1600" noProof="1">
                <a:solidFill>
                  <a:srgbClr val="0070C0"/>
                </a:solidFill>
              </a:rPr>
              <a:t> observationResultRequirement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02BB9AF5-C009-4F9A-97D4-19926E125DCF}"/>
              </a:ext>
            </a:extLst>
          </p:cNvPr>
          <p:cNvCxnSpPr>
            <a:cxnSpLocks/>
          </p:cNvCxnSpPr>
          <p:nvPr/>
        </p:nvCxnSpPr>
        <p:spPr>
          <a:xfrm>
            <a:off x="2560920" y="2971783"/>
            <a:ext cx="3597197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317FDD4F-2BAB-4191-BE69-9B6BD4AF37D8}"/>
              </a:ext>
            </a:extLst>
          </p:cNvPr>
          <p:cNvSpPr/>
          <p:nvPr/>
        </p:nvSpPr>
        <p:spPr>
          <a:xfrm>
            <a:off x="9416037" y="2355697"/>
            <a:ext cx="2551200" cy="637968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 anchorCtr="0"/>
          <a:lstStyle/>
          <a:p>
            <a:r>
              <a:rPr lang="en-US" dirty="0">
                <a:solidFill>
                  <a:srgbClr val="0070C0"/>
                </a:solidFill>
              </a:rPr>
              <a:t>ObservationDefinition</a:t>
            </a:r>
          </a:p>
          <a:p>
            <a:r>
              <a:rPr lang="en-US" sz="1600" dirty="0">
                <a:solidFill>
                  <a:schemeClr val="tx1"/>
                </a:solidFill>
              </a:rPr>
              <a:t>HSV 1 IgM presence (40466-5)</a:t>
            </a:r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93B4F8D2-8628-44A6-AB56-737810720814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9004041" y="2674681"/>
            <a:ext cx="411996" cy="38668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A1FD3B5C-64E9-4174-9748-F63ABFEE7023}"/>
              </a:ext>
            </a:extLst>
          </p:cNvPr>
          <p:cNvSpPr/>
          <p:nvPr/>
        </p:nvSpPr>
        <p:spPr>
          <a:xfrm>
            <a:off x="9416037" y="3099008"/>
            <a:ext cx="2551200" cy="637968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 anchorCtr="0"/>
          <a:lstStyle/>
          <a:p>
            <a:r>
              <a:rPr lang="en-US" dirty="0">
                <a:solidFill>
                  <a:srgbClr val="0070C0"/>
                </a:solidFill>
              </a:rPr>
              <a:t>ObservationDefinition</a:t>
            </a:r>
          </a:p>
          <a:p>
            <a:r>
              <a:rPr lang="en-US" sz="1600" dirty="0">
                <a:solidFill>
                  <a:schemeClr val="tx1"/>
                </a:solidFill>
              </a:rPr>
              <a:t>HSV 2 IgM presence (45210-2)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0BF47AB0-1B00-4BF2-BE6D-577FC0BE30C9}"/>
              </a:ext>
            </a:extLst>
          </p:cNvPr>
          <p:cNvCxnSpPr>
            <a:cxnSpLocks/>
          </p:cNvCxnSpPr>
          <p:nvPr/>
        </p:nvCxnSpPr>
        <p:spPr>
          <a:xfrm>
            <a:off x="9004041" y="3329088"/>
            <a:ext cx="394059" cy="7604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2DA260FE-383F-4EBD-8A2E-79CDD747721F}"/>
              </a:ext>
            </a:extLst>
          </p:cNvPr>
          <p:cNvSpPr/>
          <p:nvPr/>
        </p:nvSpPr>
        <p:spPr>
          <a:xfrm>
            <a:off x="6626364" y="867746"/>
            <a:ext cx="2192531" cy="880561"/>
          </a:xfrm>
          <a:prstGeom prst="roundRect">
            <a:avLst>
              <a:gd name="adj" fmla="val 711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PlanDefinition</a:t>
            </a:r>
            <a:endParaRPr lang="en-US" noProof="1">
              <a:solidFill>
                <a:schemeClr val="tx1"/>
              </a:solidFill>
            </a:endParaRP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title: </a:t>
            </a:r>
            <a:r>
              <a:rPr lang="en-US" sz="1600" noProof="1">
                <a:solidFill>
                  <a:schemeClr val="tx1"/>
                </a:solidFill>
                <a:sym typeface="Wingdings" panose="05000000000000000000" pitchFamily="2" charset="2"/>
              </a:rPr>
              <a:t>HSV 1 IgM Titer</a:t>
            </a:r>
            <a:endParaRPr lang="en-US" sz="1600" noProof="1">
              <a:solidFill>
                <a:schemeClr val="tx1"/>
              </a:solidFill>
            </a:endParaRP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type: </a:t>
            </a:r>
            <a:r>
              <a:rPr lang="en-US" sz="1600" noProof="1">
                <a:solidFill>
                  <a:schemeClr val="tx1"/>
                </a:solidFill>
              </a:rPr>
              <a:t>test</a:t>
            </a:r>
          </a:p>
        </p:txBody>
      </p: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8C6CECC6-E768-4DEB-A202-1FB99253D9E8}"/>
              </a:ext>
            </a:extLst>
          </p:cNvPr>
          <p:cNvCxnSpPr>
            <a:cxnSpLocks/>
            <a:endCxn id="81" idx="1"/>
          </p:cNvCxnSpPr>
          <p:nvPr/>
        </p:nvCxnSpPr>
        <p:spPr>
          <a:xfrm>
            <a:off x="2799184" y="4233348"/>
            <a:ext cx="1698529" cy="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D1B53A51-EB81-4895-9C87-1029157A4BB4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2799184" y="5415980"/>
            <a:ext cx="1698529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53404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169</Words>
  <Application>Microsoft Office PowerPoint</Application>
  <PresentationFormat>Grand écran</PresentationFormat>
  <Paragraphs>48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François MACARY</dc:creator>
  <cp:lastModifiedBy>François MACARY</cp:lastModifiedBy>
  <cp:revision>39</cp:revision>
  <dcterms:created xsi:type="dcterms:W3CDTF">2020-02-11T13:33:37Z</dcterms:created>
  <dcterms:modified xsi:type="dcterms:W3CDTF">2020-06-24T19:17:43Z</dcterms:modified>
</cp:coreProperties>
</file>