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5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7A579-5204-4993-842E-5C879015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58703F-81DA-4849-A0F5-06C3D413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0DC03-3594-487B-889D-30BCA2EB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9DD6E-6441-4DD4-A257-2CFFD1E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1E843-19E1-4A2D-A3FA-4D68193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CF45A-3A6A-418B-A444-DD98FA9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C79861-7519-4EF0-BD1C-9DF5B6AE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E3985-B990-4E6F-BFE7-6F3B6DEB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E1EAD-142C-47C5-A1E8-5C282C81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F5F82-0382-493C-B915-37551A4A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435CC3-7813-463E-AB95-485A5453F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A6F50-7AE1-40EF-BACD-747AB990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5A3E5-1E3D-4608-A690-E65ED1E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0A97C-FB18-472E-9472-17AC170D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30E76-7746-40CE-B7C0-C5DEF95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7C49-7589-4F42-81EA-D28EAE1E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E96BE-713A-4E60-8D60-62FA1353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FF944-7692-4E6C-8331-00668812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33A06-BC5C-404C-B1EA-BC87120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ACD0D-E37B-4B84-9CA0-1AC620D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C418F-3606-4B14-8582-EB0954B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99D1D-4AEB-4406-8477-7D8467A8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FEBE3-5D8C-4E19-9887-F69A6FD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DAF95-F104-4A96-B076-73BF1047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10DB-A997-49B5-9611-F2C13683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3A876-473B-4C19-BA63-42C53B5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BD61C-2670-4D37-B019-F9C80A6C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93A4CF-2B61-48E4-9482-AAF327AC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50E4A-94C5-4430-B9DF-8847C66D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642C-4D7F-4B0B-895E-1CD0AF7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E1EC4-7F79-4A4B-A667-A968DA6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3D0AA-8871-4E40-A4CC-2882E2B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705FC-CB73-4D4F-98DC-26FE0F25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0F8149-EE69-4ABB-9F4E-E479A357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D1B5F6-1A02-43FD-B3CC-4D2CF04E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998070-8D25-48BB-A188-D67548DA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4DC0C7-0BA6-47E0-BCC7-0AF7D940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CDAF5-786C-4442-BB8C-77E90C56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A81E7-8C92-4F28-A8BB-34FFEBC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2397-4265-4ECA-858E-3B46F09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670A94-0D61-48ED-8771-70631593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28DEE-EF36-4611-A91F-35D39F9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6C44B8-F89C-48D9-A474-A6A3716D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B8C0FB-12D5-4FE5-83E3-79A6110F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544E9A-EA1C-45BF-90B7-C6287B80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ED49FD-B14F-4B05-8D5C-8ED2F56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BC82-7F57-409C-B5CC-29EE1E04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6F8FB-B69F-469E-8049-5F30E48C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E53FC-E3BF-4943-B1D3-BA08163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97159-70B0-4462-8716-BD096D86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94408-DEDA-4E62-83B9-3FCD405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77443-1E5E-4603-BA55-D152D27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6D6F-F0A9-4A88-BE72-B91055C9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9E2DDF-1918-45B9-89CA-A0F14491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5D9D44-0249-481F-A80B-032CB3EE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A2153-3731-41C3-B074-F9FF5088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D92CC-CDBF-426C-B5CC-10F3D23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AB24F-92DB-4B4D-A60D-42E5494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F6FED-733B-46B7-8EF1-AB50268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95156-9C61-45A6-9F95-0E178622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63E3C-CFCB-44AC-9F65-8C5C195AA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29/05/2020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261F0-3C75-4748-B9A6-82DD9F59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459AF-0729-4595-88F2-1B1D5A4D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39DD055-8EF1-46D5-A759-909838B13B59}"/>
              </a:ext>
            </a:extLst>
          </p:cNvPr>
          <p:cNvSpPr/>
          <p:nvPr/>
        </p:nvSpPr>
        <p:spPr>
          <a:xfrm>
            <a:off x="6934666" y="1107870"/>
            <a:ext cx="340999" cy="28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4436782" y="334303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11" idx="0"/>
            <a:endCxn id="20" idx="3"/>
          </p:cNvCxnSpPr>
          <p:nvPr/>
        </p:nvCxnSpPr>
        <p:spPr>
          <a:xfrm rot="16200000" flipV="1">
            <a:off x="5048324" y="82932"/>
            <a:ext cx="307552" cy="1566472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2257879" y="143821"/>
            <a:ext cx="2160985" cy="11371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CatalogHeader </a:t>
            </a:r>
            <a:r>
              <a:rPr lang="en-US" sz="2000" noProof="1"/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Composition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DBA933-9565-444C-B7B3-F193880AE287}"/>
              </a:ext>
            </a:extLst>
          </p:cNvPr>
          <p:cNvSpPr txBox="1"/>
          <p:nvPr/>
        </p:nvSpPr>
        <p:spPr>
          <a:xfrm>
            <a:off x="5079296" y="326787"/>
            <a:ext cx="187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catalogReference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C9A4C617-23DA-4B5A-A95B-EFA518F82E4B}"/>
              </a:ext>
            </a:extLst>
          </p:cNvPr>
          <p:cNvCxnSpPr>
            <a:cxnSpLocks/>
            <a:stCxn id="11" idx="2"/>
            <a:endCxn id="46" idx="0"/>
          </p:cNvCxnSpPr>
          <p:nvPr/>
        </p:nvCxnSpPr>
        <p:spPr>
          <a:xfrm rot="5400000">
            <a:off x="5600182" y="2545640"/>
            <a:ext cx="770309" cy="1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4F97B-D06D-400B-82DF-1A3970FD058D}"/>
              </a:ext>
            </a:extLst>
          </p:cNvPr>
          <p:cNvSpPr/>
          <p:nvPr/>
        </p:nvSpPr>
        <p:spPr>
          <a:xfrm>
            <a:off x="4527907" y="2930795"/>
            <a:ext cx="2914855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LabProcedureDefinition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ActivityDefinition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DA19B55-7B2D-4F80-A8B0-AC35CA3AEB5F}"/>
              </a:ext>
            </a:extLst>
          </p:cNvPr>
          <p:cNvSpPr txBox="1"/>
          <p:nvPr/>
        </p:nvSpPr>
        <p:spPr>
          <a:xfrm>
            <a:off x="5516244" y="2515527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1..*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C5EA803-67C9-48E4-8679-3F8205317474}"/>
              </a:ext>
            </a:extLst>
          </p:cNvPr>
          <p:cNvSpPr txBox="1"/>
          <p:nvPr/>
        </p:nvSpPr>
        <p:spPr>
          <a:xfrm>
            <a:off x="3048677" y="2227058"/>
            <a:ext cx="298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action.(…).definitionCanonical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EEC750-3A3E-431D-9735-6AB2099A1A92}"/>
              </a:ext>
            </a:extLst>
          </p:cNvPr>
          <p:cNvSpPr/>
          <p:nvPr/>
        </p:nvSpPr>
        <p:spPr>
          <a:xfrm>
            <a:off x="4247572" y="4950922"/>
            <a:ext cx="3479034" cy="109045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InputObservationDefinition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ObservationDefinition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61556E-21ED-4FDD-8387-069647701921}"/>
              </a:ext>
            </a:extLst>
          </p:cNvPr>
          <p:cNvSpPr/>
          <p:nvPr/>
        </p:nvSpPr>
        <p:spPr>
          <a:xfrm>
            <a:off x="8886368" y="4513606"/>
            <a:ext cx="3111179" cy="109045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LabObservationDefinition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ObservationDefinition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F11366-8458-4112-A323-141BA159FFFC}"/>
              </a:ext>
            </a:extLst>
          </p:cNvPr>
          <p:cNvSpPr/>
          <p:nvPr/>
        </p:nvSpPr>
        <p:spPr>
          <a:xfrm>
            <a:off x="456300" y="4890344"/>
            <a:ext cx="2887484" cy="114277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LabSpecimenDefinition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SpecimenDefinition</a:t>
            </a:r>
          </a:p>
        </p:txBody>
      </p: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15990ED7-D7B7-4EEE-A20B-C21EC57541DC}"/>
              </a:ext>
            </a:extLst>
          </p:cNvPr>
          <p:cNvCxnSpPr>
            <a:cxnSpLocks/>
            <a:stCxn id="46" idx="1"/>
            <a:endCxn id="56" idx="0"/>
          </p:cNvCxnSpPr>
          <p:nvPr/>
        </p:nvCxnSpPr>
        <p:spPr>
          <a:xfrm rot="10800000" flipV="1">
            <a:off x="1900043" y="3501066"/>
            <a:ext cx="2627865" cy="1389278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DA2AF1A3-48F7-47E0-B4B7-79E68B4E6B5C}"/>
              </a:ext>
            </a:extLst>
          </p:cNvPr>
          <p:cNvCxnSpPr>
            <a:cxnSpLocks/>
            <a:stCxn id="46" idx="2"/>
            <a:endCxn id="54" idx="0"/>
          </p:cNvCxnSpPr>
          <p:nvPr/>
        </p:nvCxnSpPr>
        <p:spPr>
          <a:xfrm rot="16200000" flipH="1">
            <a:off x="5546420" y="4510252"/>
            <a:ext cx="879585" cy="175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52F29C62-3816-4A94-93C8-4E3BA5AF99AA}"/>
              </a:ext>
            </a:extLst>
          </p:cNvPr>
          <p:cNvCxnSpPr>
            <a:cxnSpLocks/>
            <a:stCxn id="46" idx="3"/>
            <a:endCxn id="55" idx="0"/>
          </p:cNvCxnSpPr>
          <p:nvPr/>
        </p:nvCxnSpPr>
        <p:spPr>
          <a:xfrm>
            <a:off x="7442762" y="3501066"/>
            <a:ext cx="2999196" cy="1012540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32AC0154-36F6-4FA3-B245-FE044FA1CE68}"/>
              </a:ext>
            </a:extLst>
          </p:cNvPr>
          <p:cNvSpPr txBox="1"/>
          <p:nvPr/>
        </p:nvSpPr>
        <p:spPr>
          <a:xfrm>
            <a:off x="2210804" y="3203888"/>
            <a:ext cx="23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specimenRequirement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8BEC931-6B82-43BE-8606-752AC314803E}"/>
              </a:ext>
            </a:extLst>
          </p:cNvPr>
          <p:cNvSpPr txBox="1"/>
          <p:nvPr/>
        </p:nvSpPr>
        <p:spPr>
          <a:xfrm>
            <a:off x="1891372" y="4457419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9309530-9C72-431E-AF17-F95DB70E7D31}"/>
              </a:ext>
            </a:extLst>
          </p:cNvPr>
          <p:cNvSpPr txBox="1"/>
          <p:nvPr/>
        </p:nvSpPr>
        <p:spPr>
          <a:xfrm>
            <a:off x="5976002" y="4087610"/>
            <a:ext cx="257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observationRequirement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B4220E8-E8FB-4F6B-8617-DD85238222A6}"/>
              </a:ext>
            </a:extLst>
          </p:cNvPr>
          <p:cNvSpPr txBox="1"/>
          <p:nvPr/>
        </p:nvSpPr>
        <p:spPr>
          <a:xfrm>
            <a:off x="6000916" y="4552741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0DE7D4C7-570D-4738-83D2-78C610CF8DB2}"/>
              </a:ext>
            </a:extLst>
          </p:cNvPr>
          <p:cNvSpPr txBox="1"/>
          <p:nvPr/>
        </p:nvSpPr>
        <p:spPr>
          <a:xfrm>
            <a:off x="9972372" y="4116435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EFF53CD-4ECD-44EE-9F56-5713E9D8A8F4}"/>
              </a:ext>
            </a:extLst>
          </p:cNvPr>
          <p:cNvSpPr txBox="1"/>
          <p:nvPr/>
        </p:nvSpPr>
        <p:spPr>
          <a:xfrm>
            <a:off x="7470755" y="3124652"/>
            <a:ext cx="311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observationResultRequirement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C66D9E-6541-4236-87A7-C6FE9DAC58A9}"/>
              </a:ext>
            </a:extLst>
          </p:cNvPr>
          <p:cNvSpPr txBox="1"/>
          <p:nvPr/>
        </p:nvSpPr>
        <p:spPr>
          <a:xfrm>
            <a:off x="602506" y="11137"/>
            <a:ext cx="1540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the laboratory compendium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7011639" y="117496"/>
            <a:ext cx="3160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i="1" noProof="1"/>
              <a:t>a laboratory service accessible by the consumers of the catalog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EB468F-E1B9-4178-88A1-7D05D12F5B2A}"/>
              </a:ext>
            </a:extLst>
          </p:cNvPr>
          <p:cNvSpPr txBox="1"/>
          <p:nvPr/>
        </p:nvSpPr>
        <p:spPr>
          <a:xfrm>
            <a:off x="6017300" y="2523149"/>
            <a:ext cx="619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i="1" noProof="1"/>
              <a:t>one or more laboratory procedures operationalizing the service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2A68CC3-C8B9-4937-AF74-D3235493E42E}"/>
              </a:ext>
            </a:extLst>
          </p:cNvPr>
          <p:cNvSpPr txBox="1"/>
          <p:nvPr/>
        </p:nvSpPr>
        <p:spPr>
          <a:xfrm>
            <a:off x="319249" y="3898308"/>
            <a:ext cx="154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i="1" noProof="1"/>
              <a:t>a specimen required by the procedure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A105627-941F-444D-B556-9B067AA85A13}"/>
              </a:ext>
            </a:extLst>
          </p:cNvPr>
          <p:cNvSpPr txBox="1"/>
          <p:nvPr/>
        </p:nvSpPr>
        <p:spPr>
          <a:xfrm>
            <a:off x="3702787" y="4259092"/>
            <a:ext cx="226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i="1" noProof="1"/>
              <a:t>an input observation to the procedure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26F3D45-53F9-4EC5-BA9D-39047742D144}"/>
              </a:ext>
            </a:extLst>
          </p:cNvPr>
          <p:cNvSpPr txBox="1"/>
          <p:nvPr/>
        </p:nvSpPr>
        <p:spPr>
          <a:xfrm>
            <a:off x="10503583" y="3503857"/>
            <a:ext cx="1541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i="1" noProof="1"/>
              <a:t>an output observation of the procedure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89A57-DB25-4A6C-878E-8BC0F0E66DCE}"/>
              </a:ext>
            </a:extLst>
          </p:cNvPr>
          <p:cNvSpPr/>
          <p:nvPr/>
        </p:nvSpPr>
        <p:spPr>
          <a:xfrm>
            <a:off x="6908365" y="1812620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E8634128-453D-4B9E-A1BE-AA9C0F17215D}"/>
              </a:ext>
            </a:extLst>
          </p:cNvPr>
          <p:cNvCxnSpPr>
            <a:cxnSpLocks/>
            <a:stCxn id="30" idx="2"/>
            <a:endCxn id="30" idx="3"/>
          </p:cNvCxnSpPr>
          <p:nvPr/>
        </p:nvCxnSpPr>
        <p:spPr>
          <a:xfrm rot="5400000" flipH="1" flipV="1">
            <a:off x="7082984" y="1970760"/>
            <a:ext cx="162260" cy="170499"/>
          </a:xfrm>
          <a:prstGeom prst="bentConnector4">
            <a:avLst>
              <a:gd name="adj1" fmla="val -140885"/>
              <a:gd name="adj2" fmla="val 234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FC2082B-E275-4667-BE96-11DA28C72440}"/>
              </a:ext>
            </a:extLst>
          </p:cNvPr>
          <p:cNvSpPr txBox="1"/>
          <p:nvPr/>
        </p:nvSpPr>
        <p:spPr>
          <a:xfrm>
            <a:off x="6559778" y="2130127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21B08F-79D1-4CDA-957A-4D91B4E1FE2C}"/>
              </a:ext>
            </a:extLst>
          </p:cNvPr>
          <p:cNvSpPr txBox="1"/>
          <p:nvPr/>
        </p:nvSpPr>
        <p:spPr>
          <a:xfrm>
            <a:off x="7494207" y="1813974"/>
            <a:ext cx="171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relatedArtifact (</a:t>
            </a:r>
            <a:r>
              <a:rPr lang="en-US" i="1" noProof="1">
                <a:solidFill>
                  <a:schemeClr val="accent6">
                    <a:lumMod val="75000"/>
                  </a:schemeClr>
                </a:solidFill>
              </a:rPr>
              <a:t>is replaced by</a:t>
            </a:r>
            <a:r>
              <a:rPr lang="en-US" noProof="1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4688380" y="1019944"/>
            <a:ext cx="2593911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LabServiceDefinition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PlanDefinition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729A3E-A76D-4D5C-845E-6B5227D6B57E}"/>
              </a:ext>
            </a:extLst>
          </p:cNvPr>
          <p:cNvSpPr/>
          <p:nvPr/>
        </p:nvSpPr>
        <p:spPr>
          <a:xfrm>
            <a:off x="8186369" y="6013917"/>
            <a:ext cx="1667712" cy="47667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ValueSet</a:t>
            </a:r>
          </a:p>
        </p:txBody>
      </p: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8C9A6475-6E13-4D17-99C8-139A747BD801}"/>
              </a:ext>
            </a:extLst>
          </p:cNvPr>
          <p:cNvCxnSpPr>
            <a:cxnSpLocks/>
            <a:stCxn id="54" idx="2"/>
            <a:endCxn id="38" idx="1"/>
          </p:cNvCxnSpPr>
          <p:nvPr/>
        </p:nvCxnSpPr>
        <p:spPr>
          <a:xfrm rot="16200000" flipH="1">
            <a:off x="6981292" y="5047176"/>
            <a:ext cx="210874" cy="2199280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444B2695-C708-469B-B42D-479F8382004C}"/>
              </a:ext>
            </a:extLst>
          </p:cNvPr>
          <p:cNvCxnSpPr>
            <a:cxnSpLocks/>
            <a:stCxn id="55" idx="2"/>
            <a:endCxn id="38" idx="3"/>
          </p:cNvCxnSpPr>
          <p:nvPr/>
        </p:nvCxnSpPr>
        <p:spPr>
          <a:xfrm rot="5400000">
            <a:off x="9823925" y="5634220"/>
            <a:ext cx="648190" cy="587877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ABDD23CA-E87E-4D3B-BBE6-6BFF35D20C07}"/>
              </a:ext>
            </a:extLst>
          </p:cNvPr>
          <p:cNvSpPr txBox="1"/>
          <p:nvPr/>
        </p:nvSpPr>
        <p:spPr>
          <a:xfrm>
            <a:off x="7634898" y="6202144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0..4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F367F50-5720-4E7F-B6DA-33B6D1C10BDD}"/>
              </a:ext>
            </a:extLst>
          </p:cNvPr>
          <p:cNvSpPr txBox="1"/>
          <p:nvPr/>
        </p:nvSpPr>
        <p:spPr>
          <a:xfrm>
            <a:off x="9916381" y="6205871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246E45-031A-4786-ACF4-D927C7E9CB6C}"/>
              </a:ext>
            </a:extLst>
          </p:cNvPr>
          <p:cNvSpPr/>
          <p:nvPr/>
        </p:nvSpPr>
        <p:spPr>
          <a:xfrm>
            <a:off x="189854" y="1962747"/>
            <a:ext cx="2627866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BillingCodeAndRule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ChargeItemDefinition</a:t>
            </a:r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CB04F81-F845-4409-8A16-0150F3ABCA14}"/>
              </a:ext>
            </a:extLst>
          </p:cNvPr>
          <p:cNvCxnSpPr>
            <a:cxnSpLocks/>
            <a:stCxn id="11" idx="1"/>
            <a:endCxn id="41" idx="0"/>
          </p:cNvCxnSpPr>
          <p:nvPr/>
        </p:nvCxnSpPr>
        <p:spPr>
          <a:xfrm rot="10800000" flipV="1">
            <a:off x="1503788" y="1590215"/>
            <a:ext cx="3184593" cy="372532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7EBC759F-3EC1-4AEE-B495-9524A5FA0F8C}"/>
              </a:ext>
            </a:extLst>
          </p:cNvPr>
          <p:cNvSpPr txBox="1"/>
          <p:nvPr/>
        </p:nvSpPr>
        <p:spPr>
          <a:xfrm>
            <a:off x="1556018" y="1598863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B1EB918-EDEA-46FE-BFD2-7B8AC4B29986}"/>
              </a:ext>
            </a:extLst>
          </p:cNvPr>
          <p:cNvSpPr txBox="1"/>
          <p:nvPr/>
        </p:nvSpPr>
        <p:spPr>
          <a:xfrm>
            <a:off x="3330595" y="1545357"/>
            <a:ext cx="144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serviceBilling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4BC439E-46D1-4D3A-A747-099A225EED85}"/>
              </a:ext>
            </a:extLst>
          </p:cNvPr>
          <p:cNvSpPr txBox="1"/>
          <p:nvPr/>
        </p:nvSpPr>
        <p:spPr>
          <a:xfrm>
            <a:off x="-85375" y="991359"/>
            <a:ext cx="1627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a billing code and associated rules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B1414DC-932C-4FB2-A682-250462EEBE39}"/>
              </a:ext>
            </a:extLst>
          </p:cNvPr>
          <p:cNvSpPr txBox="1"/>
          <p:nvPr/>
        </p:nvSpPr>
        <p:spPr>
          <a:xfrm>
            <a:off x="6322669" y="6490589"/>
            <a:ext cx="460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i="1" noProof="1"/>
              <a:t>valid|normal|abnormal|critical values</a:t>
            </a:r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EC98B57-A84A-4965-8F1C-9AD5C1F66F68}"/>
              </a:ext>
            </a:extLst>
          </p:cNvPr>
          <p:cNvCxnSpPr>
            <a:cxnSpLocks/>
            <a:stCxn id="58" idx="3"/>
            <a:endCxn id="58" idx="0"/>
          </p:cNvCxnSpPr>
          <p:nvPr/>
        </p:nvCxnSpPr>
        <p:spPr>
          <a:xfrm flipH="1" flipV="1">
            <a:off x="7105166" y="1107870"/>
            <a:ext cx="170499" cy="144374"/>
          </a:xfrm>
          <a:prstGeom prst="bentConnector4">
            <a:avLst>
              <a:gd name="adj1" fmla="val -134077"/>
              <a:gd name="adj2" fmla="val 258339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F15FD08A-EE01-41B9-A74C-D190D9D0CE08}"/>
              </a:ext>
            </a:extLst>
          </p:cNvPr>
          <p:cNvSpPr txBox="1"/>
          <p:nvPr/>
        </p:nvSpPr>
        <p:spPr>
          <a:xfrm>
            <a:off x="7248234" y="1231109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B84E6AD3-4ED3-4FEA-969E-C0AC05903492}"/>
              </a:ext>
            </a:extLst>
          </p:cNvPr>
          <p:cNvSpPr txBox="1"/>
          <p:nvPr/>
        </p:nvSpPr>
        <p:spPr>
          <a:xfrm>
            <a:off x="7668071" y="924084"/>
            <a:ext cx="330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action.action.definitionCanonical (</a:t>
            </a:r>
            <a:r>
              <a:rPr lang="en-US" i="1" noProof="1">
                <a:solidFill>
                  <a:schemeClr val="accent6">
                    <a:lumMod val="75000"/>
                  </a:schemeClr>
                </a:solidFill>
              </a:rPr>
              <a:t>embeds</a:t>
            </a:r>
            <a:r>
              <a:rPr lang="en-US" i="1" noProof="1"/>
              <a:t> </a:t>
            </a:r>
            <a:r>
              <a:rPr lang="en-US" noProof="1"/>
              <a:t>or </a:t>
            </a:r>
            <a:r>
              <a:rPr lang="en-US" i="1" noProof="1">
                <a:solidFill>
                  <a:schemeClr val="accent6">
                    <a:lumMod val="75000"/>
                  </a:schemeClr>
                </a:solidFill>
              </a:rPr>
              <a:t>reflexes</a:t>
            </a:r>
            <a:r>
              <a:rPr lang="en-US" noProof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81402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129</Words>
  <Application>Microsoft Office PowerPoint</Application>
  <PresentationFormat>Grand écran</PresentationFormat>
  <Paragraphs>41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31</cp:revision>
  <dcterms:created xsi:type="dcterms:W3CDTF">2020-01-10T14:54:47Z</dcterms:created>
  <dcterms:modified xsi:type="dcterms:W3CDTF">2020-05-29T14:18:13Z</dcterms:modified>
</cp:coreProperties>
</file>